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6" r:id="rId2"/>
    <p:sldId id="681" r:id="rId3"/>
    <p:sldId id="356" r:id="rId4"/>
    <p:sldId id="281" r:id="rId5"/>
    <p:sldId id="287" r:id="rId6"/>
    <p:sldId id="280" r:id="rId7"/>
    <p:sldId id="288" r:id="rId8"/>
    <p:sldId id="297" r:id="rId9"/>
    <p:sldId id="285" r:id="rId10"/>
    <p:sldId id="304" r:id="rId11"/>
    <p:sldId id="682" r:id="rId12"/>
    <p:sldId id="686" r:id="rId13"/>
    <p:sldId id="286" r:id="rId14"/>
    <p:sldId id="317" r:id="rId15"/>
    <p:sldId id="309" r:id="rId16"/>
    <p:sldId id="321" r:id="rId17"/>
    <p:sldId id="315" r:id="rId18"/>
    <p:sldId id="696" r:id="rId19"/>
    <p:sldId id="316" r:id="rId20"/>
    <p:sldId id="314" r:id="rId21"/>
    <p:sldId id="358" r:id="rId22"/>
    <p:sldId id="322" r:id="rId23"/>
    <p:sldId id="695" r:id="rId24"/>
    <p:sldId id="323" r:id="rId25"/>
    <p:sldId id="324" r:id="rId26"/>
    <p:sldId id="685" r:id="rId27"/>
    <p:sldId id="326" r:id="rId28"/>
    <p:sldId id="332" r:id="rId29"/>
    <p:sldId id="362" r:id="rId30"/>
    <p:sldId id="694" r:id="rId31"/>
    <p:sldId id="310" r:id="rId32"/>
    <p:sldId id="270" r:id="rId3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42A402-8E55-1E43-A359-50A71543B09F}" name="Devereaux-Weber, Jeanette D." initials="DWJD" userId="S::deverjdlaq@doj.state.wi.us::246fa6e7-3487-4b14-b981-8e8777f5c14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3F"/>
    <a:srgbClr val="005E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194" autoAdjust="0"/>
  </p:normalViewPr>
  <p:slideViewPr>
    <p:cSldViewPr snapToGrid="0">
      <p:cViewPr varScale="1">
        <p:scale>
          <a:sx n="48" d="100"/>
          <a:sy n="48" d="100"/>
        </p:scale>
        <p:origin x="193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ilenet.widoj.gov/cib/time-system-audit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service.nlets.org/support/home"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Welcome all learners.  Allow the present training staff and course instructors to introduce themselves.  Introduce non-present training staff as well.</a:t>
            </a:r>
          </a:p>
          <a:p>
            <a:endParaRPr lang="en-US" dirty="0"/>
          </a:p>
          <a:p>
            <a:r>
              <a:rPr lang="en-US" b="1" dirty="0"/>
              <a:t>Request to hold questions until </a:t>
            </a:r>
            <a:r>
              <a:rPr lang="en-US" b="1"/>
              <a:t>the end</a:t>
            </a:r>
            <a:endParaRPr lang="en-US" b="1" dirty="0"/>
          </a:p>
        </p:txBody>
      </p:sp>
    </p:spTree>
    <p:extLst>
      <p:ext uri="{BB962C8B-B14F-4D97-AF65-F5344CB8AC3E}">
        <p14:creationId xmlns:p14="http://schemas.microsoft.com/office/powerpoint/2010/main" val="3966095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579967" indent="-434976" eaLnBrk="1" fontAlgn="auto" hangingPunct="1">
              <a:spcAft>
                <a:spcPts val="0"/>
              </a:spcAft>
              <a:buClr>
                <a:schemeClr val="tx1">
                  <a:shade val="95000"/>
                </a:schemeClr>
              </a:buClr>
              <a:defRPr/>
            </a:pPr>
            <a:r>
              <a:rPr lang="en-US" sz="1200" dirty="0"/>
              <a:t>(Item #23 from TAC Responsibilities)</a:t>
            </a:r>
          </a:p>
          <a:p>
            <a:pPr marL="579967" indent="-434976" eaLnBrk="1" fontAlgn="auto" hangingPunct="1">
              <a:spcAft>
                <a:spcPts val="0"/>
              </a:spcAft>
              <a:buClr>
                <a:schemeClr val="tx1">
                  <a:shade val="95000"/>
                </a:schemeClr>
              </a:buClr>
              <a:defRPr/>
            </a:pPr>
            <a:endParaRPr lang="en-US" sz="1200" dirty="0"/>
          </a:p>
          <a:p>
            <a:pPr marL="579967" indent="-434976" eaLnBrk="1" fontAlgn="auto" hangingPunct="1">
              <a:spcAft>
                <a:spcPts val="0"/>
              </a:spcAft>
              <a:buClr>
                <a:schemeClr val="tx1">
                  <a:shade val="95000"/>
                </a:schemeClr>
              </a:buClr>
              <a:defRPr/>
            </a:pPr>
            <a:r>
              <a:rPr lang="en-US" sz="1200" dirty="0"/>
              <a:t>A LASO is a Local Agency Security Officer and is often the TAC from an agency or an IT person.  The LASO has to appear on the agency’s authorized user list (meaning they went through a fingerprint-based background check, completed security awareness and is considered an authorized user for the agency)</a:t>
            </a:r>
          </a:p>
          <a:p>
            <a:pPr marL="579967" indent="-434976" eaLnBrk="1" fontAlgn="auto" hangingPunct="1">
              <a:spcAft>
                <a:spcPts val="0"/>
              </a:spcAft>
              <a:buClr>
                <a:schemeClr val="tx1">
                  <a:shade val="95000"/>
                </a:schemeClr>
              </a:buClr>
              <a:defRPr/>
            </a:pPr>
            <a:endParaRPr lang="en-US" sz="1200" dirty="0"/>
          </a:p>
          <a:p>
            <a:pPr marL="579967" indent="-434976" eaLnBrk="1" fontAlgn="auto" hangingPunct="1">
              <a:spcAft>
                <a:spcPts val="0"/>
              </a:spcAft>
              <a:buClr>
                <a:schemeClr val="tx1">
                  <a:shade val="95000"/>
                </a:schemeClr>
              </a:buClr>
              <a:defRPr/>
            </a:pPr>
            <a:r>
              <a:rPr lang="en-US" sz="1200" dirty="0"/>
              <a:t>LASOs must be able to identify users and know who is using the agency hardware, software, firmware and makes sure no unauthorized personnel have access. </a:t>
            </a:r>
          </a:p>
          <a:p>
            <a:pPr marL="579967" indent="-434976" eaLnBrk="1" fontAlgn="auto" hangingPunct="1">
              <a:spcAft>
                <a:spcPts val="0"/>
              </a:spcAft>
              <a:buClr>
                <a:schemeClr val="tx1">
                  <a:shade val="95000"/>
                </a:schemeClr>
              </a:buClr>
              <a:defRPr/>
            </a:pPr>
            <a:r>
              <a:rPr lang="en-US" sz="1200" dirty="0"/>
              <a:t>LASOs need to understand the agency’s network and security measures in order to protect CJI. So, they need to be able to identify and document equipment (maintain network diagram).</a:t>
            </a:r>
          </a:p>
          <a:p>
            <a:pPr marL="579967" indent="-434976" eaLnBrk="1" fontAlgn="auto" hangingPunct="1">
              <a:spcAft>
                <a:spcPts val="0"/>
              </a:spcAft>
              <a:buClr>
                <a:schemeClr val="tx1">
                  <a:shade val="95000"/>
                </a:schemeClr>
              </a:buClr>
              <a:defRPr/>
            </a:pPr>
            <a:r>
              <a:rPr lang="en-US" sz="1200" dirty="0"/>
              <a:t>LASOs need to ensure personnel security requirements are being met (background checks being done, privacy statements and challenge notice provided)</a:t>
            </a:r>
          </a:p>
          <a:p>
            <a:pPr marL="579967" indent="-434976" eaLnBrk="1" fontAlgn="auto" hangingPunct="1">
              <a:spcAft>
                <a:spcPts val="0"/>
              </a:spcAft>
              <a:buClr>
                <a:schemeClr val="tx1">
                  <a:shade val="95000"/>
                </a:schemeClr>
              </a:buClr>
              <a:defRPr/>
            </a:pPr>
            <a:r>
              <a:rPr lang="en-US" sz="1200" dirty="0"/>
              <a:t>LASOs need to make sure security measures  are in place (both physical and logical – signs at entrances or identifying/escorting visitors)</a:t>
            </a:r>
          </a:p>
          <a:p>
            <a:pPr marL="579967" indent="-434976" eaLnBrk="1" fontAlgn="auto" hangingPunct="1">
              <a:spcAft>
                <a:spcPts val="0"/>
              </a:spcAft>
              <a:buClr>
                <a:schemeClr val="tx1">
                  <a:shade val="95000"/>
                </a:schemeClr>
              </a:buClr>
              <a:defRPr/>
            </a:pPr>
            <a:r>
              <a:rPr lang="en-US" sz="1200" dirty="0"/>
              <a:t>LASOs need to ensure compliance with the most current version of the CJIS Security Policy </a:t>
            </a:r>
          </a:p>
          <a:p>
            <a:pPr marL="579967" indent="-434976" eaLnBrk="1" fontAlgn="auto" hangingPunct="1">
              <a:spcAft>
                <a:spcPts val="0"/>
              </a:spcAft>
              <a:buClr>
                <a:schemeClr val="tx1">
                  <a:shade val="95000"/>
                </a:schemeClr>
              </a:buClr>
              <a:defRPr/>
            </a:pPr>
            <a:r>
              <a:rPr lang="en-US" sz="1200" dirty="0"/>
              <a:t>LASOs are involved with answering audit questions and also need to ensure that CIB is notified of any security incidents. </a:t>
            </a:r>
          </a:p>
          <a:p>
            <a:pPr marL="579967" indent="-434976" eaLnBrk="1" fontAlgn="auto" hangingPunct="1">
              <a:spcAft>
                <a:spcPts val="0"/>
              </a:spcAft>
              <a:buClr>
                <a:schemeClr val="tx1">
                  <a:shade val="95000"/>
                </a:schemeClr>
              </a:buClr>
              <a:defRPr/>
            </a:pPr>
            <a:endParaRPr lang="en-US" sz="1200" dirty="0"/>
          </a:p>
          <a:p>
            <a:pPr marL="579967" indent="-434976" eaLnBrk="1" fontAlgn="auto" hangingPunct="1">
              <a:spcAft>
                <a:spcPts val="0"/>
              </a:spcAft>
              <a:buClr>
                <a:schemeClr val="tx1">
                  <a:shade val="95000"/>
                </a:schemeClr>
              </a:buClr>
              <a:defRPr/>
            </a:pPr>
            <a:r>
              <a:rPr lang="en-US" sz="1200" dirty="0"/>
              <a:t>LASO training is required annually (available on WILENET currently)</a:t>
            </a:r>
          </a:p>
          <a:p>
            <a:pPr marL="579967" indent="-434976" eaLnBrk="1" fontAlgn="auto" hangingPunct="1">
              <a:spcAft>
                <a:spcPts val="0"/>
              </a:spcAft>
              <a:buClr>
                <a:schemeClr val="tx1">
                  <a:shade val="95000"/>
                </a:schemeClr>
              </a:buClr>
              <a:defRPr/>
            </a:pPr>
            <a:endParaRPr lang="en-US" sz="1200" dirty="0"/>
          </a:p>
          <a:p>
            <a:pPr algn="l"/>
            <a:r>
              <a:rPr lang="en-US" sz="1200" dirty="0"/>
              <a:t>This person may also be referred to in the CJIS Security Policy as: </a:t>
            </a: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Organizational Personnel with Security Responsibilities: Personnel with the responsibility to ensure the confidentiality, integrity, and availability of CJI and the implementation of technology in a manner compliant with the CJISSECPOL. </a:t>
            </a:r>
          </a:p>
          <a:p>
            <a:endParaRPr lang="en-US" sz="1800" b="0" i="0" u="none" strike="noStrike" baseline="0" dirty="0">
              <a:solidFill>
                <a:srgbClr val="000000"/>
              </a:solidFill>
              <a:latin typeface="Times New Roman" panose="02020603050405020304" pitchFamily="18" charset="0"/>
            </a:endParaRPr>
          </a:p>
          <a:p>
            <a:pPr marL="579967" indent="-434976" eaLnBrk="1" fontAlgn="auto" hangingPunct="1">
              <a:spcAft>
                <a:spcPts val="0"/>
              </a:spcAft>
              <a:buClr>
                <a:schemeClr val="tx1">
                  <a:shade val="95000"/>
                </a:schemeClr>
              </a:buClr>
              <a:defRPr/>
            </a:pPr>
            <a:endParaRPr lang="en-US" sz="1200" dirty="0"/>
          </a:p>
          <a:p>
            <a:pPr marL="579967" indent="-434976" eaLnBrk="1" fontAlgn="auto" hangingPunct="1">
              <a:spcAft>
                <a:spcPts val="0"/>
              </a:spcAft>
              <a:buClr>
                <a:schemeClr val="tx1">
                  <a:shade val="95000"/>
                </a:schemeClr>
              </a:buClr>
              <a:defRPr/>
            </a:pPr>
            <a:endParaRPr lang="en-US" sz="1200" dirty="0"/>
          </a:p>
          <a:p>
            <a:pPr marL="579967" indent="-434976" eaLnBrk="1" fontAlgn="auto" hangingPunct="1">
              <a:spcAft>
                <a:spcPts val="0"/>
              </a:spcAft>
              <a:buClr>
                <a:schemeClr val="tx1">
                  <a:shade val="95000"/>
                </a:schemeClr>
              </a:buClr>
              <a:defRPr/>
            </a:pPr>
            <a:endParaRPr lang="en-US" sz="1200" dirty="0"/>
          </a:p>
          <a:p>
            <a:pPr marL="579967" indent="-434976" eaLnBrk="1" fontAlgn="auto" hangingPunct="1">
              <a:spcAft>
                <a:spcPts val="0"/>
              </a:spcAft>
              <a:buClr>
                <a:schemeClr val="tx1">
                  <a:shade val="95000"/>
                </a:schemeClr>
              </a:buClr>
              <a:defRPr/>
            </a:pPr>
            <a:endParaRPr lang="en-US" sz="1200" dirty="0"/>
          </a:p>
        </p:txBody>
      </p:sp>
    </p:spTree>
    <p:extLst>
      <p:ext uri="{BB962C8B-B14F-4D97-AF65-F5344CB8AC3E}">
        <p14:creationId xmlns:p14="http://schemas.microsoft.com/office/powerpoint/2010/main" val="3566179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579967" indent="-434976" eaLnBrk="1" fontAlgn="auto" hangingPunct="1">
              <a:spcAft>
                <a:spcPts val="0"/>
              </a:spcAft>
              <a:buClr>
                <a:schemeClr val="bg1"/>
              </a:buClr>
              <a:defRPr/>
            </a:pPr>
            <a:r>
              <a:rPr lang="en-US" b="1" dirty="0"/>
              <a:t>Uploaded doc to app </a:t>
            </a:r>
          </a:p>
          <a:p>
            <a:pPr marL="579967" indent="-434976" eaLnBrk="1" fontAlgn="auto" hangingPunct="1">
              <a:spcAft>
                <a:spcPts val="0"/>
              </a:spcAft>
              <a:buClr>
                <a:schemeClr val="bg1"/>
              </a:buClr>
              <a:defRPr/>
            </a:pPr>
            <a:r>
              <a:rPr lang="en-US" dirty="0"/>
              <a:t>Document with details we need</a:t>
            </a:r>
          </a:p>
          <a:p>
            <a:pPr marL="579967" indent="-434976" eaLnBrk="1" fontAlgn="auto" hangingPunct="1">
              <a:spcAft>
                <a:spcPts val="0"/>
              </a:spcAft>
              <a:buClr>
                <a:schemeClr val="bg1"/>
              </a:buClr>
              <a:defRPr/>
            </a:pPr>
            <a:r>
              <a:rPr lang="en-US" dirty="0"/>
              <a:t>First, Middle and Last name</a:t>
            </a:r>
          </a:p>
          <a:p>
            <a:pPr marL="579967" indent="-434976" eaLnBrk="1" fontAlgn="auto" hangingPunct="1">
              <a:spcAft>
                <a:spcPts val="0"/>
              </a:spcAft>
              <a:buClr>
                <a:schemeClr val="bg1"/>
              </a:buClr>
              <a:defRPr/>
            </a:pPr>
            <a:r>
              <a:rPr lang="en-US" dirty="0"/>
              <a:t>Any former names</a:t>
            </a:r>
          </a:p>
          <a:p>
            <a:pPr marL="579967" indent="-434976" eaLnBrk="1" fontAlgn="auto" hangingPunct="1">
              <a:spcAft>
                <a:spcPts val="0"/>
              </a:spcAft>
              <a:buClr>
                <a:schemeClr val="bg1"/>
              </a:buClr>
              <a:defRPr/>
            </a:pPr>
            <a:r>
              <a:rPr lang="en-US" dirty="0"/>
              <a:t>Former agencies</a:t>
            </a:r>
          </a:p>
          <a:p>
            <a:pPr marL="579967" indent="-434976" eaLnBrk="1" fontAlgn="auto" hangingPunct="1">
              <a:spcAft>
                <a:spcPts val="0"/>
              </a:spcAft>
              <a:buClr>
                <a:schemeClr val="bg1"/>
              </a:buClr>
              <a:defRPr/>
            </a:pPr>
            <a:r>
              <a:rPr lang="en-US" dirty="0"/>
              <a:t>Portal level access if necessary </a:t>
            </a:r>
          </a:p>
          <a:p>
            <a:pPr marL="579967" indent="-434976" eaLnBrk="1" fontAlgn="auto" hangingPunct="1">
              <a:spcAft>
                <a:spcPts val="0"/>
              </a:spcAft>
              <a:buClr>
                <a:schemeClr val="bg1"/>
              </a:buClr>
              <a:defRPr/>
            </a:pPr>
            <a:r>
              <a:rPr lang="en-US" dirty="0"/>
              <a:t>That’s it – we don’t need anything else – don’t send us their DOB, Credential ID, etc.</a:t>
            </a:r>
          </a:p>
          <a:p>
            <a:pPr marL="579967" indent="-434976" eaLnBrk="1" fontAlgn="auto" hangingPunct="1">
              <a:spcAft>
                <a:spcPts val="0"/>
              </a:spcAft>
              <a:buClr>
                <a:schemeClr val="bg1"/>
              </a:buClr>
              <a:defRPr/>
            </a:pPr>
            <a:endParaRPr lang="en-US" dirty="0"/>
          </a:p>
          <a:p>
            <a:pPr marL="579967" indent="-434976" eaLnBrk="1" fontAlgn="auto" hangingPunct="1">
              <a:spcAft>
                <a:spcPts val="0"/>
              </a:spcAft>
              <a:buClr>
                <a:schemeClr val="bg1"/>
              </a:buClr>
              <a:defRPr/>
            </a:pPr>
            <a:r>
              <a:rPr lang="en-US" dirty="0"/>
              <a:t>We want to avoid creating duplicate accounts, so that’s why we ask for this specific information.  We want to make sure the TRAIN user follows the same individual through their life cycle working in the TIME System.</a:t>
            </a:r>
          </a:p>
          <a:p>
            <a:pPr marL="579967" indent="-434976" eaLnBrk="1" fontAlgn="auto" hangingPunct="1">
              <a:spcAft>
                <a:spcPts val="0"/>
              </a:spcAft>
              <a:buClr>
                <a:schemeClr val="bg1"/>
              </a:buClr>
              <a:defRPr/>
            </a:pPr>
            <a:endParaRPr lang="en-US" dirty="0"/>
          </a:p>
          <a:p>
            <a:pPr marL="579967" marR="0" lvl="0" indent="-434976" defTabSz="914400" eaLnBrk="1" fontAlgn="auto" latinLnBrk="0" hangingPunct="1">
              <a:lnSpc>
                <a:spcPct val="100000"/>
              </a:lnSpc>
              <a:spcBef>
                <a:spcPts val="0"/>
              </a:spcBef>
              <a:spcAft>
                <a:spcPts val="0"/>
              </a:spcAft>
              <a:buClr>
                <a:schemeClr val="bg1"/>
              </a:buClr>
              <a:buSzTx/>
              <a:buFontTx/>
              <a:buNone/>
              <a:tabLst/>
              <a:defRPr/>
            </a:pPr>
            <a:r>
              <a:rPr lang="en-US" dirty="0"/>
              <a:t>After adding a brand new user, TACs need to be the ones to call TSCC for the temporary password.  Do not have the user call on their own.  TSCC will not be able to assist them.  TAC also must not email the default password to the user.</a:t>
            </a:r>
          </a:p>
          <a:p>
            <a:pPr marL="579967" indent="-434976" eaLnBrk="1" fontAlgn="auto" hangingPunct="1">
              <a:spcAft>
                <a:spcPts val="0"/>
              </a:spcAft>
              <a:buClr>
                <a:schemeClr val="bg1"/>
              </a:buClr>
              <a:defRPr/>
            </a:pPr>
            <a:endParaRPr lang="en-US" dirty="0"/>
          </a:p>
          <a:p>
            <a:pPr marL="579967" indent="-434976" eaLnBrk="1" fontAlgn="auto" hangingPunct="1">
              <a:spcAft>
                <a:spcPts val="0"/>
              </a:spcAft>
              <a:buClr>
                <a:schemeClr val="bg1"/>
              </a:buClr>
              <a:defRPr/>
            </a:pPr>
            <a:r>
              <a:rPr lang="en-US" dirty="0"/>
              <a:t>Requirements in CJIS security policy require account to be deactivated within one week AC-2 (3)</a:t>
            </a:r>
          </a:p>
          <a:p>
            <a:pPr marL="579967" indent="-434976" eaLnBrk="1" fontAlgn="auto" hangingPunct="1">
              <a:spcAft>
                <a:spcPts val="0"/>
              </a:spcAft>
              <a:buClr>
                <a:schemeClr val="bg1"/>
              </a:buClr>
              <a:defRPr/>
            </a:pPr>
            <a:endParaRPr lang="en-US" dirty="0"/>
          </a:p>
          <a:p>
            <a:pPr marL="579967" indent="-434976" eaLnBrk="1" fontAlgn="auto" hangingPunct="1">
              <a:spcAft>
                <a:spcPts val="0"/>
              </a:spcAft>
              <a:buClr>
                <a:schemeClr val="bg1"/>
              </a:buClr>
              <a:defRPr/>
            </a:pPr>
            <a:r>
              <a:rPr lang="en-US" dirty="0"/>
              <a:t>Review roster annually </a:t>
            </a:r>
          </a:p>
          <a:p>
            <a:pPr marL="579967" indent="-434976" eaLnBrk="1" fontAlgn="auto" hangingPunct="1">
              <a:spcAft>
                <a:spcPts val="0"/>
              </a:spcAft>
              <a:buClr>
                <a:schemeClr val="bg1"/>
              </a:buClr>
              <a:defRPr/>
            </a:pPr>
            <a:endParaRPr lang="en-US" dirty="0"/>
          </a:p>
          <a:p>
            <a:pPr marL="579967" indent="-434976" eaLnBrk="1" fontAlgn="auto" hangingPunct="1">
              <a:spcAft>
                <a:spcPts val="0"/>
              </a:spcAft>
              <a:buClr>
                <a:schemeClr val="bg1"/>
              </a:buClr>
              <a:defRPr/>
            </a:pPr>
            <a:r>
              <a:rPr lang="en-US" dirty="0"/>
              <a:t>You will be following the requirements of the CJIS Security Policy by removing users in a timely manner – within one week of the user’s exit</a:t>
            </a:r>
          </a:p>
          <a:p>
            <a:pPr marL="579967" indent="-434976" eaLnBrk="1" fontAlgn="auto" hangingPunct="1">
              <a:spcAft>
                <a:spcPts val="0"/>
              </a:spcAft>
              <a:buClr>
                <a:schemeClr val="bg1"/>
              </a:buClr>
              <a:defRPr/>
            </a:pPr>
            <a:endParaRPr lang="en-US" dirty="0"/>
          </a:p>
        </p:txBody>
      </p:sp>
    </p:spTree>
    <p:extLst>
      <p:ext uri="{BB962C8B-B14F-4D97-AF65-F5344CB8AC3E}">
        <p14:creationId xmlns:p14="http://schemas.microsoft.com/office/powerpoint/2010/main" val="2217398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579967" indent="-434976" eaLnBrk="1" fontAlgn="auto" hangingPunct="1">
              <a:spcAft>
                <a:spcPts val="0"/>
              </a:spcAft>
              <a:buClr>
                <a:schemeClr val="bg1"/>
              </a:buClr>
              <a:defRPr/>
            </a:pPr>
            <a:r>
              <a:rPr lang="en-US" dirty="0"/>
              <a:t>New Operator Handout-good intro to TIME SYSTEM handout – remind people this can be found on WILENET</a:t>
            </a:r>
          </a:p>
          <a:p>
            <a:pPr marL="579967" indent="-434976" eaLnBrk="1" fontAlgn="auto" hangingPunct="1">
              <a:spcAft>
                <a:spcPts val="0"/>
              </a:spcAft>
              <a:buClr>
                <a:schemeClr val="bg1"/>
              </a:buClr>
              <a:defRPr/>
            </a:pPr>
            <a:r>
              <a:rPr lang="en-US" dirty="0"/>
              <a:t>Review CIB programs</a:t>
            </a:r>
          </a:p>
          <a:p>
            <a:pPr marL="579967" indent="-434976" eaLnBrk="1" fontAlgn="auto" hangingPunct="1">
              <a:spcAft>
                <a:spcPts val="0"/>
              </a:spcAft>
              <a:buClr>
                <a:schemeClr val="bg1"/>
              </a:buClr>
              <a:defRPr/>
            </a:pPr>
            <a:r>
              <a:rPr lang="en-US" dirty="0"/>
              <a:t>Training policies</a:t>
            </a:r>
          </a:p>
          <a:p>
            <a:pPr marL="579967" indent="-434976" eaLnBrk="1" fontAlgn="auto" hangingPunct="1">
              <a:spcAft>
                <a:spcPts val="0"/>
              </a:spcAft>
              <a:buClr>
                <a:schemeClr val="bg1"/>
              </a:buClr>
              <a:defRPr/>
            </a:pPr>
            <a:r>
              <a:rPr lang="en-US" dirty="0"/>
              <a:t>Data Files available</a:t>
            </a:r>
          </a:p>
          <a:p>
            <a:pPr marL="579967" indent="-434976" eaLnBrk="1" fontAlgn="auto" hangingPunct="1">
              <a:spcAft>
                <a:spcPts val="0"/>
              </a:spcAft>
              <a:buClr>
                <a:schemeClr val="bg1"/>
              </a:buClr>
              <a:defRPr/>
            </a:pPr>
            <a:r>
              <a:rPr lang="en-US" dirty="0"/>
              <a:t>Statutes/laws</a:t>
            </a:r>
          </a:p>
          <a:p>
            <a:pPr marL="579967" indent="-434976" eaLnBrk="1" fontAlgn="auto" hangingPunct="1">
              <a:spcAft>
                <a:spcPts val="0"/>
              </a:spcAft>
              <a:buClr>
                <a:schemeClr val="bg1"/>
              </a:buClr>
              <a:defRPr/>
            </a:pPr>
            <a:r>
              <a:rPr lang="en-US" dirty="0"/>
              <a:t>Probable cause-CI and NCIC hit alone is NOT PROBABLE CAUSE TO ARREST!</a:t>
            </a:r>
          </a:p>
        </p:txBody>
      </p:sp>
    </p:spTree>
    <p:extLst>
      <p:ext uri="{BB962C8B-B14F-4D97-AF65-F5344CB8AC3E}">
        <p14:creationId xmlns:p14="http://schemas.microsoft.com/office/powerpoint/2010/main" val="1769773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a:t>Show step by step registration for </a:t>
            </a:r>
            <a:r>
              <a:rPr lang="en-US" baseline="0" dirty="0" err="1"/>
              <a:t>etime</a:t>
            </a:r>
            <a:r>
              <a:rPr lang="en-US" baseline="0" dirty="0"/>
              <a:t> on TRAIN</a:t>
            </a:r>
          </a:p>
          <a:p>
            <a:endParaRPr lang="en-US" baseline="0" dirty="0"/>
          </a:p>
          <a:p>
            <a:r>
              <a:rPr lang="en-US" b="1" baseline="0" dirty="0"/>
              <a:t>Uploaded to app</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Additional capabilities available upon request to </a:t>
            </a:r>
            <a:r>
              <a:rPr lang="en-US" baseline="0" dirty="0" err="1"/>
              <a:t>cibtrain</a:t>
            </a:r>
            <a:r>
              <a:rPr lang="en-US" baseline="0" dirty="0"/>
              <a:t> or </a:t>
            </a:r>
            <a:r>
              <a:rPr lang="en-US" baseline="0" dirty="0" err="1"/>
              <a:t>etime</a:t>
            </a:r>
            <a:r>
              <a:rPr lang="en-US" baseline="0" dirty="0"/>
              <a:t> email addresses can include:</a:t>
            </a:r>
          </a:p>
          <a:p>
            <a:pPr marL="228600" lvl="1" indent="-228600">
              <a:buFont typeface="+mj-lt"/>
              <a:buAutoNum type="arabicPeriod"/>
            </a:pPr>
            <a:r>
              <a:rPr lang="en-US" baseline="0" dirty="0"/>
              <a:t>open search query</a:t>
            </a:r>
          </a:p>
          <a:p>
            <a:pPr marL="228600" lvl="1" indent="-228600">
              <a:buFont typeface="+mj-lt"/>
              <a:buAutoNum type="arabicPeriod"/>
            </a:pPr>
            <a:r>
              <a:rPr lang="en-US" baseline="0" dirty="0"/>
              <a:t>online validation</a:t>
            </a:r>
          </a:p>
          <a:p>
            <a:pPr marL="228600" lvl="1" indent="-228600">
              <a:buFont typeface="+mj-lt"/>
              <a:buAutoNum type="arabicPeriod"/>
            </a:pPr>
            <a:r>
              <a:rPr lang="en-US" baseline="0" dirty="0"/>
              <a:t>ALPR (Auto </a:t>
            </a:r>
            <a:r>
              <a:rPr lang="en-US" baseline="0" dirty="0" err="1"/>
              <a:t>Lic</a:t>
            </a:r>
            <a:r>
              <a:rPr lang="en-US" baseline="0" dirty="0"/>
              <a:t> Plate Reader) extract file</a:t>
            </a:r>
          </a:p>
          <a:p>
            <a:pPr marL="228600" lvl="1" indent="-228600">
              <a:buFont typeface="+mj-lt"/>
              <a:buAutoNum type="arabicPeriod"/>
            </a:pPr>
            <a:endParaRPr lang="en-US" baseline="0" dirty="0"/>
          </a:p>
          <a:p>
            <a:pPr marL="228600" lvl="1" indent="-228600">
              <a:buFont typeface="+mj-lt"/>
              <a:buAutoNum type="arabicPeriod"/>
            </a:pPr>
            <a:endParaRPr lang="en-US" baseline="0" dirty="0"/>
          </a:p>
          <a:p>
            <a:pPr marL="0" lvl="1" indent="0">
              <a:buFont typeface="+mj-lt"/>
              <a:buNone/>
            </a:pPr>
            <a:r>
              <a:rPr lang="en-US" baseline="0" dirty="0"/>
              <a:t>If you get to a point on WILENET where you are asked to put in your credential ID, you are in the wrong place to register for </a:t>
            </a:r>
            <a:r>
              <a:rPr lang="en-US" baseline="0" dirty="0" err="1"/>
              <a:t>eTIME</a:t>
            </a:r>
            <a:r>
              <a:rPr lang="en-US" baseline="0" dirty="0"/>
              <a:t>.  Someone with a WILENET log in needs to log into the secure side of WILENET first before anyone can register for </a:t>
            </a:r>
            <a:r>
              <a:rPr lang="en-US" baseline="0" dirty="0" err="1"/>
              <a:t>eTIME</a:t>
            </a:r>
            <a:r>
              <a:rPr lang="en-US" baseline="0" dirty="0"/>
              <a:t>.</a:t>
            </a:r>
          </a:p>
          <a:p>
            <a:pPr marL="228600" lvl="1" indent="-228600">
              <a:buFont typeface="+mj-lt"/>
              <a:buAutoNum type="arabicPeriod"/>
            </a:pPr>
            <a:endParaRPr lang="en-US" baseline="0" dirty="0"/>
          </a:p>
          <a:p>
            <a:pPr marL="0" lvl="1" indent="0">
              <a:buFont typeface="+mj-lt"/>
              <a:buNone/>
            </a:pPr>
            <a:endParaRPr lang="en-US" baseline="0" dirty="0"/>
          </a:p>
        </p:txBody>
      </p:sp>
    </p:spTree>
    <p:extLst>
      <p:ext uri="{BB962C8B-B14F-4D97-AF65-F5344CB8AC3E}">
        <p14:creationId xmlns:p14="http://schemas.microsoft.com/office/powerpoint/2010/main" val="3208989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66612">
              <a:defRPr/>
            </a:pPr>
            <a:r>
              <a:rPr lang="en-US" sz="1200" dirty="0">
                <a:solidFill>
                  <a:schemeClr val="bg1"/>
                </a:solidFill>
              </a:rPr>
              <a:t>Security Awareness / or LASO have to be completed before access to CJI or assuming the LASO role</a:t>
            </a:r>
          </a:p>
          <a:p>
            <a:pPr defTabSz="966612">
              <a:defRPr/>
            </a:pPr>
            <a:endParaRPr lang="en-US" sz="1200" dirty="0">
              <a:solidFill>
                <a:schemeClr val="bg1"/>
              </a:solidFill>
            </a:endParaRPr>
          </a:p>
          <a:p>
            <a:pPr defTabSz="966612">
              <a:defRPr/>
            </a:pPr>
            <a:r>
              <a:rPr lang="en-US" sz="1200" dirty="0">
                <a:solidFill>
                  <a:schemeClr val="bg1"/>
                </a:solidFill>
              </a:rPr>
              <a:t>Within </a:t>
            </a:r>
            <a:r>
              <a:rPr lang="en-US" sz="1200" dirty="0"/>
              <a:t>6 months of employment or assignment all personnel must be certified</a:t>
            </a:r>
          </a:p>
          <a:p>
            <a:pPr defTabSz="966612">
              <a:defRPr/>
            </a:pPr>
            <a:endParaRPr lang="en-US" sz="1200" dirty="0"/>
          </a:p>
          <a:p>
            <a:pPr defTabSz="966612">
              <a:defRPr/>
            </a:pPr>
            <a:r>
              <a:rPr lang="en-US" sz="1200" dirty="0"/>
              <a:t>Security Awareness training is NOW required annually as part of the CJIS Security Policy.  </a:t>
            </a:r>
          </a:p>
          <a:p>
            <a:pPr defTabSz="966612">
              <a:defRPr/>
            </a:pPr>
            <a:endParaRPr lang="en-US" sz="1200" dirty="0"/>
          </a:p>
          <a:p>
            <a:pPr defTabSz="966612">
              <a:defRPr/>
            </a:pPr>
            <a:r>
              <a:rPr lang="en-US" sz="1200" dirty="0"/>
              <a:t>Once we switch to </a:t>
            </a:r>
            <a:r>
              <a:rPr lang="en-US" sz="1200" dirty="0" err="1"/>
              <a:t>Acadis</a:t>
            </a:r>
            <a:r>
              <a:rPr lang="en-US" sz="1200" dirty="0"/>
              <a:t>, Security Awareness training will have been extracted from Module 1 and the recertification exams, so it will be required to be taken every year and not included as part of any other training.</a:t>
            </a:r>
          </a:p>
        </p:txBody>
      </p:sp>
    </p:spTree>
    <p:extLst>
      <p:ext uri="{BB962C8B-B14F-4D97-AF65-F5344CB8AC3E}">
        <p14:creationId xmlns:p14="http://schemas.microsoft.com/office/powerpoint/2010/main" val="686124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baseline="0" dirty="0"/>
              <a:t>Uploaded infographic to app:  </a:t>
            </a:r>
          </a:p>
          <a:p>
            <a:endParaRPr lang="en-US" b="1" baseline="0" dirty="0"/>
          </a:p>
          <a:p>
            <a:r>
              <a:rPr lang="en-US" b="1" baseline="0" dirty="0"/>
              <a:t>Advanced</a:t>
            </a:r>
            <a:r>
              <a:rPr lang="en-US" baseline="0" dirty="0"/>
              <a:t>:  Record entry operators; Basic Certification required prior to taking entry modules or the Advanced class </a:t>
            </a:r>
          </a:p>
          <a:p>
            <a:endParaRPr lang="en-US" baseline="0" dirty="0"/>
          </a:p>
          <a:p>
            <a:r>
              <a:rPr lang="en-US" baseline="0" dirty="0"/>
              <a:t>Computer based: Modules: Person Entry, Vehicle Entry, Other Property Entry and an Advanced Project to be submitted to CIB. Once the test has been graded, results will be sent to the TAC and the TAC is required to discuss results and deficiencies with the operator.</a:t>
            </a:r>
          </a:p>
          <a:p>
            <a:endParaRPr lang="en-US" baseline="0" dirty="0"/>
          </a:p>
          <a:p>
            <a:r>
              <a:rPr lang="en-US" baseline="0" dirty="0"/>
              <a:t>Classroom: 2 day, no test, Advanced Project to be graded by CIB. Preregister just like Basic.</a:t>
            </a:r>
          </a:p>
          <a:p>
            <a:endParaRPr lang="en-US" baseline="0" dirty="0"/>
          </a:p>
          <a:p>
            <a:r>
              <a:rPr lang="en-US" baseline="0" dirty="0"/>
              <a:t>Review L11 (Advanced Evaluation Form)</a:t>
            </a:r>
          </a:p>
          <a:p>
            <a:r>
              <a:rPr lang="en-US" baseline="0" dirty="0"/>
              <a:t>_____________________________________________________________</a:t>
            </a:r>
          </a:p>
          <a:p>
            <a:endParaRPr lang="en-US" baseline="0" dirty="0"/>
          </a:p>
          <a:p>
            <a:r>
              <a:rPr lang="en-US" b="1" baseline="0" dirty="0"/>
              <a:t>Basic:</a:t>
            </a:r>
            <a:r>
              <a:rPr lang="en-US" b="0" baseline="0" dirty="0"/>
              <a:t> Users need access to PXL and need to be able have access </a:t>
            </a:r>
            <a:r>
              <a:rPr lang="en-US" b="0" baseline="0" dirty="0" err="1"/>
              <a:t>ot</a:t>
            </a:r>
            <a:r>
              <a:rPr lang="en-US" b="0" baseline="0" dirty="0"/>
              <a:t> Advisory Messages as well as special NCIC / </a:t>
            </a:r>
            <a:r>
              <a:rPr lang="en-US" b="0" baseline="0" dirty="0" err="1"/>
              <a:t>Nlets</a:t>
            </a:r>
            <a:r>
              <a:rPr lang="en-US" b="0" baseline="0" dirty="0"/>
              <a:t> files. </a:t>
            </a:r>
            <a:r>
              <a:rPr lang="en-US" dirty="0"/>
              <a:t>Computer (Modules 1-8) or classroom training  (we currently do not have any Basic classes scheduled for 2025 due to lack of interest). Your agency could request the class and with a minimum of 10 attendees, we may still be able to accommodate your agency by hosting an additional training.</a:t>
            </a:r>
          </a:p>
          <a:p>
            <a:r>
              <a:rPr lang="en-US" dirty="0"/>
              <a:t>Classroom: 2 days class with 1 hour timed test; pre-registration required on TRAIN. </a:t>
            </a:r>
          </a:p>
          <a:p>
            <a:r>
              <a:rPr lang="en-US" dirty="0"/>
              <a:t>_____________________________________________________________________________________</a:t>
            </a:r>
          </a:p>
          <a:p>
            <a:endParaRPr lang="en-US" b="1" dirty="0"/>
          </a:p>
          <a:p>
            <a:r>
              <a:rPr lang="en-US" b="1" baseline="0" dirty="0"/>
              <a:t>MDC: </a:t>
            </a:r>
            <a:r>
              <a:rPr lang="en-US" baseline="0" dirty="0"/>
              <a:t>Computer-Based Training: Modules 1-6</a:t>
            </a:r>
          </a:p>
          <a:p>
            <a:r>
              <a:rPr lang="en-US" baseline="0" dirty="0"/>
              <a:t>Classroom available: AAI (agency assigned instructor) teaches and submits roster and test scores</a:t>
            </a:r>
          </a:p>
          <a:p>
            <a:r>
              <a:rPr lang="en-US" b="1" dirty="0"/>
              <a:t>_________________________________________________________________________________</a:t>
            </a:r>
          </a:p>
          <a:p>
            <a:r>
              <a:rPr lang="en-US" b="1" dirty="0" err="1"/>
              <a:t>eTIME</a:t>
            </a:r>
            <a:r>
              <a:rPr lang="en-US" b="1" dirty="0"/>
              <a:t> </a:t>
            </a:r>
          </a:p>
          <a:p>
            <a:pPr marL="171450" indent="-171450">
              <a:buFont typeface="Arial" panose="020B0604020202020204" pitchFamily="34" charset="0"/>
              <a:buChar char="•"/>
            </a:pPr>
            <a:r>
              <a:rPr lang="en-US" dirty="0"/>
              <a:t>Assigned by TAC/TRAIN Admin, user logs into TRAIN and completes the appropriate</a:t>
            </a:r>
            <a:r>
              <a:rPr lang="en-US" baseline="0" dirty="0"/>
              <a:t> modules required by the Dept.  Can be modules 1,2,3 and 5.  Additional modules can be assigned as access increases.  </a:t>
            </a:r>
          </a:p>
          <a:p>
            <a:pPr marL="171450" indent="-171450">
              <a:buFont typeface="Arial" panose="020B0604020202020204" pitchFamily="34" charset="0"/>
              <a:buChar char="•"/>
            </a:pPr>
            <a:r>
              <a:rPr lang="en-US" baseline="0" dirty="0"/>
              <a:t>Additional capabilities can include:</a:t>
            </a:r>
          </a:p>
          <a:p>
            <a:pPr marL="228600" lvl="1" indent="-228600">
              <a:buFont typeface="+mj-lt"/>
              <a:buAutoNum type="arabicPeriod"/>
            </a:pPr>
            <a:r>
              <a:rPr lang="en-US" baseline="0" dirty="0"/>
              <a:t>open search query</a:t>
            </a:r>
          </a:p>
          <a:p>
            <a:pPr marL="228600" lvl="1" indent="-228600">
              <a:buFont typeface="+mj-lt"/>
              <a:buAutoNum type="arabicPeriod"/>
            </a:pPr>
            <a:r>
              <a:rPr lang="en-US" baseline="0" dirty="0"/>
              <a:t>online validation</a:t>
            </a:r>
          </a:p>
          <a:p>
            <a:pPr marL="228600" lvl="1" indent="-228600">
              <a:buFont typeface="+mj-lt"/>
              <a:buAutoNum type="arabicPeriod"/>
            </a:pPr>
            <a:r>
              <a:rPr lang="en-US" baseline="0" dirty="0"/>
              <a:t>ALPR (Auto </a:t>
            </a:r>
            <a:r>
              <a:rPr lang="en-US" baseline="0" dirty="0" err="1"/>
              <a:t>Lic</a:t>
            </a:r>
            <a:r>
              <a:rPr lang="en-US" baseline="0" dirty="0"/>
              <a:t> Plate Reader) extract file</a:t>
            </a:r>
          </a:p>
          <a:p>
            <a:pPr marL="0" lvl="1" indent="0">
              <a:buFont typeface="+mj-lt"/>
              <a:buNone/>
            </a:pPr>
            <a:endParaRPr lang="en-US" baseline="0" dirty="0"/>
          </a:p>
          <a:p>
            <a:pPr marL="171450" indent="-171450">
              <a:buFont typeface="Arial" panose="020B0604020202020204" pitchFamily="34" charset="0"/>
              <a:buChar char="•"/>
            </a:pPr>
            <a:r>
              <a:rPr lang="en-US" baseline="0" dirty="0"/>
              <a:t>Does not apply to MDC of full query access.</a:t>
            </a:r>
          </a:p>
          <a:p>
            <a:pPr marL="171450" indent="-171450">
              <a:buFont typeface="Arial" panose="020B0604020202020204" pitchFamily="34" charset="0"/>
              <a:buChar char="•"/>
            </a:pPr>
            <a:r>
              <a:rPr lang="en-US" baseline="0" dirty="0"/>
              <a:t>No classroom training available.</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If someone is already MDC, Basic or Advanced certified, they don’t need to take </a:t>
            </a:r>
            <a:r>
              <a:rPr lang="en-US" baseline="0" dirty="0" err="1"/>
              <a:t>eTIME</a:t>
            </a:r>
            <a:r>
              <a:rPr lang="en-US" baseline="0" dirty="0"/>
              <a:t> training separately – they have to complete an </a:t>
            </a:r>
            <a:r>
              <a:rPr lang="en-US" baseline="0" dirty="0" err="1"/>
              <a:t>eTIME</a:t>
            </a:r>
            <a:r>
              <a:rPr lang="en-US" baseline="0" dirty="0"/>
              <a:t> online agreement, but do not need to repeat the modules.</a:t>
            </a:r>
          </a:p>
          <a:p>
            <a:endParaRPr lang="en-US" b="1" dirty="0"/>
          </a:p>
          <a:p>
            <a:endParaRPr lang="en-US" b="1" dirty="0"/>
          </a:p>
        </p:txBody>
      </p:sp>
    </p:spTree>
    <p:extLst>
      <p:ext uri="{BB962C8B-B14F-4D97-AF65-F5344CB8AC3E}">
        <p14:creationId xmlns:p14="http://schemas.microsoft.com/office/powerpoint/2010/main" val="1320273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TAC and Validation are taught in person – very occasionally offered virtually </a:t>
            </a:r>
          </a:p>
          <a:p>
            <a:endParaRPr lang="en-US" dirty="0"/>
          </a:p>
          <a:p>
            <a:r>
              <a:rPr lang="en-US" dirty="0"/>
              <a:t>Inservice is online only and typically includes topics we feel are important or recent newsletter articles</a:t>
            </a:r>
          </a:p>
          <a:p>
            <a:endParaRPr lang="en-US" dirty="0"/>
          </a:p>
          <a:p>
            <a:r>
              <a:rPr lang="en-US" dirty="0"/>
              <a:t>LASO – the most up to date version is the handout available on WILENET.  The document is also available in TRAIN; however, if that document is completed in TRAIN, it will not show up in certification report.</a:t>
            </a:r>
          </a:p>
          <a:p>
            <a:endParaRPr lang="en-US" dirty="0"/>
          </a:p>
        </p:txBody>
      </p:sp>
    </p:spTree>
    <p:extLst>
      <p:ext uri="{BB962C8B-B14F-4D97-AF65-F5344CB8AC3E}">
        <p14:creationId xmlns:p14="http://schemas.microsoft.com/office/powerpoint/2010/main" val="724367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8B560-3F4D-4D37-1BB5-330C0D2314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E63BB-9916-475C-CC72-5CBEEE96034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AF108F7-2D22-A30F-3F87-8B8293366EC1}"/>
              </a:ext>
            </a:extLst>
          </p:cNvPr>
          <p:cNvSpPr>
            <a:spLocks noGrp="1"/>
          </p:cNvSpPr>
          <p:nvPr>
            <p:ph type="body" idx="1"/>
          </p:nvPr>
        </p:nvSpPr>
        <p:spPr/>
        <p:txBody>
          <a:bodyPr/>
          <a:lstStyle/>
          <a:p>
            <a:r>
              <a:rPr lang="en-US" dirty="0"/>
              <a:t>Required</a:t>
            </a:r>
            <a:r>
              <a:rPr lang="en-US" baseline="0" dirty="0"/>
              <a:t> every 2 years for all certified users – </a:t>
            </a:r>
            <a:r>
              <a:rPr lang="en-US" b="1" baseline="0" dirty="0"/>
              <a:t>IF ANYONE IS EXPIRED OVER A YEAR, WE WILL NO LONGER ALLOW THEM TO TAKE THE RECERTIFICATION, THEY WILL HAVE TO REDO THE MODULES (AND COMPLETE THE ADVANCED PROJECT IF AN ADVANCED USER).</a:t>
            </a:r>
          </a:p>
          <a:p>
            <a:endParaRPr lang="en-US" baseline="0" dirty="0"/>
          </a:p>
          <a:p>
            <a:r>
              <a:rPr lang="en-US" baseline="0" dirty="0"/>
              <a:t>Only available in Computer Based Training (except for MDC—AAI)</a:t>
            </a:r>
          </a:p>
          <a:p>
            <a:endParaRPr lang="en-US" baseline="0" dirty="0"/>
          </a:p>
          <a:p>
            <a:r>
              <a:rPr lang="en-US" baseline="0" dirty="0"/>
              <a:t>Sign your users up through the TRAIN website (you can either register them individually or do a batch registration).</a:t>
            </a:r>
          </a:p>
          <a:p>
            <a:endParaRPr lang="en-US" baseline="0" dirty="0"/>
          </a:p>
          <a:p>
            <a:r>
              <a:rPr lang="en-US" baseline="0" dirty="0"/>
              <a:t>Ensure users are taking the proper course for their certification level.  (Check the certification report or the individual user’s training transcript.)</a:t>
            </a:r>
          </a:p>
          <a:p>
            <a:endParaRPr lang="en-US" baseline="0" dirty="0"/>
          </a:p>
          <a:p>
            <a:r>
              <a:rPr lang="en-US" baseline="0" dirty="0"/>
              <a:t>While TRAIN is sunsetting: ensure users set Compatibility View Settings are set correctly and they take a screenshot of score prior to submitting (in case it doesn’t record properly).  Users need to be utilizing the Edge browser in IE mode, make sure the cache has been cleared and browser restarted. </a:t>
            </a:r>
            <a:endParaRPr lang="en-US" dirty="0"/>
          </a:p>
        </p:txBody>
      </p:sp>
    </p:spTree>
    <p:extLst>
      <p:ext uri="{BB962C8B-B14F-4D97-AF65-F5344CB8AC3E}">
        <p14:creationId xmlns:p14="http://schemas.microsoft.com/office/powerpoint/2010/main" val="1304873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Manual (paper Security Awareness  and LASO training) and AAIs</a:t>
            </a:r>
            <a:r>
              <a:rPr lang="en-US" baseline="0" dirty="0"/>
              <a:t> should keep records too</a:t>
            </a:r>
          </a:p>
          <a:p>
            <a:r>
              <a:rPr lang="en-US" baseline="0" dirty="0"/>
              <a:t>TRAIN – use the Report Manager to run a certification report to check when your users need to recertify or to verify what their level of training is (this can also be done by individually checking user transcripts).</a:t>
            </a:r>
          </a:p>
        </p:txBody>
      </p:sp>
    </p:spTree>
    <p:extLst>
      <p:ext uri="{BB962C8B-B14F-4D97-AF65-F5344CB8AC3E}">
        <p14:creationId xmlns:p14="http://schemas.microsoft.com/office/powerpoint/2010/main" val="1094995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EDGE browser in IE mode</a:t>
            </a:r>
          </a:p>
          <a:p>
            <a:endParaRPr lang="en-US" dirty="0"/>
          </a:p>
          <a:p>
            <a:r>
              <a:rPr lang="en-US" dirty="0"/>
              <a:t>Live Action of how to log in to TRAIN</a:t>
            </a:r>
          </a:p>
          <a:p>
            <a:pPr marL="171450" indent="-171450">
              <a:buFont typeface="Arial" panose="020B0604020202020204" pitchFamily="34" charset="0"/>
              <a:buChar char="•"/>
            </a:pPr>
            <a:r>
              <a:rPr lang="en-US" dirty="0"/>
              <a:t>Forgot My Password Link</a:t>
            </a:r>
          </a:p>
          <a:p>
            <a:pPr marL="171450" indent="-171450">
              <a:buFont typeface="Arial" panose="020B0604020202020204" pitchFamily="34" charset="0"/>
              <a:buChar char="•"/>
            </a:pPr>
            <a:r>
              <a:rPr lang="en-US" dirty="0"/>
              <a:t>Frequently Asked Questions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Manager Tab vs. Learner Tab</a:t>
            </a:r>
          </a:p>
          <a:p>
            <a:pPr marL="171450" indent="-171450">
              <a:buFont typeface="Arial" panose="020B0604020202020204" pitchFamily="34" charset="0"/>
              <a:buChar char="•"/>
            </a:pPr>
            <a:r>
              <a:rPr lang="en-US" dirty="0"/>
              <a:t>Register user via Catalog</a:t>
            </a:r>
          </a:p>
          <a:p>
            <a:pPr marL="171450" indent="-171450">
              <a:buFont typeface="Arial" panose="020B0604020202020204" pitchFamily="34" charset="0"/>
              <a:buChar char="•"/>
            </a:pPr>
            <a:r>
              <a:rPr lang="en-US" dirty="0"/>
              <a:t>Batch Register users</a:t>
            </a:r>
          </a:p>
          <a:p>
            <a:pPr marL="0" indent="0">
              <a:buFont typeface="Arial" panose="020B0604020202020204" pitchFamily="34" charset="0"/>
              <a:buNone/>
            </a:pPr>
            <a:r>
              <a:rPr lang="en-US" dirty="0"/>
              <a:t>Report Manager</a:t>
            </a:r>
          </a:p>
          <a:p>
            <a:pPr marL="0" indent="0">
              <a:buFont typeface="Arial" panose="020B0604020202020204" pitchFamily="34" charset="0"/>
              <a:buNone/>
            </a:pPr>
            <a:endParaRPr lang="en-US" dirty="0"/>
          </a:p>
          <a:p>
            <a:r>
              <a:rPr lang="en-US" baseline="0" dirty="0"/>
              <a:t>Review L9 TRAIN Intro: Also posted on www.wilenet.widoj.gov</a:t>
            </a:r>
          </a:p>
          <a:p>
            <a:r>
              <a:rPr lang="en-US" baseline="0" dirty="0"/>
              <a:t>What is TRAIN?</a:t>
            </a:r>
          </a:p>
          <a:p>
            <a:r>
              <a:rPr lang="en-US" baseline="0" dirty="0"/>
              <a:t>Accessing TRAIN</a:t>
            </a:r>
          </a:p>
          <a:p>
            <a:r>
              <a:rPr lang="en-US" baseline="0" dirty="0"/>
              <a:t>Home Page</a:t>
            </a:r>
          </a:p>
          <a:p>
            <a:r>
              <a:rPr lang="en-US" baseline="0" dirty="0"/>
              <a:t>Training</a:t>
            </a:r>
          </a:p>
          <a:p>
            <a:r>
              <a:rPr lang="en-US" baseline="0" dirty="0"/>
              <a:t>Certifications</a:t>
            </a:r>
          </a:p>
          <a:p>
            <a:r>
              <a:rPr lang="en-US" baseline="0" dirty="0"/>
              <a:t>Online Courses</a:t>
            </a:r>
          </a:p>
          <a:p>
            <a:r>
              <a:rPr lang="en-US" baseline="0" dirty="0"/>
              <a:t>Personalize home page</a:t>
            </a:r>
          </a:p>
          <a:p>
            <a:r>
              <a:rPr lang="en-US" baseline="0" dirty="0"/>
              <a:t>Registration for training/confirm registration and run reports</a:t>
            </a:r>
          </a:p>
          <a:p>
            <a:endParaRPr lang="en-US" baseline="0" dirty="0"/>
          </a:p>
          <a:p>
            <a:r>
              <a:rPr lang="en-US" baseline="0" dirty="0"/>
              <a:t>Also available: TAC, Validation, Inservice, LASO (some as CBT, some as in-classroom)</a:t>
            </a:r>
            <a:endParaRPr lang="en-US" dirty="0"/>
          </a:p>
        </p:txBody>
      </p:sp>
    </p:spTree>
    <p:extLst>
      <p:ext uri="{BB962C8B-B14F-4D97-AF65-F5344CB8AC3E}">
        <p14:creationId xmlns:p14="http://schemas.microsoft.com/office/powerpoint/2010/main" val="2574553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2265309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063273" lvl="1" indent="-434976" eaLnBrk="1" fontAlgn="auto" hangingPunct="1">
              <a:spcAft>
                <a:spcPts val="0"/>
              </a:spcAft>
              <a:buClr>
                <a:schemeClr val="bg1"/>
              </a:buClr>
              <a:defRPr/>
            </a:pPr>
            <a:r>
              <a:rPr lang="en-US" sz="1200" dirty="0"/>
              <a:t>Are there any topics you want to see added to the newsletter?</a:t>
            </a:r>
          </a:p>
          <a:p>
            <a:pPr marL="1063273" lvl="1" indent="-434976" eaLnBrk="1" fontAlgn="auto" hangingPunct="1">
              <a:spcAft>
                <a:spcPts val="0"/>
              </a:spcAft>
              <a:buClr>
                <a:schemeClr val="bg1"/>
              </a:buClr>
              <a:defRPr/>
            </a:pPr>
            <a:endParaRPr lang="en-US" sz="1200" dirty="0"/>
          </a:p>
          <a:p>
            <a:pPr marL="1063273" lvl="1" indent="-434976" eaLnBrk="1" fontAlgn="auto" hangingPunct="1">
              <a:spcAft>
                <a:spcPts val="0"/>
              </a:spcAft>
              <a:buClr>
                <a:schemeClr val="bg1"/>
              </a:buClr>
              <a:defRPr/>
            </a:pPr>
            <a:r>
              <a:rPr lang="en-US" sz="1200" dirty="0"/>
              <a:t>Produced routinely, every quarter. January, April, July, October (approximately)</a:t>
            </a:r>
          </a:p>
          <a:p>
            <a:pPr marL="1063273" lvl="1" indent="-434976" eaLnBrk="1" fontAlgn="auto" hangingPunct="1">
              <a:spcAft>
                <a:spcPts val="0"/>
              </a:spcAft>
              <a:buClr>
                <a:schemeClr val="bg1"/>
              </a:buClr>
              <a:defRPr/>
            </a:pPr>
            <a:r>
              <a:rPr lang="en-US" sz="1200" dirty="0"/>
              <a:t>Available online</a:t>
            </a:r>
          </a:p>
          <a:p>
            <a:pPr marL="1063273" lvl="1" indent="-434976" eaLnBrk="1" fontAlgn="auto" hangingPunct="1">
              <a:spcAft>
                <a:spcPts val="0"/>
              </a:spcAft>
              <a:buClr>
                <a:schemeClr val="bg1"/>
              </a:buClr>
              <a:defRPr/>
            </a:pPr>
            <a:r>
              <a:rPr lang="en-US" sz="1200" dirty="0"/>
              <a:t>INFO broadcast &amp; emailed (based on </a:t>
            </a:r>
            <a:r>
              <a:rPr lang="en-US" sz="1200" dirty="0" err="1"/>
              <a:t>WILEnet</a:t>
            </a:r>
            <a:r>
              <a:rPr lang="en-US" sz="1200" dirty="0"/>
              <a:t> listserv) when available</a:t>
            </a:r>
          </a:p>
          <a:p>
            <a:pPr marL="1063273" lvl="1" indent="-434976" eaLnBrk="1" fontAlgn="auto" hangingPunct="1">
              <a:spcAft>
                <a:spcPts val="0"/>
              </a:spcAft>
              <a:buClr>
                <a:schemeClr val="bg1"/>
              </a:buClr>
              <a:defRPr/>
            </a:pPr>
            <a:r>
              <a:rPr lang="en-US" sz="1200" dirty="0"/>
              <a:t>Newsletter index- article topic are indexed for quick retrieval</a:t>
            </a:r>
          </a:p>
          <a:p>
            <a:endParaRPr lang="en-US" dirty="0"/>
          </a:p>
        </p:txBody>
      </p:sp>
    </p:spTree>
    <p:extLst>
      <p:ext uri="{BB962C8B-B14F-4D97-AF65-F5344CB8AC3E}">
        <p14:creationId xmlns:p14="http://schemas.microsoft.com/office/powerpoint/2010/main" val="2020675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Review R1 – R2, R2a (PSN Request</a:t>
            </a:r>
            <a:r>
              <a:rPr lang="en-US" baseline="0" dirty="0"/>
              <a:t> Form, Message Recall Form, SENTRI Form (System Email Notification to Record Inquiry</a:t>
            </a:r>
            <a:r>
              <a:rPr lang="en-US" dirty="0"/>
              <a:t>)</a:t>
            </a:r>
          </a:p>
          <a:p>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sz="1800" i="0" dirty="0">
                <a:solidFill>
                  <a:srgbClr val="000000"/>
                </a:solidFill>
                <a:effectLst/>
                <a:latin typeface="Calibri" panose="020F0502020204030204" pitchFamily="34" charset="0"/>
                <a:ea typeface="Calibri" panose="020F0502020204030204" pitchFamily="34" charset="0"/>
              </a:rPr>
              <a:t>Reference SENTRI forms:  </a:t>
            </a:r>
            <a:r>
              <a:rPr lang="en-US" sz="1800" i="1" dirty="0">
                <a:solidFill>
                  <a:srgbClr val="000000"/>
                </a:solidFill>
                <a:effectLst/>
                <a:latin typeface="Calibri" panose="020F0502020204030204" pitchFamily="34" charset="0"/>
                <a:ea typeface="Calibri" panose="020F0502020204030204" pitchFamily="34" charset="0"/>
              </a:rPr>
              <a:t>If this information is queried by a Wisconsin agency you will be notified by email with the information pertaining to who ran the query, date, time and the agency name.  This email notification occurs the day after the original inquiry of the TIME System as our logs for the day are created after midnight, so the current day’s information is not logged yet. This doesn’t have to come from a TAC.  Anyone from the agency can send in these forms.</a:t>
            </a:r>
            <a:endParaRPr lang="en-US" sz="1800" dirty="0">
              <a:effectLst/>
              <a:latin typeface="Calibri" panose="020F0502020204030204" pitchFamily="34" charset="0"/>
              <a:ea typeface="Calibri" panose="020F0502020204030204" pitchFamily="34" charset="0"/>
            </a:endParaRPr>
          </a:p>
          <a:p>
            <a:endParaRPr lang="en-US" dirty="0"/>
          </a:p>
          <a:p>
            <a:endParaRPr lang="en-US" dirty="0"/>
          </a:p>
        </p:txBody>
      </p:sp>
    </p:spTree>
    <p:extLst>
      <p:ext uri="{BB962C8B-B14F-4D97-AF65-F5344CB8AC3E}">
        <p14:creationId xmlns:p14="http://schemas.microsoft.com/office/powerpoint/2010/main" val="2580874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Review R3 – R7 (TIME Agency Agreement, Sample Agency Agreement, Management Control Agreement (new version), </a:t>
            </a:r>
          </a:p>
          <a:p>
            <a:endParaRPr lang="en-US" dirty="0"/>
          </a:p>
          <a:p>
            <a:r>
              <a:rPr lang="en-US" dirty="0"/>
              <a:t>TIME Agency Agreement and MCAs are updated/collected during your audit</a:t>
            </a:r>
          </a:p>
          <a:p>
            <a:endParaRPr lang="en-US" dirty="0"/>
          </a:p>
        </p:txBody>
      </p:sp>
    </p:spTree>
    <p:extLst>
      <p:ext uri="{BB962C8B-B14F-4D97-AF65-F5344CB8AC3E}">
        <p14:creationId xmlns:p14="http://schemas.microsoft.com/office/powerpoint/2010/main" val="4018945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TIME Agency Agreement and MCAs are updated/collected during your audit</a:t>
            </a:r>
          </a:p>
          <a:p>
            <a:r>
              <a:rPr lang="en-US" dirty="0"/>
              <a:t>2024 5 Audits</a:t>
            </a:r>
          </a:p>
          <a:p>
            <a:r>
              <a:rPr lang="en-US" dirty="0"/>
              <a:t>2025 10 audits</a:t>
            </a:r>
          </a:p>
          <a:p>
            <a:r>
              <a:rPr lang="en-US" dirty="0"/>
              <a:t>2026 15 in person ?</a:t>
            </a:r>
          </a:p>
          <a:p>
            <a:endParaRPr lang="en-US" dirty="0"/>
          </a:p>
        </p:txBody>
      </p:sp>
    </p:spTree>
    <p:extLst>
      <p:ext uri="{BB962C8B-B14F-4D97-AF65-F5344CB8AC3E}">
        <p14:creationId xmlns:p14="http://schemas.microsoft.com/office/powerpoint/2010/main" val="17303886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buClr>
                <a:schemeClr val="bg1"/>
              </a:buClr>
            </a:pPr>
            <a:r>
              <a:rPr lang="en-US" sz="1200" dirty="0"/>
              <a:t>Review R8 (Sample Policy): Each department required to have a TIME System policy and ensure the required policies are current </a:t>
            </a:r>
          </a:p>
          <a:p>
            <a:pPr eaLnBrk="1" hangingPunct="1">
              <a:buClr>
                <a:schemeClr val="bg1"/>
              </a:buClr>
            </a:pPr>
            <a:r>
              <a:rPr lang="en-US" sz="1200" dirty="0"/>
              <a:t>CIB provides a sample TIME System policy on </a:t>
            </a:r>
            <a:r>
              <a:rPr lang="en-US" sz="1200" dirty="0" err="1"/>
              <a:t>WILENet</a:t>
            </a:r>
            <a:endParaRPr lang="en-US" sz="1200" dirty="0"/>
          </a:p>
          <a:p>
            <a:pPr eaLnBrk="1" hangingPunct="1">
              <a:buClr>
                <a:schemeClr val="bg1"/>
              </a:buClr>
            </a:pPr>
            <a:endParaRPr lang="en-US" sz="1200" dirty="0"/>
          </a:p>
          <a:p>
            <a:pPr marL="0" marR="0" lvl="0" indent="0" defTabSz="914400" eaLnBrk="1" fontAlgn="auto" latinLnBrk="0" hangingPunct="1">
              <a:lnSpc>
                <a:spcPct val="100000"/>
              </a:lnSpc>
              <a:spcBef>
                <a:spcPts val="0"/>
              </a:spcBef>
              <a:spcAft>
                <a:spcPts val="0"/>
              </a:spcAft>
              <a:buClr>
                <a:schemeClr val="bg1"/>
              </a:buClr>
              <a:buSzTx/>
              <a:buFontTx/>
              <a:buNone/>
              <a:tabLst/>
              <a:defRPr/>
            </a:pPr>
            <a:r>
              <a:rPr lang="en-US" sz="1200" dirty="0"/>
              <a:t>New VPF Sample Policy for entry agencies – also mention the VPF Entry Guide</a:t>
            </a:r>
          </a:p>
          <a:p>
            <a:pPr eaLnBrk="1" hangingPunct="1">
              <a:buClr>
                <a:schemeClr val="bg1"/>
              </a:buClr>
            </a:pPr>
            <a:endParaRPr lang="en-US" sz="1200" dirty="0"/>
          </a:p>
          <a:p>
            <a:pPr eaLnBrk="1" hangingPunct="1">
              <a:buClr>
                <a:schemeClr val="bg1"/>
              </a:buClr>
            </a:pPr>
            <a:r>
              <a:rPr lang="en-US" sz="1200" b="1" dirty="0"/>
              <a:t>Uploaded VPF Sample Policy to the app</a:t>
            </a:r>
          </a:p>
          <a:p>
            <a:pPr eaLnBrk="1" hangingPunct="1">
              <a:buClr>
                <a:schemeClr val="bg1"/>
              </a:buClr>
            </a:pPr>
            <a:endParaRPr lang="en-US" sz="1200" dirty="0"/>
          </a:p>
          <a:p>
            <a:endParaRPr lang="en-US" dirty="0"/>
          </a:p>
        </p:txBody>
      </p:sp>
    </p:spTree>
    <p:extLst>
      <p:ext uri="{BB962C8B-B14F-4D97-AF65-F5344CB8AC3E}">
        <p14:creationId xmlns:p14="http://schemas.microsoft.com/office/powerpoint/2010/main" val="5956585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hlinkClick r:id="rId3"/>
              </a:rPr>
              <a:t>TIME System Audits | WILENET (widoj.gov)</a:t>
            </a:r>
            <a:endParaRPr lang="en-US" dirty="0"/>
          </a:p>
          <a:p>
            <a:endParaRPr lang="en-US" dirty="0"/>
          </a:p>
          <a:p>
            <a:r>
              <a:rPr lang="en-US" dirty="0"/>
              <a:t>CJIS Security SAMPLE Policies</a:t>
            </a:r>
          </a:p>
          <a:p>
            <a:endParaRPr lang="en-US" dirty="0"/>
          </a:p>
          <a:p>
            <a:r>
              <a:rPr lang="en-US" dirty="0"/>
              <a:t>Some policies are required now and are sanctionable if not in place currently; while some newer controls require policies to be in place by October 1</a:t>
            </a:r>
            <a:r>
              <a:rPr lang="en-US" baseline="30000" dirty="0"/>
              <a:t>st</a:t>
            </a:r>
            <a:r>
              <a:rPr lang="en-US" dirty="0"/>
              <a:t>, 2027</a:t>
            </a:r>
          </a:p>
        </p:txBody>
      </p:sp>
    </p:spTree>
    <p:extLst>
      <p:ext uri="{BB962C8B-B14F-4D97-AF65-F5344CB8AC3E}">
        <p14:creationId xmlns:p14="http://schemas.microsoft.com/office/powerpoint/2010/main" val="3260596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R9 (CHRI Purpose Codes)</a:t>
            </a:r>
          </a:p>
          <a:p>
            <a:r>
              <a:rPr lang="en-US" dirty="0"/>
              <a:t>Purpose codes- no substitutions (if it’s E, don’t use C)</a:t>
            </a:r>
          </a:p>
          <a:p>
            <a:r>
              <a:rPr lang="en-US" dirty="0"/>
              <a:t>Attention line: uniquely identify requestor and if room, reason</a:t>
            </a:r>
          </a:p>
          <a:p>
            <a:r>
              <a:rPr lang="en-US" dirty="0"/>
              <a:t>Justification for each inquiry (CHRI log) R10 (CHRI Log)</a:t>
            </a:r>
          </a:p>
          <a:p>
            <a:r>
              <a:rPr lang="en-US" dirty="0"/>
              <a:t>Secondary dissemination: Have to have an ORI and an agreement with that agency: run it under that person’s ORI then you aren’t disseminating it secondarily. If you do, document it on your secondary dissemination log</a:t>
            </a:r>
          </a:p>
          <a:p>
            <a:r>
              <a:rPr lang="en-US" dirty="0"/>
              <a:t>Public access: Don’t give it to them from the TIME System (WORCS)</a:t>
            </a:r>
          </a:p>
          <a:p>
            <a:r>
              <a:rPr lang="en-US" dirty="0"/>
              <a:t>http://wi-recordcheck.org (WORCS) – included L2</a:t>
            </a:r>
          </a:p>
          <a:p>
            <a:endParaRPr lang="en-US" dirty="0"/>
          </a:p>
        </p:txBody>
      </p:sp>
    </p:spTree>
    <p:extLst>
      <p:ext uri="{BB962C8B-B14F-4D97-AF65-F5344CB8AC3E}">
        <p14:creationId xmlns:p14="http://schemas.microsoft.com/office/powerpoint/2010/main" val="39408753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Each agency having TIME System access must designate</a:t>
            </a:r>
            <a:r>
              <a:rPr lang="en-US" baseline="0" dirty="0"/>
              <a:t> an individual employed by the criminal justice agency as TAC.  Any exceptions must be coordinated with and approved by CIB.</a:t>
            </a:r>
          </a:p>
          <a:p>
            <a:r>
              <a:rPr lang="en-US" baseline="0" dirty="0"/>
              <a:t>TAC Sharing on the PPT.</a:t>
            </a:r>
            <a:endParaRPr lang="en-US" dirty="0"/>
          </a:p>
        </p:txBody>
      </p:sp>
    </p:spTree>
    <p:extLst>
      <p:ext uri="{BB962C8B-B14F-4D97-AF65-F5344CB8AC3E}">
        <p14:creationId xmlns:p14="http://schemas.microsoft.com/office/powerpoint/2010/main" val="24594242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t>International Justice and Public Safety Network – (essentially an operating switch to share information from law enforcement databases between states)</a:t>
            </a:r>
          </a:p>
          <a:p>
            <a:endParaRPr lang="en-US" dirty="0"/>
          </a:p>
          <a:p>
            <a:pPr marL="342900" marR="0" indent="-3429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kumimoji="0" lang="en-US" sz="1200" b="0" i="0" u="none" strike="noStrike" cap="none" spc="0" normalizeH="0" baseline="0" dirty="0">
                <a:ln>
                  <a:noFill/>
                </a:ln>
                <a:solidFill>
                  <a:srgbClr val="000000"/>
                </a:solidFill>
                <a:effectLst/>
                <a:uFillTx/>
                <a:latin typeface="Veranda"/>
                <a:sym typeface="Calibri"/>
                <a:hlinkClick r:id="rId3"/>
              </a:rPr>
              <a:t>https://service.nlets.org/support/home</a:t>
            </a:r>
            <a:r>
              <a:rPr kumimoji="0" lang="en-US" sz="1200" b="0" i="0" u="none" strike="noStrike" cap="none" spc="0" normalizeH="0" baseline="0" dirty="0">
                <a:ln>
                  <a:noFill/>
                </a:ln>
                <a:solidFill>
                  <a:srgbClr val="000000"/>
                </a:solidFill>
                <a:effectLst/>
                <a:uFillTx/>
                <a:latin typeface="Veranda"/>
                <a:sym typeface="Calibri"/>
              </a:rPr>
              <a:t> allows you to access the </a:t>
            </a:r>
            <a:r>
              <a:rPr kumimoji="0" lang="en-US" sz="1200" b="0" i="0" u="none" strike="noStrike" cap="none" spc="0" normalizeH="0" baseline="0" dirty="0" err="1">
                <a:ln>
                  <a:noFill/>
                </a:ln>
                <a:solidFill>
                  <a:srgbClr val="000000"/>
                </a:solidFill>
                <a:effectLst/>
                <a:uFillTx/>
                <a:latin typeface="Veranda"/>
                <a:sym typeface="Calibri"/>
              </a:rPr>
              <a:t>Nlets</a:t>
            </a:r>
            <a:r>
              <a:rPr kumimoji="0" lang="en-US" sz="1200" b="0" i="0" u="none" strike="noStrike" cap="none" spc="0" normalizeH="0" baseline="0" dirty="0">
                <a:ln>
                  <a:noFill/>
                </a:ln>
                <a:solidFill>
                  <a:srgbClr val="000000"/>
                </a:solidFill>
                <a:effectLst/>
                <a:uFillTx/>
                <a:latin typeface="Veranda"/>
                <a:sym typeface="Calibri"/>
              </a:rPr>
              <a:t> Website, </a:t>
            </a:r>
            <a:r>
              <a:rPr kumimoji="0" lang="en-US" sz="1200" b="0" i="0" u="none" strike="noStrike" cap="none" spc="0" normalizeH="0" baseline="0" dirty="0" err="1">
                <a:ln>
                  <a:noFill/>
                </a:ln>
                <a:solidFill>
                  <a:srgbClr val="000000"/>
                </a:solidFill>
                <a:effectLst/>
                <a:uFillTx/>
                <a:latin typeface="Veranda"/>
                <a:sym typeface="Calibri"/>
              </a:rPr>
              <a:t>Nlets</a:t>
            </a:r>
            <a:r>
              <a:rPr kumimoji="0" lang="en-US" sz="1200" b="0" i="0" u="none" strike="noStrike" cap="none" spc="0" normalizeH="0" baseline="0" dirty="0">
                <a:ln>
                  <a:noFill/>
                </a:ln>
                <a:solidFill>
                  <a:srgbClr val="000000"/>
                </a:solidFill>
                <a:effectLst/>
                <a:uFillTx/>
                <a:latin typeface="Veranda"/>
                <a:sym typeface="Calibri"/>
              </a:rPr>
              <a:t> Secure File Transfer, Message Key Maps and the </a:t>
            </a:r>
            <a:r>
              <a:rPr kumimoji="0" lang="en-US" sz="1200" b="0" i="0" u="none" strike="noStrike" cap="none" spc="0" normalizeH="0" baseline="0" dirty="0" err="1">
                <a:ln>
                  <a:noFill/>
                </a:ln>
                <a:solidFill>
                  <a:srgbClr val="000000"/>
                </a:solidFill>
                <a:effectLst/>
                <a:uFillTx/>
                <a:latin typeface="Veranda"/>
                <a:sym typeface="Calibri"/>
              </a:rPr>
              <a:t>Nlets</a:t>
            </a:r>
            <a:r>
              <a:rPr kumimoji="0" lang="en-US" sz="1200" b="0" i="0" u="none" strike="noStrike" cap="none" spc="0" normalizeH="0" baseline="0" dirty="0">
                <a:ln>
                  <a:noFill/>
                </a:ln>
                <a:solidFill>
                  <a:srgbClr val="000000"/>
                </a:solidFill>
                <a:effectLst/>
                <a:uFillTx/>
                <a:latin typeface="Veranda"/>
                <a:sym typeface="Calibri"/>
              </a:rPr>
              <a:t> User Guide</a:t>
            </a:r>
          </a:p>
          <a:p>
            <a:pPr marL="342900" marR="0" indent="-3429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1200" dirty="0">
                <a:latin typeface="Veranda"/>
              </a:rPr>
              <a:t>Provides information on different types of transactions (Alarm Exchange, Driver History, Driver License, HELP, Hit Confirmation, LEO Flying Armed, State Warrant, Vehicle Registration)</a:t>
            </a:r>
          </a:p>
          <a:p>
            <a:pPr marL="342900" marR="0" indent="-3429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1200" dirty="0">
                <a:latin typeface="Veranda"/>
              </a:rPr>
              <a:t>General Information, Legacy Text Examples</a:t>
            </a:r>
          </a:p>
          <a:p>
            <a:endParaRPr lang="en-US" dirty="0"/>
          </a:p>
        </p:txBody>
      </p:sp>
    </p:spTree>
    <p:extLst>
      <p:ext uri="{BB962C8B-B14F-4D97-AF65-F5344CB8AC3E}">
        <p14:creationId xmlns:p14="http://schemas.microsoft.com/office/powerpoint/2010/main" val="24430795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dirty="0"/>
              <a:t>TIME System Training Materials – Manual – Forms:  </a:t>
            </a:r>
            <a:r>
              <a:rPr lang="en-US" dirty="0"/>
              <a:t>TIME Test Transactions, Link to TRAIN, Training options (handouts), Past presentations, License Plate Type Codes, NCIC Abbreviations, NCIC Code Manual, Portal Manual, PSN form, Recall Form, Visitor Access Log, CHRI log, etc.</a:t>
            </a:r>
          </a:p>
          <a:p>
            <a:endParaRPr lang="en-US" dirty="0"/>
          </a:p>
          <a:p>
            <a:r>
              <a:rPr lang="en-US" b="1" dirty="0"/>
              <a:t>TIME System Audits:  </a:t>
            </a:r>
            <a:r>
              <a:rPr lang="en-US" b="0" dirty="0"/>
              <a:t>link to CJIS Audit (Peak Performance website), link to the CJIS Security Policy, full Audit Process presentation from CIB Conference, Sample policies, Agreements, etc.</a:t>
            </a:r>
            <a:endParaRPr lang="en-US" b="1" dirty="0"/>
          </a:p>
          <a:p>
            <a:endParaRPr lang="en-US" dirty="0"/>
          </a:p>
          <a:p>
            <a:r>
              <a:rPr lang="en-US" b="1" dirty="0"/>
              <a:t>Newsletters:  </a:t>
            </a:r>
            <a:r>
              <a:rPr lang="en-US" b="0" dirty="0"/>
              <a:t>newsletters dating back to 2008 along with a newsletter index </a:t>
            </a:r>
          </a:p>
          <a:p>
            <a:endParaRPr lang="en-US" b="0" dirty="0"/>
          </a:p>
          <a:p>
            <a:r>
              <a:rPr lang="en-US" b="1" dirty="0" err="1"/>
              <a:t>eTIME</a:t>
            </a:r>
            <a:r>
              <a:rPr lang="en-US" b="1" dirty="0"/>
              <a:t> Browser:  </a:t>
            </a:r>
            <a:r>
              <a:rPr lang="en-US" b="0" dirty="0"/>
              <a:t>link for </a:t>
            </a:r>
            <a:r>
              <a:rPr lang="en-US" b="0" dirty="0" err="1"/>
              <a:t>eTIME</a:t>
            </a:r>
            <a:r>
              <a:rPr lang="en-US" b="0" dirty="0"/>
              <a:t> registration and Multi-factor authentication instructions – provides guidance on how to get access to </a:t>
            </a:r>
            <a:r>
              <a:rPr lang="en-US" b="0" dirty="0" err="1"/>
              <a:t>eTIME</a:t>
            </a:r>
            <a:endParaRPr lang="en-US" b="0" dirty="0"/>
          </a:p>
          <a:p>
            <a:endParaRPr lang="en-US" b="0" dirty="0"/>
          </a:p>
          <a:p>
            <a:r>
              <a:rPr lang="en-US" b="1" dirty="0"/>
              <a:t>TIME System Worksheets:  </a:t>
            </a:r>
            <a:r>
              <a:rPr lang="en-US" b="0" dirty="0"/>
              <a:t>PDFs of all the different types of worksheets we offer so agencies can put all documentation for entry in one place prior to entry – the worksheets do not count as documentation and are not required, but some agencies like to use them</a:t>
            </a:r>
          </a:p>
          <a:p>
            <a:endParaRPr lang="en-US" b="0" dirty="0"/>
          </a:p>
          <a:p>
            <a:r>
              <a:rPr lang="en-US" b="1" dirty="0"/>
              <a:t>TIME System Rates:  </a:t>
            </a:r>
            <a:r>
              <a:rPr lang="en-US" b="0" dirty="0"/>
              <a:t>provides information on what the current TIME System rates are along with previous rates</a:t>
            </a:r>
          </a:p>
          <a:p>
            <a:endParaRPr lang="en-US" b="0" dirty="0"/>
          </a:p>
          <a:p>
            <a:r>
              <a:rPr lang="en-US" b="1" dirty="0"/>
              <a:t>Contact List:  </a:t>
            </a:r>
            <a:r>
              <a:rPr lang="en-US" b="0" dirty="0"/>
              <a:t>List of CIB employees information including links to their emails</a:t>
            </a:r>
            <a:endParaRPr lang="en-US" b="1" dirty="0"/>
          </a:p>
          <a:p>
            <a:endParaRPr lang="en-US" b="0" dirty="0"/>
          </a:p>
          <a:p>
            <a:endParaRPr lang="en-US" b="1" dirty="0"/>
          </a:p>
        </p:txBody>
      </p:sp>
    </p:spTree>
    <p:extLst>
      <p:ext uri="{BB962C8B-B14F-4D97-AF65-F5344CB8AC3E}">
        <p14:creationId xmlns:p14="http://schemas.microsoft.com/office/powerpoint/2010/main" val="2559048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TAC is responsible for compliance with state and CJIS policy regulations</a:t>
            </a:r>
          </a:p>
          <a:p>
            <a:endParaRPr lang="en-US" dirty="0"/>
          </a:p>
          <a:p>
            <a:r>
              <a:rPr lang="en-US" b="1" dirty="0"/>
              <a:t>Uploaded TAC responsibilities to app</a:t>
            </a:r>
          </a:p>
          <a:p>
            <a:endParaRPr lang="en-US" b="1" dirty="0"/>
          </a:p>
        </p:txBody>
      </p:sp>
    </p:spTree>
    <p:extLst>
      <p:ext uri="{BB962C8B-B14F-4D97-AF65-F5344CB8AC3E}">
        <p14:creationId xmlns:p14="http://schemas.microsoft.com/office/powerpoint/2010/main" val="3754277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Demos if possible – TRAIN unlikely due to the lack of VDI – but can show WILENET and </a:t>
            </a:r>
            <a:r>
              <a:rPr lang="en-US" dirty="0" err="1"/>
              <a:t>Nlets</a:t>
            </a:r>
            <a:r>
              <a:rPr lang="en-US" dirty="0"/>
              <a:t> User Guide</a:t>
            </a:r>
          </a:p>
          <a:p>
            <a:endParaRPr lang="en-US" dirty="0"/>
          </a:p>
          <a:p>
            <a:r>
              <a:rPr lang="en-US" dirty="0"/>
              <a:t>There should be plenty of time for Questions</a:t>
            </a:r>
          </a:p>
        </p:txBody>
      </p:sp>
    </p:spTree>
    <p:extLst>
      <p:ext uri="{BB962C8B-B14F-4D97-AF65-F5344CB8AC3E}">
        <p14:creationId xmlns:p14="http://schemas.microsoft.com/office/powerpoint/2010/main" val="1733838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Fbi.gov/</a:t>
            </a:r>
            <a:r>
              <a:rPr lang="en-US" dirty="0" err="1"/>
              <a:t>cjis</a:t>
            </a:r>
            <a:r>
              <a:rPr lang="en-US" dirty="0"/>
              <a:t> is the website to access the CJIS Security Policy and Requirements Companion Document (quick reference of priorities and sanction dates for controls)</a:t>
            </a:r>
          </a:p>
          <a:p>
            <a:endParaRPr lang="en-US" dirty="0"/>
          </a:p>
          <a:p>
            <a:r>
              <a:rPr lang="en-US" dirty="0"/>
              <a:t>Technical Resource document available on WILENET – </a:t>
            </a:r>
            <a:r>
              <a:rPr lang="en-US" b="1" dirty="0"/>
              <a:t>uploaded to app</a:t>
            </a:r>
            <a:endParaRPr lang="en-US" dirty="0"/>
          </a:p>
          <a:p>
            <a:endParaRPr lang="en-US" dirty="0"/>
          </a:p>
          <a:p>
            <a:r>
              <a:rPr lang="en-US" dirty="0"/>
              <a:t>Most recent version released December 27</a:t>
            </a:r>
            <a:r>
              <a:rPr lang="en-US" baseline="30000" dirty="0"/>
              <a:t>th</a:t>
            </a:r>
            <a:r>
              <a:rPr lang="en-US" dirty="0"/>
              <a:t>, 2024 (Version 6.0)</a:t>
            </a:r>
          </a:p>
          <a:p>
            <a:endParaRPr lang="en-US" dirty="0"/>
          </a:p>
          <a:p>
            <a:r>
              <a:rPr lang="en-US" dirty="0"/>
              <a:t>Highlights</a:t>
            </a:r>
          </a:p>
          <a:p>
            <a:r>
              <a:rPr lang="en-US" dirty="0"/>
              <a:t>MFA for all accounts</a:t>
            </a:r>
          </a:p>
          <a:p>
            <a:r>
              <a:rPr lang="en-US" dirty="0"/>
              <a:t>Sunset for FIPS (Federal Information Processing Standard) 140-2 </a:t>
            </a:r>
          </a:p>
          <a:p>
            <a:endParaRPr lang="en-US" dirty="0"/>
          </a:p>
        </p:txBody>
      </p:sp>
    </p:spTree>
    <p:extLst>
      <p:ext uri="{BB962C8B-B14F-4D97-AF65-F5344CB8AC3E}">
        <p14:creationId xmlns:p14="http://schemas.microsoft.com/office/powerpoint/2010/main" val="3277979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842429" marR="0" lvl="2" indent="-354089" defTabSz="914400" eaLnBrk="1" fontAlgn="auto" latinLnBrk="0" hangingPunct="1">
              <a:lnSpc>
                <a:spcPct val="100000"/>
              </a:lnSpc>
              <a:spcBef>
                <a:spcPts val="0"/>
              </a:spcBef>
              <a:spcAft>
                <a:spcPts val="0"/>
              </a:spcAft>
              <a:buClrTx/>
              <a:buSzTx/>
              <a:buFontTx/>
              <a:buNone/>
              <a:tabLst/>
              <a:defRPr/>
            </a:pPr>
            <a:endParaRPr lang="en-US" sz="1200" kern="0" dirty="0"/>
          </a:p>
          <a:p>
            <a:pPr marL="842429" marR="0" lvl="2" indent="-354089" defTabSz="914400" eaLnBrk="1" fontAlgn="auto" latinLnBrk="0" hangingPunct="1">
              <a:lnSpc>
                <a:spcPct val="100000"/>
              </a:lnSpc>
              <a:spcBef>
                <a:spcPts val="0"/>
              </a:spcBef>
              <a:spcAft>
                <a:spcPts val="0"/>
              </a:spcAft>
              <a:buClrTx/>
              <a:buSzTx/>
              <a:buFontTx/>
              <a:buNone/>
              <a:tabLst/>
              <a:defRPr/>
            </a:pPr>
            <a:r>
              <a:rPr lang="en-US" sz="1200" kern="0" dirty="0"/>
              <a:t>Unescorted Access can be physical access: cleaning/maintenance staff or people from city/county that have keys or keycard access.</a:t>
            </a:r>
          </a:p>
          <a:p>
            <a:pPr marL="842429" marR="0" lvl="2" indent="-354089" defTabSz="914400" eaLnBrk="1" fontAlgn="auto" latinLnBrk="0" hangingPunct="1">
              <a:lnSpc>
                <a:spcPct val="100000"/>
              </a:lnSpc>
              <a:spcBef>
                <a:spcPts val="0"/>
              </a:spcBef>
              <a:spcAft>
                <a:spcPts val="0"/>
              </a:spcAft>
              <a:buClrTx/>
              <a:buSzTx/>
              <a:buFontTx/>
              <a:buNone/>
              <a:tabLst/>
              <a:defRPr/>
            </a:pPr>
            <a:endParaRPr lang="en-US" sz="1200" kern="0" dirty="0"/>
          </a:p>
          <a:p>
            <a:pPr marL="842429" marR="0" lvl="2" indent="-354089" defTabSz="914400" eaLnBrk="1" fontAlgn="auto" latinLnBrk="0" hangingPunct="1">
              <a:lnSpc>
                <a:spcPct val="100000"/>
              </a:lnSpc>
              <a:spcBef>
                <a:spcPts val="0"/>
              </a:spcBef>
              <a:spcAft>
                <a:spcPts val="0"/>
              </a:spcAft>
              <a:buClrTx/>
              <a:buSzTx/>
              <a:buFontTx/>
              <a:buNone/>
              <a:tabLst/>
              <a:defRPr/>
            </a:pPr>
            <a:r>
              <a:rPr lang="en-US" sz="1200" kern="0" dirty="0"/>
              <a:t>Unescorted Access can be logical access: IT or vendors who have credentials or access to your computers/servers/network (these can also be physical access to servers, etc.).</a:t>
            </a:r>
          </a:p>
        </p:txBody>
      </p:sp>
    </p:spTree>
    <p:extLst>
      <p:ext uri="{BB962C8B-B14F-4D97-AF65-F5344CB8AC3E}">
        <p14:creationId xmlns:p14="http://schemas.microsoft.com/office/powerpoint/2010/main" val="1625446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64158" lvl="1" indent="-364158">
              <a:buSzPct val="65000"/>
              <a:defRPr/>
            </a:pPr>
            <a:r>
              <a:rPr lang="en-US" sz="1100" kern="0" dirty="0">
                <a:latin typeface="+mj-lt"/>
              </a:rPr>
              <a:t>(Item #1 from TAC responsibilities)</a:t>
            </a:r>
          </a:p>
          <a:p>
            <a:pPr marL="364158" lvl="1" indent="-364158">
              <a:buSzPct val="65000"/>
              <a:defRPr/>
            </a:pPr>
            <a:endParaRPr lang="en-US" sz="1100" kern="0" dirty="0">
              <a:latin typeface="+mj-lt"/>
            </a:endParaRPr>
          </a:p>
          <a:p>
            <a:r>
              <a:rPr lang="en-US" sz="1100" b="1" dirty="0">
                <a:latin typeface="+mj-lt"/>
              </a:rPr>
              <a:t>Anyone </a:t>
            </a:r>
            <a:r>
              <a:rPr lang="en-US" sz="1100" dirty="0">
                <a:latin typeface="+mj-lt"/>
              </a:rPr>
              <a:t>who has unescorted access to criminal justice information must have completed fingerprint-based background check</a:t>
            </a:r>
          </a:p>
          <a:p>
            <a:endParaRPr lang="en-US" sz="1100" dirty="0">
              <a:latin typeface="+mj-lt"/>
            </a:endParaRPr>
          </a:p>
          <a:p>
            <a:r>
              <a:rPr lang="en-US" sz="1100" dirty="0">
                <a:latin typeface="+mj-lt"/>
              </a:rPr>
              <a:t>Review L2 Fingerprint document (which is available on WILENET) and includes requirements, the reason for fingerprinting, LESB / LEAP codes, Privacy Statement and Challenge Notice and WORCS page  - </a:t>
            </a:r>
            <a:r>
              <a:rPr lang="en-US" sz="1100" b="1" dirty="0">
                <a:latin typeface="+mj-lt"/>
              </a:rPr>
              <a:t>uploaded on the app</a:t>
            </a:r>
            <a:endParaRPr lang="en-US" sz="1100" dirty="0">
              <a:latin typeface="+mj-lt"/>
            </a:endParaRPr>
          </a:p>
          <a:p>
            <a:pPr marL="364158" lvl="1" indent="-364158">
              <a:buSzPct val="65000"/>
              <a:defRPr/>
            </a:pPr>
            <a:endParaRPr lang="en-US" sz="1100" kern="0" dirty="0">
              <a:latin typeface="+mj-lt"/>
            </a:endParaRPr>
          </a:p>
          <a:p>
            <a:pPr marL="364158" lvl="1" indent="-364158">
              <a:buSzPct val="65000"/>
              <a:defRPr/>
            </a:pPr>
            <a:r>
              <a:rPr lang="en-US" sz="1100" kern="0" dirty="0">
                <a:latin typeface="+mj-lt"/>
              </a:rPr>
              <a:t>Three requirements to be an Authorized User. </a:t>
            </a:r>
          </a:p>
          <a:p>
            <a:pPr marL="364158" lvl="1" indent="-364158">
              <a:buSzPct val="65000"/>
              <a:defRPr/>
            </a:pPr>
            <a:endParaRPr lang="en-US" sz="1100" kern="0" dirty="0">
              <a:latin typeface="+mj-lt"/>
            </a:endParaRPr>
          </a:p>
          <a:p>
            <a:pPr marL="364158" lvl="1" indent="-364158">
              <a:buSzPct val="65000"/>
              <a:defRPr/>
            </a:pPr>
            <a:r>
              <a:rPr lang="en-US" sz="1100" b="1" kern="0" dirty="0">
                <a:latin typeface="+mj-lt"/>
              </a:rPr>
              <a:t>	Requirement #1: Fingerprints </a:t>
            </a:r>
          </a:p>
          <a:p>
            <a:pPr marL="364158" marR="0" lvl="1" indent="-364158" defTabSz="914400" eaLnBrk="1" fontAlgn="auto" latinLnBrk="0" hangingPunct="1">
              <a:lnSpc>
                <a:spcPct val="100000"/>
              </a:lnSpc>
              <a:spcBef>
                <a:spcPts val="0"/>
              </a:spcBef>
              <a:spcAft>
                <a:spcPts val="0"/>
              </a:spcAft>
              <a:buClrTx/>
              <a:buSzPct val="65000"/>
              <a:buFontTx/>
              <a:buNone/>
              <a:tabLst/>
              <a:defRPr/>
            </a:pPr>
            <a:endParaRPr lang="en-US" sz="1100" kern="0" dirty="0">
              <a:latin typeface="+mj-lt"/>
            </a:endParaRPr>
          </a:p>
          <a:p>
            <a:pPr marL="364158" marR="0" lvl="1" indent="-364158" defTabSz="914400" eaLnBrk="1" fontAlgn="auto" latinLnBrk="0" hangingPunct="1">
              <a:lnSpc>
                <a:spcPct val="100000"/>
              </a:lnSpc>
              <a:spcBef>
                <a:spcPts val="0"/>
              </a:spcBef>
              <a:spcAft>
                <a:spcPts val="0"/>
              </a:spcAft>
              <a:buClrTx/>
              <a:buSzPct val="65000"/>
              <a:buFontTx/>
              <a:buNone/>
              <a:tabLst/>
              <a:defRPr/>
            </a:pPr>
            <a:r>
              <a:rPr lang="en-US" sz="1100" kern="0" dirty="0">
                <a:latin typeface="+mj-lt"/>
              </a:rPr>
              <a:t>For All Agencies: results posted to WORCS (will discuss in further detail later today)</a:t>
            </a:r>
          </a:p>
          <a:p>
            <a:pPr marL="364158" lvl="1" indent="-364158">
              <a:buSzPct val="65000"/>
              <a:defRPr/>
            </a:pPr>
            <a:r>
              <a:rPr lang="en-US" sz="1100" kern="0" dirty="0">
                <a:latin typeface="+mj-lt"/>
              </a:rPr>
              <a:t>Name based background check via CIB’s online record check website is required (WORCS) </a:t>
            </a:r>
          </a:p>
          <a:p>
            <a:pPr marL="364158" lvl="1" indent="-364158">
              <a:buSzPct val="65000"/>
              <a:defRPr/>
            </a:pPr>
            <a:r>
              <a:rPr lang="en-US" sz="1100" kern="0" dirty="0">
                <a:latin typeface="+mj-lt"/>
              </a:rPr>
              <a:t>Results of background check are posted to online record check website</a:t>
            </a:r>
          </a:p>
          <a:p>
            <a:pPr marL="364158" lvl="1" indent="-364158">
              <a:buSzPct val="65000"/>
              <a:defRPr/>
            </a:pPr>
            <a:r>
              <a:rPr lang="en-US" sz="1100" kern="0" dirty="0">
                <a:latin typeface="+mj-lt"/>
              </a:rPr>
              <a:t>Agencies should routinely check website results</a:t>
            </a:r>
          </a:p>
          <a:p>
            <a:pPr marL="364158" lvl="1" indent="-364158">
              <a:buSzPct val="65000"/>
              <a:defRPr/>
            </a:pPr>
            <a:endParaRPr lang="en-US" sz="1100" kern="0" dirty="0">
              <a:latin typeface="+mj-lt"/>
            </a:endParaRPr>
          </a:p>
          <a:p>
            <a:pPr marL="364158" lvl="1" indent="-364158">
              <a:buSzPct val="65000"/>
              <a:defRPr/>
            </a:pPr>
            <a:r>
              <a:rPr lang="en-US" sz="1100" kern="0" dirty="0">
                <a:latin typeface="+mj-lt"/>
              </a:rPr>
              <a:t>If a Cloud Provider is utilized by agency: if the cloud provider personnel do not and will not have access to the encryption keys, then no background check is required.</a:t>
            </a:r>
          </a:p>
          <a:p>
            <a:pPr marL="364158" lvl="1" indent="-364158">
              <a:buSzPct val="65000"/>
              <a:defRPr/>
            </a:pPr>
            <a:endParaRPr lang="en-US" sz="1100" kern="0" dirty="0">
              <a:latin typeface="+mj-lt"/>
            </a:endParaRPr>
          </a:p>
          <a:p>
            <a:pPr marL="364158" lvl="1" indent="-364158">
              <a:buSzPct val="65000"/>
              <a:defRPr/>
            </a:pPr>
            <a:r>
              <a:rPr lang="en-US" sz="1100" kern="0" dirty="0">
                <a:latin typeface="+mj-lt"/>
              </a:rPr>
              <a:t>Disqualifiers for access: </a:t>
            </a:r>
          </a:p>
          <a:p>
            <a:pPr marL="364158" lvl="1" indent="-364158">
              <a:buSzPct val="65000"/>
              <a:defRPr/>
            </a:pPr>
            <a:r>
              <a:rPr lang="en-US" sz="1100" kern="0" dirty="0">
                <a:latin typeface="+mj-lt"/>
              </a:rPr>
              <a:t>-waiver required from CSO if someone has been convicted of a felony and agency still wants them to have access to TIME System </a:t>
            </a:r>
          </a:p>
          <a:p>
            <a:pPr marL="364158" lvl="1" indent="-364158">
              <a:buSzPct val="65000"/>
              <a:defRPr/>
            </a:pPr>
            <a:r>
              <a:rPr lang="en-US" sz="1100" kern="0" dirty="0">
                <a:latin typeface="+mj-lt"/>
              </a:rPr>
              <a:t>-Waiver called a “variance” and should only be requested if the agency will give access/hire the person – email to </a:t>
            </a:r>
            <a:r>
              <a:rPr lang="en-US" sz="1100" kern="0" dirty="0" err="1">
                <a:latin typeface="+mj-lt"/>
              </a:rPr>
              <a:t>cibtrain</a:t>
            </a:r>
            <a:r>
              <a:rPr lang="en-US" sz="1100" kern="0" dirty="0">
                <a:latin typeface="+mj-lt"/>
              </a:rPr>
              <a:t> to get that process started</a:t>
            </a:r>
          </a:p>
          <a:p>
            <a:pPr marL="364158" lvl="1" indent="-364158">
              <a:buSzPct val="65000"/>
              <a:defRPr/>
            </a:pPr>
            <a:endParaRPr lang="en-US" sz="1100" kern="0" dirty="0">
              <a:latin typeface="+mj-lt"/>
            </a:endParaRPr>
          </a:p>
          <a:p>
            <a:pPr marL="364158" lvl="1" indent="-364158">
              <a:buSzPct val="65000"/>
              <a:defRPr/>
            </a:pPr>
            <a:r>
              <a:rPr lang="en-US" sz="1100" kern="0" dirty="0">
                <a:latin typeface="+mj-lt"/>
              </a:rPr>
              <a:t>Privacy Statement and Challenge Notice: all prospective personnel that are fingerprinted should be given a copy of the Privacy Statement and Challenge Notice to ensure applicants have the right to challenge a record.</a:t>
            </a:r>
          </a:p>
          <a:p>
            <a:pPr marL="364158" lvl="1" indent="-364158">
              <a:buSzPct val="65000"/>
              <a:defRPr/>
            </a:pPr>
            <a:endParaRPr lang="en-US" sz="1100" kern="0" dirty="0">
              <a:latin typeface="+mj-lt"/>
            </a:endParaRPr>
          </a:p>
          <a:p>
            <a:pPr marL="364158" lvl="1" indent="-364158">
              <a:buSzPct val="65000"/>
              <a:defRPr/>
            </a:pPr>
            <a:r>
              <a:rPr lang="en-US" sz="1100" b="1" kern="0" dirty="0">
                <a:latin typeface="+mj-lt"/>
              </a:rPr>
              <a:t>	Requirement #2:  Security Awareness Training</a:t>
            </a:r>
          </a:p>
          <a:p>
            <a:pPr marL="842429" lvl="2" indent="-354089">
              <a:defRPr/>
            </a:pPr>
            <a:endParaRPr lang="en-US" sz="1100" kern="0" dirty="0">
              <a:latin typeface="+mj-lt"/>
            </a:endParaRPr>
          </a:p>
          <a:p>
            <a:pPr marL="842429" lvl="2" indent="-354089">
              <a:defRPr/>
            </a:pPr>
            <a:r>
              <a:rPr lang="en-US" sz="1100" kern="0" dirty="0">
                <a:latin typeface="+mj-lt"/>
              </a:rPr>
              <a:t>Anyone who has unescorted access to criminal justice information must complete security awareness training </a:t>
            </a:r>
          </a:p>
          <a:p>
            <a:pPr marL="842429" lvl="2" indent="-354089">
              <a:defRPr/>
            </a:pPr>
            <a:r>
              <a:rPr lang="en-US" sz="1100" kern="0" dirty="0">
                <a:latin typeface="+mj-lt"/>
              </a:rPr>
              <a:t>Examples: Janitor, Clerk, Jailer, DA, Sheriff, IT</a:t>
            </a:r>
          </a:p>
          <a:p>
            <a:pPr marL="842429" lvl="2" indent="-354089">
              <a:defRPr/>
            </a:pPr>
            <a:r>
              <a:rPr lang="en-US" sz="1100" kern="0" dirty="0">
                <a:latin typeface="+mj-lt"/>
              </a:rPr>
              <a:t>Review L3 All Security handout and L4 Physical Access only</a:t>
            </a:r>
          </a:p>
          <a:p>
            <a:pPr marL="842429" lvl="2" indent="-354089">
              <a:defRPr/>
            </a:pPr>
            <a:endParaRPr lang="en-US" sz="1100" kern="0" dirty="0">
              <a:latin typeface="+mj-lt"/>
            </a:endParaRPr>
          </a:p>
          <a:p>
            <a:pPr marL="842429" lvl="2" indent="-354089">
              <a:defRPr/>
            </a:pPr>
            <a:r>
              <a:rPr lang="en-US" sz="1100" kern="0" dirty="0">
                <a:latin typeface="+mj-lt"/>
              </a:rPr>
              <a:t>If a user will be TIME System certified, the Security Awareness Training is included in the TIME System certification and doesn’t need to be taken separately.  (This only applies as long as we are using TRAIN – once we switch to </a:t>
            </a:r>
            <a:r>
              <a:rPr lang="en-US" sz="1100" kern="0" dirty="0" err="1">
                <a:latin typeface="+mj-lt"/>
              </a:rPr>
              <a:t>Acadis</a:t>
            </a:r>
            <a:r>
              <a:rPr lang="en-US" sz="1100" kern="0" dirty="0">
                <a:latin typeface="+mj-lt"/>
              </a:rPr>
              <a:t>, the Security Awareness will have been extracted from the modules and recerts and will have to be taken on its own.)</a:t>
            </a:r>
          </a:p>
          <a:p>
            <a:pPr marL="842429" marR="0" lvl="2" indent="-354089" defTabSz="914400" eaLnBrk="1" fontAlgn="auto" latinLnBrk="0" hangingPunct="1">
              <a:lnSpc>
                <a:spcPct val="100000"/>
              </a:lnSpc>
              <a:spcBef>
                <a:spcPts val="0"/>
              </a:spcBef>
              <a:spcAft>
                <a:spcPts val="0"/>
              </a:spcAft>
              <a:buClrTx/>
              <a:buSzTx/>
              <a:buFontTx/>
              <a:buNone/>
              <a:tabLst/>
              <a:defRPr/>
            </a:pPr>
            <a:endParaRPr lang="en-US" sz="1100" b="1" kern="0" dirty="0">
              <a:latin typeface="+mj-lt"/>
            </a:endParaRPr>
          </a:p>
          <a:p>
            <a:pPr marL="842429" marR="0" lvl="2" indent="-354089" defTabSz="914400" eaLnBrk="1" fontAlgn="auto" latinLnBrk="0" hangingPunct="1">
              <a:lnSpc>
                <a:spcPct val="100000"/>
              </a:lnSpc>
              <a:spcBef>
                <a:spcPts val="0"/>
              </a:spcBef>
              <a:spcAft>
                <a:spcPts val="0"/>
              </a:spcAft>
              <a:buClrTx/>
              <a:buSzTx/>
              <a:buFontTx/>
              <a:buNone/>
              <a:tabLst/>
              <a:defRPr/>
            </a:pPr>
            <a:endParaRPr lang="en-US" sz="1100" b="1" kern="0" dirty="0">
              <a:latin typeface="+mj-lt"/>
            </a:endParaRPr>
          </a:p>
          <a:p>
            <a:pPr marL="842429" marR="0" lvl="2" indent="-354089" defTabSz="914400" eaLnBrk="1" fontAlgn="auto" latinLnBrk="0" hangingPunct="1">
              <a:lnSpc>
                <a:spcPct val="100000"/>
              </a:lnSpc>
              <a:spcBef>
                <a:spcPts val="0"/>
              </a:spcBef>
              <a:spcAft>
                <a:spcPts val="0"/>
              </a:spcAft>
              <a:buClrTx/>
              <a:buSzTx/>
              <a:buFontTx/>
              <a:buNone/>
              <a:tabLst/>
              <a:defRPr/>
            </a:pPr>
            <a:r>
              <a:rPr lang="en-US" sz="1100" b="1" kern="0" dirty="0">
                <a:latin typeface="+mj-lt"/>
              </a:rPr>
              <a:t>Requirement #3: Authorized User List</a:t>
            </a:r>
          </a:p>
          <a:p>
            <a:pPr marL="842429" marR="0" lvl="2" indent="-354089" defTabSz="914400" eaLnBrk="1" fontAlgn="auto" latinLnBrk="0" hangingPunct="1">
              <a:lnSpc>
                <a:spcPct val="100000"/>
              </a:lnSpc>
              <a:spcBef>
                <a:spcPts val="0"/>
              </a:spcBef>
              <a:spcAft>
                <a:spcPts val="0"/>
              </a:spcAft>
              <a:buClrTx/>
              <a:buSzTx/>
              <a:buFontTx/>
              <a:buNone/>
              <a:tabLst/>
              <a:defRPr/>
            </a:pPr>
            <a:endParaRPr lang="en-US" sz="1100" kern="0" dirty="0">
              <a:latin typeface="+mj-lt"/>
            </a:endParaRPr>
          </a:p>
          <a:p>
            <a:pPr marL="842429" marR="0" lvl="2" indent="-354089" defTabSz="914400" eaLnBrk="1" fontAlgn="auto" latinLnBrk="0" hangingPunct="1">
              <a:lnSpc>
                <a:spcPct val="100000"/>
              </a:lnSpc>
              <a:spcBef>
                <a:spcPts val="0"/>
              </a:spcBef>
              <a:spcAft>
                <a:spcPts val="0"/>
              </a:spcAft>
              <a:buClrTx/>
              <a:buSzTx/>
              <a:buFontTx/>
              <a:buNone/>
              <a:tabLst/>
              <a:defRPr/>
            </a:pPr>
            <a:r>
              <a:rPr lang="en-US" sz="1100" kern="0" dirty="0">
                <a:latin typeface="+mj-lt"/>
              </a:rPr>
              <a:t>Anyone who has unescorted access to CJI must appear on the agency’s authorized user list. This is different than the TRAIN roster.</a:t>
            </a:r>
          </a:p>
          <a:p>
            <a:pPr marL="842429" marR="0" lvl="2" indent="-354089" defTabSz="914400" eaLnBrk="1" fontAlgn="auto" latinLnBrk="0" hangingPunct="1">
              <a:lnSpc>
                <a:spcPct val="100000"/>
              </a:lnSpc>
              <a:spcBef>
                <a:spcPts val="0"/>
              </a:spcBef>
              <a:spcAft>
                <a:spcPts val="0"/>
              </a:spcAft>
              <a:buClrTx/>
              <a:buSzTx/>
              <a:buFontTx/>
              <a:buNone/>
              <a:tabLst/>
              <a:defRPr/>
            </a:pPr>
            <a:endParaRPr lang="en-US" sz="1100" kern="0" dirty="0">
              <a:latin typeface="+mj-lt"/>
            </a:endParaRPr>
          </a:p>
          <a:p>
            <a:pPr marL="842429" lvl="2" indent="-354089">
              <a:defRPr/>
            </a:pPr>
            <a:endParaRPr lang="en-US" sz="1200" kern="0" dirty="0"/>
          </a:p>
          <a:p>
            <a:pPr marL="364158" lvl="1" indent="-364158">
              <a:buSzPct val="65000"/>
              <a:defRPr/>
            </a:pPr>
            <a:endParaRPr lang="en-US" sz="1200" kern="0" dirty="0"/>
          </a:p>
        </p:txBody>
      </p:sp>
    </p:spTree>
    <p:extLst>
      <p:ext uri="{BB962C8B-B14F-4D97-AF65-F5344CB8AC3E}">
        <p14:creationId xmlns:p14="http://schemas.microsoft.com/office/powerpoint/2010/main" val="771190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r>
              <a:rPr lang="en-US" sz="1200" b="0" dirty="0"/>
              <a:t>(Items 14 &amp; 15 from TAC responsibilities document)</a:t>
            </a:r>
          </a:p>
          <a:p>
            <a:pPr eaLnBrk="1" hangingPunct="1"/>
            <a:endParaRPr lang="en-US" sz="1200" b="1" dirty="0"/>
          </a:p>
          <a:p>
            <a:pPr eaLnBrk="1" hangingPunct="1"/>
            <a:r>
              <a:rPr lang="en-US" sz="1200" b="1" dirty="0"/>
              <a:t>Secure storage </a:t>
            </a:r>
            <a:r>
              <a:rPr lang="en-US" sz="1200" dirty="0"/>
              <a:t>location accessible only to authorized personnel</a:t>
            </a:r>
          </a:p>
          <a:p>
            <a:pPr eaLnBrk="1" hangingPunct="1"/>
            <a:r>
              <a:rPr lang="en-US" sz="1200" b="1" dirty="0"/>
              <a:t>Transport by authorized personnel</a:t>
            </a:r>
            <a:r>
              <a:rPr lang="en-US" sz="1200" dirty="0"/>
              <a:t>: when CJI is removed from physically secure location, agency must document activities associated with the transport and maintain accountability for the CJI in transit (physical and digital)</a:t>
            </a:r>
          </a:p>
          <a:p>
            <a:pPr eaLnBrk="1" hangingPunct="1"/>
            <a:r>
              <a:rPr lang="en-US" sz="1200" b="1" dirty="0"/>
              <a:t>Destruction/disposal</a:t>
            </a:r>
          </a:p>
          <a:p>
            <a:pPr eaLnBrk="1" hangingPunct="1"/>
            <a:r>
              <a:rPr lang="en-US" sz="1200" dirty="0"/>
              <a:t>Physical media (printouts): must be shredded with cross-cut shredder or incinerated by authorized personnel when no longer needed for investigative or security purposes</a:t>
            </a:r>
          </a:p>
          <a:p>
            <a:pPr eaLnBrk="1" hangingPunct="1"/>
            <a:r>
              <a:rPr lang="en-US" sz="1200" dirty="0"/>
              <a:t>Digital media (hard drives, flash drives, servers, etc.): must be sanitized or degaussed using approved sanitizing software that ensure a minimum 3-pass wipe. Inoperable digital media must be destroyed</a:t>
            </a:r>
          </a:p>
          <a:p>
            <a:pPr eaLnBrk="1" hangingPunct="1"/>
            <a:r>
              <a:rPr lang="en-US" sz="1200" dirty="0"/>
              <a:t>Disposal witnessed or performed by authorized personnel</a:t>
            </a:r>
          </a:p>
          <a:p>
            <a:pPr marL="0" marR="0" lvl="0" indent="0" defTabSz="914400" eaLnBrk="1" fontAlgn="auto" latinLnBrk="0" hangingPunct="1">
              <a:lnSpc>
                <a:spcPct val="100000"/>
              </a:lnSpc>
              <a:spcBef>
                <a:spcPts val="0"/>
              </a:spcBef>
              <a:spcAft>
                <a:spcPts val="0"/>
              </a:spcAft>
              <a:buClrTx/>
              <a:buSzTx/>
              <a:buFontTx/>
              <a:buNone/>
              <a:tabLst/>
              <a:defRPr/>
            </a:pPr>
            <a:r>
              <a:rPr lang="en-US" sz="1200" dirty="0"/>
              <a:t>Electronic media (hard drive, flash drive, etc.): personally owned digital media devices prohibited; digital media devices with no identifiable owner prohibited</a:t>
            </a:r>
          </a:p>
          <a:p>
            <a:pPr eaLnBrk="1" hangingPunct="1"/>
            <a:r>
              <a:rPr lang="en-US" sz="1200" b="1" dirty="0"/>
              <a:t>Media Protection Policy</a:t>
            </a:r>
            <a:r>
              <a:rPr lang="en-US" sz="1200" dirty="0"/>
              <a:t>: agency must have one (not county or whole city or IT) and must review/update it once per year AND following any security incidents involving system media</a:t>
            </a:r>
            <a:endParaRPr lang="en-US" dirty="0"/>
          </a:p>
          <a:p>
            <a:endParaRPr lang="en-US" dirty="0"/>
          </a:p>
        </p:txBody>
      </p:sp>
    </p:spTree>
    <p:extLst>
      <p:ext uri="{BB962C8B-B14F-4D97-AF65-F5344CB8AC3E}">
        <p14:creationId xmlns:p14="http://schemas.microsoft.com/office/powerpoint/2010/main" val="3783448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579967" indent="-434976" eaLnBrk="1" fontAlgn="auto" hangingPunct="1">
              <a:spcAft>
                <a:spcPts val="0"/>
              </a:spcAft>
              <a:buClr>
                <a:schemeClr val="tx1">
                  <a:shade val="95000"/>
                </a:schemeClr>
              </a:buClr>
              <a:defRPr/>
            </a:pPr>
            <a:r>
              <a:rPr lang="en-US" sz="1200" dirty="0"/>
              <a:t>(Items 16 &amp; 17 from TAC responsibilities)</a:t>
            </a:r>
          </a:p>
          <a:p>
            <a:pPr marL="579967" indent="-434976" eaLnBrk="1" fontAlgn="auto" hangingPunct="1">
              <a:spcAft>
                <a:spcPts val="0"/>
              </a:spcAft>
              <a:buClr>
                <a:schemeClr val="tx1">
                  <a:shade val="95000"/>
                </a:schemeClr>
              </a:buClr>
              <a:defRPr/>
            </a:pPr>
            <a:endParaRPr lang="en-US" sz="1200" dirty="0"/>
          </a:p>
          <a:p>
            <a:pPr marL="579967" indent="-434976" eaLnBrk="1" fontAlgn="auto" hangingPunct="1">
              <a:spcAft>
                <a:spcPts val="0"/>
              </a:spcAft>
              <a:buClr>
                <a:schemeClr val="tx1">
                  <a:shade val="95000"/>
                </a:schemeClr>
              </a:buClr>
              <a:defRPr/>
            </a:pPr>
            <a:r>
              <a:rPr lang="en-US" sz="1200" dirty="0"/>
              <a:t>Secondary dissemination rules vary for each file</a:t>
            </a:r>
          </a:p>
          <a:p>
            <a:pPr marL="579967" indent="-434976" eaLnBrk="1" fontAlgn="auto" hangingPunct="1">
              <a:spcAft>
                <a:spcPts val="0"/>
              </a:spcAft>
              <a:buClr>
                <a:schemeClr val="tx1">
                  <a:shade val="95000"/>
                </a:schemeClr>
              </a:buClr>
              <a:defRPr/>
            </a:pPr>
            <a:r>
              <a:rPr lang="en-US" sz="1200" dirty="0"/>
              <a:t>Internet email transmission FIPS 140-3 Standard for both receiver and sender.</a:t>
            </a:r>
          </a:p>
          <a:p>
            <a:pPr marL="579967" indent="-434976" eaLnBrk="1" fontAlgn="auto" hangingPunct="1">
              <a:spcAft>
                <a:spcPts val="0"/>
              </a:spcAft>
              <a:buClr>
                <a:schemeClr val="tx1">
                  <a:shade val="95000"/>
                </a:schemeClr>
              </a:buClr>
              <a:defRPr/>
            </a:pPr>
            <a:r>
              <a:rPr lang="en-US" sz="1200" dirty="0"/>
              <a:t>Voice transmission by cell, police radio allowed if immediate need for info. In situation affecting officer/public safety or for further investigation.</a:t>
            </a:r>
          </a:p>
          <a:p>
            <a:pPr marL="579967" indent="-434976" eaLnBrk="1" fontAlgn="auto" hangingPunct="1">
              <a:spcAft>
                <a:spcPts val="0"/>
              </a:spcAft>
              <a:buClr>
                <a:schemeClr val="tx1">
                  <a:shade val="95000"/>
                </a:schemeClr>
              </a:buClr>
              <a:defRPr/>
            </a:pPr>
            <a:r>
              <a:rPr lang="en-US" sz="1200" dirty="0"/>
              <a:t>Fax-must be in a secure location and receiver is aware of document being faxed.  </a:t>
            </a:r>
          </a:p>
          <a:p>
            <a:pPr marL="579967" indent="-434976" eaLnBrk="1" fontAlgn="auto" hangingPunct="1">
              <a:spcAft>
                <a:spcPts val="0"/>
              </a:spcAft>
              <a:buClr>
                <a:schemeClr val="tx1">
                  <a:shade val="95000"/>
                </a:schemeClr>
              </a:buClr>
              <a:defRPr/>
            </a:pPr>
            <a:r>
              <a:rPr lang="en-US" sz="1200" dirty="0"/>
              <a:t>Public records-If a request is sent, the agency will be notified, in case of an active investigation.  See Department Policy for public records requests.</a:t>
            </a:r>
          </a:p>
          <a:p>
            <a:pPr marL="579967" indent="-434976" eaLnBrk="1" fontAlgn="auto" hangingPunct="1">
              <a:spcAft>
                <a:spcPts val="0"/>
              </a:spcAft>
              <a:buClr>
                <a:schemeClr val="tx1">
                  <a:shade val="95000"/>
                </a:schemeClr>
              </a:buClr>
              <a:defRPr/>
            </a:pPr>
            <a:r>
              <a:rPr lang="en-US" sz="1200" dirty="0"/>
              <a:t>Correct ORI must be used in each transaction, if you have access to more than one ORI – Only level 9 Portal XL users will be able to add ORIs to drop down lists in Portal XL.</a:t>
            </a:r>
          </a:p>
          <a:p>
            <a:pPr marL="579967" indent="-434976" eaLnBrk="1" fontAlgn="auto" hangingPunct="1">
              <a:spcAft>
                <a:spcPts val="0"/>
              </a:spcAft>
              <a:buClr>
                <a:schemeClr val="tx1">
                  <a:shade val="95000"/>
                </a:schemeClr>
              </a:buClr>
              <a:defRPr/>
            </a:pPr>
            <a:r>
              <a:rPr lang="en-US" sz="1200" dirty="0"/>
              <a:t>Social engineering-examples of manipulation to request info. Re: TIME System</a:t>
            </a:r>
          </a:p>
        </p:txBody>
      </p:sp>
    </p:spTree>
    <p:extLst>
      <p:ext uri="{BB962C8B-B14F-4D97-AF65-F5344CB8AC3E}">
        <p14:creationId xmlns:p14="http://schemas.microsoft.com/office/powerpoint/2010/main" val="142633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r>
              <a:rPr lang="en-US" sz="1200" dirty="0"/>
              <a:t>(Item 18 from TAC responsibilities)   - Provide a </a:t>
            </a:r>
            <a:r>
              <a:rPr lang="en-US" sz="1200" b="1" dirty="0"/>
              <a:t>copy of the Security Incident Flyer – uploaded in app</a:t>
            </a:r>
          </a:p>
          <a:p>
            <a:pPr eaLnBrk="1" hangingPunct="1"/>
            <a:endParaRPr lang="en-US" sz="1200" dirty="0"/>
          </a:p>
          <a:p>
            <a:pPr eaLnBrk="1" hangingPunct="1"/>
            <a:r>
              <a:rPr lang="en-US" sz="1200" dirty="0"/>
              <a:t>What is a security incident-breach of security</a:t>
            </a:r>
          </a:p>
          <a:p>
            <a:pPr eaLnBrk="1" hangingPunct="1"/>
            <a:r>
              <a:rPr lang="en-US" sz="1200" dirty="0"/>
              <a:t>How to report a security incident</a:t>
            </a:r>
          </a:p>
          <a:p>
            <a:pPr eaLnBrk="1" hangingPunct="1"/>
            <a:r>
              <a:rPr lang="en-US" sz="1200" dirty="0"/>
              <a:t>What to do in event of a security incident-follow dept. policy (a security incident policy is required). Policy and procedures must be reviewed / updated annually or after a security incident.</a:t>
            </a:r>
          </a:p>
          <a:p>
            <a:pPr eaLnBrk="1" hangingPunct="1"/>
            <a:r>
              <a:rPr lang="en-US" sz="1200" dirty="0"/>
              <a:t>Document incident</a:t>
            </a:r>
          </a:p>
          <a:p>
            <a:pPr eaLnBrk="1" hangingPunct="1"/>
            <a:r>
              <a:rPr lang="en-US" sz="1200" dirty="0"/>
              <a:t>Retain evidence</a:t>
            </a:r>
          </a:p>
          <a:p>
            <a:pPr eaLnBrk="1" hangingPunct="1"/>
            <a:r>
              <a:rPr lang="en-US" sz="1200" dirty="0"/>
              <a:t>Report incident to CIB</a:t>
            </a:r>
          </a:p>
          <a:p>
            <a:pPr eaLnBrk="1" hangingPunct="1"/>
            <a:r>
              <a:rPr lang="en-US" sz="1200" dirty="0"/>
              <a:t>Security incident flyer</a:t>
            </a:r>
          </a:p>
          <a:p>
            <a:pPr eaLnBrk="1" hangingPunct="1"/>
            <a:endParaRPr lang="en-US" sz="1200" dirty="0"/>
          </a:p>
          <a:p>
            <a:pPr eaLnBrk="1" hangingPunct="1"/>
            <a:r>
              <a:rPr lang="en-US" sz="1200" dirty="0"/>
              <a:t>Give examples…keystroke loggers, virus from email attachments (Badger Sheriff Association), equipment (Lafayette Co), Russian access through remote access (weak passwords)</a:t>
            </a:r>
          </a:p>
        </p:txBody>
      </p:sp>
    </p:spTree>
    <p:extLst>
      <p:ext uri="{BB962C8B-B14F-4D97-AF65-F5344CB8AC3E}">
        <p14:creationId xmlns:p14="http://schemas.microsoft.com/office/powerpoint/2010/main" val="2293526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mailto:cibtrain@doj.state.wi.u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mailto:cibtrain@doj.state.wi.u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hyperlink" Target="http://www.wilenet.widoj.gov/"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hyperlink" Target="https://www.doj.state.wi.us/" TargetMode="External"/><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6.wmf"/></Relationships>
</file>

<file path=ppt/slides/_rels/slide19.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www.doj.state.wi.us/" TargetMode="External"/><Relationship Id="rId7"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hyperlink" Target="https://wilenet.widoj.gov/cib/time-system-audit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1.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27.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8" Type="http://schemas.openxmlformats.org/officeDocument/2006/relationships/hyperlink" Target="mailto:CIBAudit@wisdoj.gov" TargetMode="External"/><Relationship Id="rId3" Type="http://schemas.openxmlformats.org/officeDocument/2006/relationships/hyperlink" Target="https://www.doj.state.wi.us/" TargetMode="External"/><Relationship Id="rId7" Type="http://schemas.openxmlformats.org/officeDocument/2006/relationships/hyperlink" Target="mailto:CIBTrain@wisdoj.gov"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hyperlink" Target="mailto:Matthew.Woodrum@wisdoj.gov" TargetMode="External"/><Relationship Id="rId5" Type="http://schemas.openxmlformats.org/officeDocument/2006/relationships/hyperlink" Target="mailto:benjamin.brandner@wisdoj.gov" TargetMode="External"/><Relationship Id="rId4" Type="http://schemas.openxmlformats.org/officeDocument/2006/relationships/hyperlink" Target="mailto:Sarah.cook@wisdoj.gov" TargetMode="External"/><Relationship Id="rId9" Type="http://schemas.openxmlformats.org/officeDocument/2006/relationships/image" Target="../media/image28.jpeg"/></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C3F"/>
        </a:solidFill>
        <a:effectLst/>
      </p:bgPr>
    </p:bg>
    <p:spTree>
      <p:nvGrpSpPr>
        <p:cNvPr id="1" name=""/>
        <p:cNvGrpSpPr/>
        <p:nvPr/>
      </p:nvGrpSpPr>
      <p:grpSpPr>
        <a:xfrm>
          <a:off x="0" y="0"/>
          <a:ext cx="0" cy="0"/>
          <a:chOff x="0" y="0"/>
          <a:chExt cx="0" cy="0"/>
        </a:xfrm>
      </p:grpSpPr>
      <p:pic>
        <p:nvPicPr>
          <p:cNvPr id="94" name="doj-logo-color.png" descr="doj-logo-color.png"/>
          <p:cNvPicPr>
            <a:picLocks noChangeAspect="1"/>
          </p:cNvPicPr>
          <p:nvPr/>
        </p:nvPicPr>
        <p:blipFill>
          <a:blip r:embed="rId2"/>
          <a:stretch>
            <a:fillRect/>
          </a:stretch>
        </p:blipFill>
        <p:spPr>
          <a:xfrm>
            <a:off x="4313347" y="737162"/>
            <a:ext cx="3565306" cy="3565306"/>
          </a:xfrm>
          <a:prstGeom prst="rect">
            <a:avLst/>
          </a:prstGeom>
          <a:ln w="12700">
            <a:miter lim="400000"/>
          </a:ln>
        </p:spPr>
      </p:pic>
      <p:sp>
        <p:nvSpPr>
          <p:cNvPr id="95" name="Title 1"/>
          <p:cNvSpPr txBox="1"/>
          <p:nvPr/>
        </p:nvSpPr>
        <p:spPr>
          <a:xfrm>
            <a:off x="886740" y="4676683"/>
            <a:ext cx="10418520" cy="158892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ormAutofit fontScale="92500"/>
          </a:bodyPr>
          <a:lstStyle/>
          <a:p>
            <a:pPr algn="ctr" defTabSz="914400">
              <a:defRPr sz="4000">
                <a:solidFill>
                  <a:srgbClr val="FFFFFF"/>
                </a:solidFill>
                <a:latin typeface="Public Sans Thin Medium"/>
                <a:ea typeface="Public Sans Thin Medium"/>
                <a:cs typeface="Public Sans Thin Medium"/>
                <a:sym typeface="Public Sans Thin Medium"/>
              </a:defRPr>
            </a:pPr>
            <a:r>
              <a:rPr lang="en-US" dirty="0">
                <a:latin typeface="Public Sans SemiBold" pitchFamily="2" charset="0"/>
              </a:rPr>
              <a:t>TIME Agency Coordinator (TAC) – Refresher </a:t>
            </a:r>
          </a:p>
          <a:p>
            <a:pPr algn="ctr" defTabSz="914400">
              <a:defRPr sz="4000">
                <a:solidFill>
                  <a:srgbClr val="FFFFFF"/>
                </a:solidFill>
                <a:latin typeface="Public Sans Thin Medium"/>
                <a:ea typeface="Public Sans Thin Medium"/>
                <a:cs typeface="Public Sans Thin Medium"/>
                <a:sym typeface="Public Sans Thin Medium"/>
              </a:defRPr>
            </a:pPr>
            <a:r>
              <a:rPr lang="en-US" dirty="0">
                <a:latin typeface="Public Sans SemiBold" pitchFamily="2" charset="0"/>
              </a:rPr>
              <a:t>CIB Conference September 18, 2025</a:t>
            </a:r>
            <a:endParaRPr dirty="0">
              <a:latin typeface="Public Sans SemiBold" pitchFamily="2"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446AF000-2B1C-4BF1-A892-9A2AC041A5E6}"/>
              </a:ext>
            </a:extLst>
          </p:cNvPr>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p>
        </p:txBody>
      </p:sp>
      <p:sp>
        <p:nvSpPr>
          <p:cNvPr id="10" name="Title 1">
            <a:extLst>
              <a:ext uri="{FF2B5EF4-FFF2-40B4-BE49-F238E27FC236}">
                <a16:creationId xmlns:a16="http://schemas.microsoft.com/office/drawing/2014/main" id="{2B06C704-C7E7-4359-A511-927513825C5B}"/>
              </a:ext>
            </a:extLst>
          </p:cNvPr>
          <p:cNvSpPr txBox="1">
            <a:spLocks/>
          </p:cNvSpPr>
          <p:nvPr/>
        </p:nvSpPr>
        <p:spPr>
          <a:xfrm>
            <a:off x="699190" y="250074"/>
            <a:ext cx="11059994" cy="101221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chor="t">
            <a:noAutofit/>
          </a:bodyPr>
          <a:lstStyle>
            <a:lvl1pPr marL="0" marR="0" indent="0" algn="l" defTabSz="914400" rtl="0" latinLnBrk="0">
              <a:lnSpc>
                <a:spcPct val="120000"/>
              </a:lnSpc>
              <a:spcBef>
                <a:spcPts val="0"/>
              </a:spcBef>
              <a:spcAft>
                <a:spcPts val="0"/>
              </a:spcAft>
              <a:buClrTx/>
              <a:buSzTx/>
              <a:buFontTx/>
              <a:buNone/>
              <a:tabLst/>
              <a:defRPr sz="4200" b="0" i="0" u="none" strike="noStrike" cap="none" spc="0" baseline="0">
                <a:solidFill>
                  <a:srgbClr val="D9EDF7"/>
                </a:solidFill>
                <a:uFillTx/>
                <a:latin typeface="Public Sans SemiBold"/>
                <a:ea typeface="Public Sans SemiBold"/>
                <a:cs typeface="Public Sans SemiBold"/>
                <a:sym typeface="Public Sans SemiBold"/>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US" sz="3900" dirty="0">
                <a:solidFill>
                  <a:schemeClr val="bg1">
                    <a:lumMod val="20000"/>
                    <a:lumOff val="80000"/>
                  </a:schemeClr>
                </a:solidFill>
              </a:rPr>
              <a:t>Security Incidents &amp; Incident Response (IR)</a:t>
            </a:r>
          </a:p>
        </p:txBody>
      </p:sp>
      <p:sp>
        <p:nvSpPr>
          <p:cNvPr id="8" name="Rectangle 6">
            <a:extLst>
              <a:ext uri="{FF2B5EF4-FFF2-40B4-BE49-F238E27FC236}">
                <a16:creationId xmlns:a16="http://schemas.microsoft.com/office/drawing/2014/main" id="{E2C9D169-0056-46D2-AC23-578CF796EF17}"/>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p>
        </p:txBody>
      </p:sp>
      <p:sp>
        <p:nvSpPr>
          <p:cNvPr id="11" name="Subtitle 2">
            <a:extLst>
              <a:ext uri="{FF2B5EF4-FFF2-40B4-BE49-F238E27FC236}">
                <a16:creationId xmlns:a16="http://schemas.microsoft.com/office/drawing/2014/main" id="{6F1F6816-A7E1-4B51-8811-6C89C8F3C86B}"/>
              </a:ext>
            </a:extLst>
          </p:cNvPr>
          <p:cNvSpPr txBox="1"/>
          <p:nvPr/>
        </p:nvSpPr>
        <p:spPr>
          <a:xfrm>
            <a:off x="295642" y="6503902"/>
            <a:ext cx="11600716" cy="29464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Public Sans ExtraLight" pitchFamily="2" charset="0"/>
              </a:rPr>
              <a:t>https://www.wisdoj.gov/</a:t>
            </a:r>
            <a:endParaRPr lang="en-US" u="sng" dirty="0">
              <a:solidFill>
                <a:srgbClr val="0563C1"/>
              </a:solidFill>
              <a:uFill>
                <a:solidFill>
                  <a:srgbClr val="0563C1"/>
                </a:solidFill>
              </a:uFill>
              <a:latin typeface="Public Sans ExtraLight" pitchFamily="2" charset="0"/>
              <a:hlinkClick r:id="rId3"/>
            </a:endParaRPr>
          </a:p>
        </p:txBody>
      </p:sp>
      <p:sp>
        <p:nvSpPr>
          <p:cNvPr id="6" name="TextBox 5">
            <a:extLst>
              <a:ext uri="{FF2B5EF4-FFF2-40B4-BE49-F238E27FC236}">
                <a16:creationId xmlns:a16="http://schemas.microsoft.com/office/drawing/2014/main" id="{40D81932-669B-4CB2-9DBC-67B0FC976DF1}"/>
              </a:ext>
            </a:extLst>
          </p:cNvPr>
          <p:cNvSpPr txBox="1"/>
          <p:nvPr/>
        </p:nvSpPr>
        <p:spPr>
          <a:xfrm>
            <a:off x="451168" y="1856478"/>
            <a:ext cx="8178482" cy="39087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1200"/>
              </a:spcAft>
              <a:buClrTx/>
              <a:buSzTx/>
              <a:buFontTx/>
              <a:buNone/>
              <a:tabLst/>
            </a:pPr>
            <a:r>
              <a:rPr lang="en-US" sz="2400" dirty="0">
                <a:latin typeface="Public Sans ExtraLight" pitchFamily="2" charset="0"/>
              </a:rPr>
              <a:t>What is a security incident?</a:t>
            </a:r>
          </a:p>
          <a:p>
            <a:pPr marL="0" marR="0" indent="0" algn="l" defTabSz="457200" rtl="0" fontAlgn="auto" latinLnBrk="0" hangingPunct="0">
              <a:lnSpc>
                <a:spcPct val="100000"/>
              </a:lnSpc>
              <a:spcBef>
                <a:spcPts val="0"/>
              </a:spcBef>
              <a:spcAft>
                <a:spcPts val="1200"/>
              </a:spcAft>
              <a:buClrTx/>
              <a:buSzTx/>
              <a:buFontTx/>
              <a:buNone/>
              <a:tabLst/>
            </a:pPr>
            <a:r>
              <a:rPr lang="en-US" sz="2400" dirty="0">
                <a:latin typeface="Public Sans ExtraLight" pitchFamily="2" charset="0"/>
              </a:rPr>
              <a:t>Who do I contact?</a:t>
            </a:r>
          </a:p>
          <a:p>
            <a:pPr marL="0" marR="0" indent="0" algn="l" defTabSz="457200" rtl="0" fontAlgn="auto" latinLnBrk="0" hangingPunct="0">
              <a:lnSpc>
                <a:spcPct val="100000"/>
              </a:lnSpc>
              <a:spcBef>
                <a:spcPts val="0"/>
              </a:spcBef>
              <a:spcAft>
                <a:spcPts val="1200"/>
              </a:spcAft>
              <a:buClrTx/>
              <a:buSzTx/>
              <a:buFontTx/>
              <a:buNone/>
              <a:tabLst/>
            </a:pPr>
            <a:r>
              <a:rPr lang="en-US" sz="2400" dirty="0">
                <a:latin typeface="Public Sans ExtraLight" pitchFamily="2" charset="0"/>
              </a:rPr>
              <a:t>	</a:t>
            </a:r>
            <a:r>
              <a:rPr lang="en-US" sz="2400" dirty="0">
                <a:latin typeface="Public Sans ExtraLight" pitchFamily="2" charset="0"/>
                <a:hlinkClick r:id="rId4"/>
              </a:rPr>
              <a:t>cibtrain@doj.state.wi.us</a:t>
            </a:r>
            <a:endParaRPr lang="en-US" sz="2400" dirty="0">
              <a:latin typeface="Public Sans ExtraLight" pitchFamily="2" charset="0"/>
            </a:endParaRPr>
          </a:p>
          <a:p>
            <a:pPr marL="0" marR="0" indent="0" algn="l" defTabSz="457200" rtl="0" fontAlgn="auto" latinLnBrk="0" hangingPunct="0">
              <a:lnSpc>
                <a:spcPct val="100000"/>
              </a:lnSpc>
              <a:spcBef>
                <a:spcPts val="0"/>
              </a:spcBef>
              <a:spcAft>
                <a:spcPts val="1200"/>
              </a:spcAft>
              <a:buClrTx/>
              <a:buSzTx/>
              <a:buFontTx/>
              <a:buNone/>
              <a:tabLst/>
            </a:pPr>
            <a:r>
              <a:rPr lang="en-US" sz="2400" dirty="0">
                <a:latin typeface="Public Sans ExtraLight" pitchFamily="2" charset="0"/>
              </a:rPr>
              <a:t>	TIME System Control Center (TSCC)</a:t>
            </a:r>
          </a:p>
          <a:p>
            <a:pPr marL="0" marR="0" indent="0" algn="l" defTabSz="457200" rtl="0" fontAlgn="auto" latinLnBrk="0" hangingPunct="0">
              <a:lnSpc>
                <a:spcPct val="100000"/>
              </a:lnSpc>
              <a:spcBef>
                <a:spcPts val="0"/>
              </a:spcBef>
              <a:spcAft>
                <a:spcPts val="1200"/>
              </a:spcAft>
              <a:buClrTx/>
              <a:buSzTx/>
              <a:buFontTx/>
              <a:buNone/>
              <a:tabLst/>
            </a:pPr>
            <a:r>
              <a:rPr lang="en-US" sz="2400" dirty="0">
                <a:latin typeface="Public Sans ExtraLight" pitchFamily="2" charset="0"/>
              </a:rPr>
              <a:t>		Available 24/7</a:t>
            </a:r>
          </a:p>
          <a:p>
            <a:pPr marL="0" marR="0" indent="0" algn="l" defTabSz="457200" rtl="0" fontAlgn="auto" latinLnBrk="0" hangingPunct="0">
              <a:lnSpc>
                <a:spcPct val="100000"/>
              </a:lnSpc>
              <a:spcBef>
                <a:spcPts val="0"/>
              </a:spcBef>
              <a:spcAft>
                <a:spcPts val="1200"/>
              </a:spcAft>
              <a:buClrTx/>
              <a:buSzTx/>
              <a:buFontTx/>
              <a:buNone/>
              <a:tabLst/>
            </a:pPr>
            <a:r>
              <a:rPr lang="en-US" sz="2400" dirty="0">
                <a:latin typeface="Public Sans ExtraLight" pitchFamily="2" charset="0"/>
              </a:rPr>
              <a:t>		608-266-7633</a:t>
            </a:r>
          </a:p>
          <a:p>
            <a:pPr>
              <a:spcBef>
                <a:spcPts val="1800"/>
              </a:spcBef>
              <a:spcAft>
                <a:spcPts val="600"/>
              </a:spcAft>
            </a:pPr>
            <a:endParaRPr lang="en-US" sz="2400" dirty="0">
              <a:latin typeface="Public Sans ExtraLight" pitchFamily="2" charset="0"/>
            </a:endParaRPr>
          </a:p>
        </p:txBody>
      </p:sp>
    </p:spTree>
    <p:extLst>
      <p:ext uri="{BB962C8B-B14F-4D97-AF65-F5344CB8AC3E}">
        <p14:creationId xmlns:p14="http://schemas.microsoft.com/office/powerpoint/2010/main" val="193078976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446AF000-2B1C-4BF1-A892-9A2AC041A5E6}"/>
              </a:ext>
            </a:extLst>
          </p:cNvPr>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p>
        </p:txBody>
      </p:sp>
      <p:sp>
        <p:nvSpPr>
          <p:cNvPr id="10" name="Title 1">
            <a:extLst>
              <a:ext uri="{FF2B5EF4-FFF2-40B4-BE49-F238E27FC236}">
                <a16:creationId xmlns:a16="http://schemas.microsoft.com/office/drawing/2014/main" id="{2B06C704-C7E7-4359-A511-927513825C5B}"/>
              </a:ext>
            </a:extLst>
          </p:cNvPr>
          <p:cNvSpPr txBox="1">
            <a:spLocks/>
          </p:cNvSpPr>
          <p:nvPr/>
        </p:nvSpPr>
        <p:spPr>
          <a:xfrm>
            <a:off x="699190" y="250074"/>
            <a:ext cx="10793620" cy="101221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chor="t">
            <a:normAutofit/>
          </a:bodyPr>
          <a:lstStyle>
            <a:lvl1pPr marL="0" marR="0" indent="0" algn="l" defTabSz="914400" rtl="0" latinLnBrk="0">
              <a:lnSpc>
                <a:spcPct val="120000"/>
              </a:lnSpc>
              <a:spcBef>
                <a:spcPts val="0"/>
              </a:spcBef>
              <a:spcAft>
                <a:spcPts val="0"/>
              </a:spcAft>
              <a:buClrTx/>
              <a:buSzTx/>
              <a:buFontTx/>
              <a:buNone/>
              <a:tabLst/>
              <a:defRPr sz="4200" b="0" i="0" u="none" strike="noStrike" cap="none" spc="0" baseline="0">
                <a:solidFill>
                  <a:srgbClr val="D9EDF7"/>
                </a:solidFill>
                <a:uFillTx/>
                <a:latin typeface="Public Sans SemiBold"/>
                <a:ea typeface="Public Sans SemiBold"/>
                <a:cs typeface="Public Sans SemiBold"/>
                <a:sym typeface="Public Sans SemiBold"/>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US" dirty="0">
                <a:solidFill>
                  <a:schemeClr val="bg1">
                    <a:lumMod val="20000"/>
                    <a:lumOff val="80000"/>
                  </a:schemeClr>
                </a:solidFill>
              </a:rPr>
              <a:t>LASO (Local Agency Security Officer)</a:t>
            </a:r>
          </a:p>
        </p:txBody>
      </p:sp>
      <p:sp>
        <p:nvSpPr>
          <p:cNvPr id="8" name="Rectangle 6">
            <a:extLst>
              <a:ext uri="{FF2B5EF4-FFF2-40B4-BE49-F238E27FC236}">
                <a16:creationId xmlns:a16="http://schemas.microsoft.com/office/drawing/2014/main" id="{E2C9D169-0056-46D2-AC23-578CF796EF17}"/>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p>
        </p:txBody>
      </p:sp>
      <p:sp>
        <p:nvSpPr>
          <p:cNvPr id="11" name="Subtitle 2">
            <a:extLst>
              <a:ext uri="{FF2B5EF4-FFF2-40B4-BE49-F238E27FC236}">
                <a16:creationId xmlns:a16="http://schemas.microsoft.com/office/drawing/2014/main" id="{6F1F6816-A7E1-4B51-8811-6C89C8F3C86B}"/>
              </a:ext>
            </a:extLst>
          </p:cNvPr>
          <p:cNvSpPr txBox="1"/>
          <p:nvPr/>
        </p:nvSpPr>
        <p:spPr>
          <a:xfrm>
            <a:off x="295642" y="6503902"/>
            <a:ext cx="11600716" cy="29464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Public Sans ExtraLight" pitchFamily="2" charset="0"/>
              </a:rPr>
              <a:t>https://www.wisdoj.gov/</a:t>
            </a:r>
            <a:endParaRPr lang="en-US" u="sng" dirty="0">
              <a:solidFill>
                <a:srgbClr val="0563C1"/>
              </a:solidFill>
              <a:uFill>
                <a:solidFill>
                  <a:srgbClr val="0563C1"/>
                </a:solidFill>
              </a:uFill>
              <a:latin typeface="Public Sans ExtraLight" pitchFamily="2" charset="0"/>
              <a:hlinkClick r:id="rId3"/>
            </a:endParaRPr>
          </a:p>
        </p:txBody>
      </p:sp>
      <p:sp>
        <p:nvSpPr>
          <p:cNvPr id="6" name="TextBox 5">
            <a:extLst>
              <a:ext uri="{FF2B5EF4-FFF2-40B4-BE49-F238E27FC236}">
                <a16:creationId xmlns:a16="http://schemas.microsoft.com/office/drawing/2014/main" id="{40D81932-669B-4CB2-9DBC-67B0FC976DF1}"/>
              </a:ext>
            </a:extLst>
          </p:cNvPr>
          <p:cNvSpPr txBox="1"/>
          <p:nvPr/>
        </p:nvSpPr>
        <p:spPr>
          <a:xfrm>
            <a:off x="699190" y="2196443"/>
            <a:ext cx="7917065" cy="21852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marR="0" indent="-342900" algn="l" defTabSz="457200" rtl="0" fontAlgn="auto" latinLnBrk="0" hangingPunct="0">
              <a:lnSpc>
                <a:spcPct val="100000"/>
              </a:lnSpc>
              <a:spcBef>
                <a:spcPts val="0"/>
              </a:spcBef>
              <a:spcAft>
                <a:spcPts val="1200"/>
              </a:spcAft>
              <a:buClrTx/>
              <a:buSzTx/>
              <a:buFont typeface="Arial" panose="020B0604020202020204" pitchFamily="34" charset="0"/>
              <a:buChar char="•"/>
              <a:tabLst/>
            </a:pPr>
            <a:r>
              <a:rPr lang="en-US" sz="2400" dirty="0">
                <a:latin typeface="Public Sans ExtraLight" pitchFamily="2" charset="0"/>
              </a:rPr>
              <a:t>What is a LASO?</a:t>
            </a:r>
          </a:p>
          <a:p>
            <a:pPr marL="342900" marR="0" indent="-342900" algn="l" defTabSz="457200" rtl="0" fontAlgn="auto" latinLnBrk="0" hangingPunct="0">
              <a:lnSpc>
                <a:spcPct val="100000"/>
              </a:lnSpc>
              <a:spcBef>
                <a:spcPts val="0"/>
              </a:spcBef>
              <a:spcAft>
                <a:spcPts val="1200"/>
              </a:spcAft>
              <a:buClrTx/>
              <a:buSzTx/>
              <a:buFont typeface="Arial" panose="020B0604020202020204" pitchFamily="34" charset="0"/>
              <a:buChar char="•"/>
              <a:tabLst/>
            </a:pPr>
            <a:r>
              <a:rPr lang="en-US" sz="2400" dirty="0">
                <a:latin typeface="Public Sans ExtraLight" pitchFamily="2" charset="0"/>
              </a:rPr>
              <a:t>Who can be a LASO?</a:t>
            </a:r>
          </a:p>
          <a:p>
            <a:pPr marL="342900" marR="0" indent="-342900" algn="l" defTabSz="457200" rtl="0" fontAlgn="auto" latinLnBrk="0" hangingPunct="0">
              <a:lnSpc>
                <a:spcPct val="100000"/>
              </a:lnSpc>
              <a:spcBef>
                <a:spcPts val="0"/>
              </a:spcBef>
              <a:spcAft>
                <a:spcPts val="1200"/>
              </a:spcAft>
              <a:buClrTx/>
              <a:buSzTx/>
              <a:buFont typeface="Arial" panose="020B0604020202020204" pitchFamily="34" charset="0"/>
              <a:buChar char="•"/>
              <a:tabLst/>
            </a:pPr>
            <a:r>
              <a:rPr lang="en-US" sz="2400" dirty="0">
                <a:latin typeface="Public Sans ExtraLight" pitchFamily="2" charset="0"/>
              </a:rPr>
              <a:t>What is required of a LASO?</a:t>
            </a:r>
          </a:p>
          <a:p>
            <a:pPr marL="342900" marR="0" indent="-342900" algn="l" defTabSz="457200" rtl="0" fontAlgn="auto" latinLnBrk="0" hangingPunct="0">
              <a:lnSpc>
                <a:spcPct val="100000"/>
              </a:lnSpc>
              <a:spcBef>
                <a:spcPts val="0"/>
              </a:spcBef>
              <a:spcAft>
                <a:spcPts val="1200"/>
              </a:spcAft>
              <a:buClrTx/>
              <a:buSzTx/>
              <a:buFont typeface="Arial" panose="020B0604020202020204" pitchFamily="34" charset="0"/>
              <a:buChar char="•"/>
              <a:tabLst/>
            </a:pPr>
            <a:r>
              <a:rPr lang="en-US" sz="2400" dirty="0">
                <a:latin typeface="Public Sans ExtraLight" pitchFamily="2" charset="0"/>
              </a:rPr>
              <a:t>Training and Recertification </a:t>
            </a:r>
          </a:p>
        </p:txBody>
      </p:sp>
    </p:spTree>
    <p:extLst>
      <p:ext uri="{BB962C8B-B14F-4D97-AF65-F5344CB8AC3E}">
        <p14:creationId xmlns:p14="http://schemas.microsoft.com/office/powerpoint/2010/main" val="71893833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446AF000-2B1C-4BF1-A892-9A2AC041A5E6}"/>
              </a:ext>
            </a:extLst>
          </p:cNvPr>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p>
        </p:txBody>
      </p:sp>
      <p:sp>
        <p:nvSpPr>
          <p:cNvPr id="10" name="Title 1">
            <a:extLst>
              <a:ext uri="{FF2B5EF4-FFF2-40B4-BE49-F238E27FC236}">
                <a16:creationId xmlns:a16="http://schemas.microsoft.com/office/drawing/2014/main" id="{2B06C704-C7E7-4359-A511-927513825C5B}"/>
              </a:ext>
            </a:extLst>
          </p:cNvPr>
          <p:cNvSpPr txBox="1">
            <a:spLocks/>
          </p:cNvSpPr>
          <p:nvPr/>
        </p:nvSpPr>
        <p:spPr>
          <a:xfrm>
            <a:off x="699190" y="250074"/>
            <a:ext cx="10793620" cy="101221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t">
            <a:normAutofit/>
          </a:bodyPr>
          <a:lstStyle>
            <a:lvl1pPr marL="0" marR="0" indent="0" algn="l" defTabSz="914400" rtl="0" latinLnBrk="0">
              <a:lnSpc>
                <a:spcPct val="120000"/>
              </a:lnSpc>
              <a:spcBef>
                <a:spcPts val="0"/>
              </a:spcBef>
              <a:spcAft>
                <a:spcPts val="0"/>
              </a:spcAft>
              <a:buClrTx/>
              <a:buSzTx/>
              <a:buFontTx/>
              <a:buNone/>
              <a:tabLst/>
              <a:defRPr sz="4200" b="0" i="0" u="none" strike="noStrike" cap="none" spc="0" baseline="0">
                <a:solidFill>
                  <a:srgbClr val="D9EDF7"/>
                </a:solidFill>
                <a:uFillTx/>
                <a:latin typeface="Public Sans SemiBold"/>
                <a:ea typeface="Public Sans SemiBold"/>
                <a:cs typeface="Public Sans SemiBold"/>
                <a:sym typeface="Public Sans SemiBold"/>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US" dirty="0">
                <a:solidFill>
                  <a:schemeClr val="bg1">
                    <a:lumMod val="20000"/>
                    <a:lumOff val="80000"/>
                  </a:schemeClr>
                </a:solidFill>
              </a:rPr>
              <a:t>Adding &amp; Removing Users</a:t>
            </a:r>
          </a:p>
        </p:txBody>
      </p:sp>
      <p:sp>
        <p:nvSpPr>
          <p:cNvPr id="8" name="Rectangle 6">
            <a:extLst>
              <a:ext uri="{FF2B5EF4-FFF2-40B4-BE49-F238E27FC236}">
                <a16:creationId xmlns:a16="http://schemas.microsoft.com/office/drawing/2014/main" id="{E2C9D169-0056-46D2-AC23-578CF796EF17}"/>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p>
        </p:txBody>
      </p:sp>
      <p:sp>
        <p:nvSpPr>
          <p:cNvPr id="11" name="Subtitle 2">
            <a:extLst>
              <a:ext uri="{FF2B5EF4-FFF2-40B4-BE49-F238E27FC236}">
                <a16:creationId xmlns:a16="http://schemas.microsoft.com/office/drawing/2014/main" id="{6F1F6816-A7E1-4B51-8811-6C89C8F3C86B}"/>
              </a:ext>
            </a:extLst>
          </p:cNvPr>
          <p:cNvSpPr txBox="1"/>
          <p:nvPr/>
        </p:nvSpPr>
        <p:spPr>
          <a:xfrm>
            <a:off x="295642" y="6503902"/>
            <a:ext cx="11600716" cy="29464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Public Sans ExtraLight" pitchFamily="2" charset="0"/>
              </a:rPr>
              <a:t>https://www.wisdoj.gov/</a:t>
            </a:r>
            <a:endParaRPr lang="en-US" u="sng" dirty="0">
              <a:solidFill>
                <a:srgbClr val="0563C1"/>
              </a:solidFill>
              <a:uFill>
                <a:solidFill>
                  <a:srgbClr val="0563C1"/>
                </a:solidFill>
              </a:uFill>
              <a:latin typeface="Public Sans ExtraLight" pitchFamily="2" charset="0"/>
              <a:hlinkClick r:id="rId3"/>
            </a:endParaRPr>
          </a:p>
        </p:txBody>
      </p:sp>
      <p:sp>
        <p:nvSpPr>
          <p:cNvPr id="6" name="TextBox 5">
            <a:extLst>
              <a:ext uri="{FF2B5EF4-FFF2-40B4-BE49-F238E27FC236}">
                <a16:creationId xmlns:a16="http://schemas.microsoft.com/office/drawing/2014/main" id="{40D81932-669B-4CB2-9DBC-67B0FC976DF1}"/>
              </a:ext>
            </a:extLst>
          </p:cNvPr>
          <p:cNvSpPr txBox="1"/>
          <p:nvPr/>
        </p:nvSpPr>
        <p:spPr>
          <a:xfrm>
            <a:off x="383821" y="1311608"/>
            <a:ext cx="11367911" cy="60016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400" b="0" i="0" u="none" strike="noStrike" cap="none" spc="0" normalizeH="0" baseline="0" dirty="0">
                <a:ln>
                  <a:noFill/>
                </a:ln>
                <a:solidFill>
                  <a:srgbClr val="000000"/>
                </a:solidFill>
                <a:effectLst/>
                <a:uFillTx/>
                <a:latin typeface="Public Sans ExtraLight" pitchFamily="2" charset="0"/>
                <a:sym typeface="Calibri"/>
              </a:rPr>
              <a:t>TACs and/or TRAIN Administrators are responsible for notifying CIB when your agency needs to add or remove users from the roster</a:t>
            </a:r>
            <a:endParaRPr lang="en-US" sz="2400" dirty="0">
              <a:latin typeface="Public Sans ExtraLight" pitchFamily="2" charset="0"/>
            </a:endParaRP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2400" b="0" i="0" u="none" strike="noStrike" cap="none" spc="0" normalizeH="0" baseline="0" dirty="0">
              <a:ln>
                <a:noFill/>
              </a:ln>
              <a:solidFill>
                <a:srgbClr val="000000"/>
              </a:solidFill>
              <a:effectLst/>
              <a:uFillTx/>
              <a:latin typeface="Public Sans ExtraLight" pitchFamily="2" charset="0"/>
              <a:sym typeface="Calibri"/>
            </a:endParaRP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a:latin typeface="Public Sans ExtraLight" pitchFamily="2" charset="0"/>
              </a:rPr>
              <a:t>What does CIB need to add a user to a roster?</a:t>
            </a: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endParaRPr lang="en-US" sz="2400" dirty="0">
              <a:latin typeface="Public Sans ExtraLight" pitchFamily="2" charset="0"/>
            </a:endParaRP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a:latin typeface="Public Sans ExtraLight" pitchFamily="2" charset="0"/>
              </a:rPr>
              <a:t>Email to </a:t>
            </a:r>
            <a:r>
              <a:rPr lang="en-US" sz="2400" dirty="0">
                <a:latin typeface="Public Sans ExtraLight" pitchFamily="2" charset="0"/>
                <a:hlinkClick r:id="rId4"/>
              </a:rPr>
              <a:t>cibtrain@doj.state.wi.us</a:t>
            </a:r>
            <a:r>
              <a:rPr lang="en-US" sz="2400" dirty="0">
                <a:latin typeface="Public Sans ExtraLight" pitchFamily="2" charset="0"/>
              </a:rPr>
              <a:t> including full legal name of individual(s), any former name(s) and any previous agencies</a:t>
            </a: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endParaRPr lang="en-US" sz="2400" dirty="0">
              <a:latin typeface="Public Sans ExtraLight" pitchFamily="2" charset="0"/>
            </a:endParaRP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a:latin typeface="Public Sans ExtraLight" pitchFamily="2" charset="0"/>
              </a:rPr>
              <a:t>Also include level of Portal access that the user needs (1 = standard, 4 = printer settings, 9 = admin/all settings)</a:t>
            </a: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endParaRPr lang="en-US" sz="2400" dirty="0">
              <a:latin typeface="Public Sans ExtraLight" pitchFamily="2" charset="0"/>
            </a:endParaRP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a:latin typeface="Public Sans ExtraLight" pitchFamily="2" charset="0"/>
              </a:rPr>
              <a:t>TAC must call TSCC for default password – do NOT email it to the user</a:t>
            </a: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endParaRPr lang="en-US" sz="2400" dirty="0">
              <a:latin typeface="Public Sans ExtraLight" pitchFamily="2" charset="0"/>
            </a:endParaRPr>
          </a:p>
          <a:p>
            <a:pPr marL="342900" indent="-342900">
              <a:buFont typeface="Arial" panose="020B0604020202020204" pitchFamily="34" charset="0"/>
              <a:buChar char="•"/>
            </a:pPr>
            <a:r>
              <a:rPr lang="en-US" sz="2400" dirty="0">
                <a:latin typeface="Public Sans ExtraLight" pitchFamily="2" charset="0"/>
              </a:rPr>
              <a:t>Removing users in a timely manner</a:t>
            </a:r>
          </a:p>
          <a:p>
            <a:pPr marR="0" algn="l" defTabSz="457200" rtl="0" fontAlgn="auto" latinLnBrk="0" hangingPunct="0">
              <a:lnSpc>
                <a:spcPct val="100000"/>
              </a:lnSpc>
              <a:spcBef>
                <a:spcPts val="0"/>
              </a:spcBef>
              <a:spcAft>
                <a:spcPts val="0"/>
              </a:spcAft>
              <a:buClrTx/>
              <a:buSzTx/>
              <a:tabLst/>
            </a:pPr>
            <a:endParaRPr lang="en-US" sz="2400" dirty="0">
              <a:latin typeface="Public Sans ExtraLight" pitchFamily="2" charset="0"/>
            </a:endParaRPr>
          </a:p>
          <a:p>
            <a:pPr marL="342900" lvl="2" indent="-342900">
              <a:buFont typeface="Arial" panose="020B0604020202020204" pitchFamily="34" charset="0"/>
              <a:buChar char="•"/>
            </a:pPr>
            <a:endParaRPr lang="en-US" sz="2400" dirty="0">
              <a:latin typeface="Public Sans ExtraLight" pitchFamily="2" charset="0"/>
            </a:endParaRPr>
          </a:p>
        </p:txBody>
      </p:sp>
    </p:spTree>
    <p:extLst>
      <p:ext uri="{BB962C8B-B14F-4D97-AF65-F5344CB8AC3E}">
        <p14:creationId xmlns:p14="http://schemas.microsoft.com/office/powerpoint/2010/main" val="152951285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446AF000-2B1C-4BF1-A892-9A2AC041A5E6}"/>
              </a:ext>
            </a:extLst>
          </p:cNvPr>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p>
        </p:txBody>
      </p:sp>
      <p:sp>
        <p:nvSpPr>
          <p:cNvPr id="10" name="Title 1">
            <a:extLst>
              <a:ext uri="{FF2B5EF4-FFF2-40B4-BE49-F238E27FC236}">
                <a16:creationId xmlns:a16="http://schemas.microsoft.com/office/drawing/2014/main" id="{2B06C704-C7E7-4359-A511-927513825C5B}"/>
              </a:ext>
            </a:extLst>
          </p:cNvPr>
          <p:cNvSpPr txBox="1">
            <a:spLocks/>
          </p:cNvSpPr>
          <p:nvPr/>
        </p:nvSpPr>
        <p:spPr>
          <a:xfrm>
            <a:off x="699190" y="250074"/>
            <a:ext cx="10793620" cy="101221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t">
            <a:normAutofit/>
          </a:bodyPr>
          <a:lstStyle>
            <a:lvl1pPr marL="0" marR="0" indent="0" algn="l" defTabSz="914400" rtl="0" latinLnBrk="0">
              <a:lnSpc>
                <a:spcPct val="120000"/>
              </a:lnSpc>
              <a:spcBef>
                <a:spcPts val="0"/>
              </a:spcBef>
              <a:spcAft>
                <a:spcPts val="0"/>
              </a:spcAft>
              <a:buClrTx/>
              <a:buSzTx/>
              <a:buFontTx/>
              <a:buNone/>
              <a:tabLst/>
              <a:defRPr sz="4200" b="0" i="0" u="none" strike="noStrike" cap="none" spc="0" baseline="0">
                <a:solidFill>
                  <a:srgbClr val="D9EDF7"/>
                </a:solidFill>
                <a:uFillTx/>
                <a:latin typeface="Public Sans SemiBold"/>
                <a:ea typeface="Public Sans SemiBold"/>
                <a:cs typeface="Public Sans SemiBold"/>
                <a:sym typeface="Public Sans SemiBold"/>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US" dirty="0">
                <a:solidFill>
                  <a:schemeClr val="bg1">
                    <a:lumMod val="20000"/>
                    <a:lumOff val="80000"/>
                  </a:schemeClr>
                </a:solidFill>
              </a:rPr>
              <a:t>New Operator Handout</a:t>
            </a:r>
          </a:p>
        </p:txBody>
      </p:sp>
      <p:sp>
        <p:nvSpPr>
          <p:cNvPr id="8" name="Rectangle 6">
            <a:extLst>
              <a:ext uri="{FF2B5EF4-FFF2-40B4-BE49-F238E27FC236}">
                <a16:creationId xmlns:a16="http://schemas.microsoft.com/office/drawing/2014/main" id="{E2C9D169-0056-46D2-AC23-578CF796EF17}"/>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p>
        </p:txBody>
      </p:sp>
      <p:sp>
        <p:nvSpPr>
          <p:cNvPr id="11" name="Subtitle 2">
            <a:extLst>
              <a:ext uri="{FF2B5EF4-FFF2-40B4-BE49-F238E27FC236}">
                <a16:creationId xmlns:a16="http://schemas.microsoft.com/office/drawing/2014/main" id="{6F1F6816-A7E1-4B51-8811-6C89C8F3C86B}"/>
              </a:ext>
            </a:extLst>
          </p:cNvPr>
          <p:cNvSpPr txBox="1"/>
          <p:nvPr/>
        </p:nvSpPr>
        <p:spPr>
          <a:xfrm>
            <a:off x="295642" y="6503902"/>
            <a:ext cx="11600716" cy="29464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Public Sans ExtraLight" pitchFamily="2" charset="0"/>
              </a:rPr>
              <a:t>https://www.wisdoj.gov/</a:t>
            </a:r>
            <a:endParaRPr lang="en-US" u="sng" dirty="0">
              <a:solidFill>
                <a:srgbClr val="0563C1"/>
              </a:solidFill>
              <a:uFill>
                <a:solidFill>
                  <a:srgbClr val="0563C1"/>
                </a:solidFill>
              </a:uFill>
              <a:latin typeface="Public Sans ExtraLight" pitchFamily="2" charset="0"/>
              <a:hlinkClick r:id="rId3"/>
            </a:endParaRPr>
          </a:p>
        </p:txBody>
      </p:sp>
      <p:sp>
        <p:nvSpPr>
          <p:cNvPr id="6" name="TextBox 5">
            <a:extLst>
              <a:ext uri="{FF2B5EF4-FFF2-40B4-BE49-F238E27FC236}">
                <a16:creationId xmlns:a16="http://schemas.microsoft.com/office/drawing/2014/main" id="{40D81932-669B-4CB2-9DBC-67B0FC976DF1}"/>
              </a:ext>
            </a:extLst>
          </p:cNvPr>
          <p:cNvSpPr txBox="1"/>
          <p:nvPr/>
        </p:nvSpPr>
        <p:spPr>
          <a:xfrm>
            <a:off x="721892" y="1641406"/>
            <a:ext cx="5678908" cy="19389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400" b="0" i="0" u="none" strike="noStrike" cap="none" spc="0" normalizeH="0" baseline="0" dirty="0">
                <a:ln>
                  <a:noFill/>
                </a:ln>
                <a:solidFill>
                  <a:srgbClr val="000000"/>
                </a:solidFill>
                <a:effectLst/>
                <a:uFillTx/>
                <a:latin typeface="Public Sans ExtraLight" pitchFamily="2" charset="0"/>
                <a:sym typeface="Calibri"/>
              </a:rPr>
              <a:t>Recommended for all new TIME System operators or for a refresher</a:t>
            </a: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2400" b="0" i="0" u="none" strike="noStrike" cap="none" spc="0" normalizeH="0" baseline="0" dirty="0">
              <a:ln>
                <a:noFill/>
              </a:ln>
              <a:solidFill>
                <a:srgbClr val="000000"/>
              </a:solidFill>
              <a:effectLst/>
              <a:uFillTx/>
              <a:latin typeface="Public Sans ExtraLight" pitchFamily="2" charset="0"/>
              <a:sym typeface="Calibri"/>
            </a:endParaRP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a:latin typeface="Public Sans ExtraLight" pitchFamily="2" charset="0"/>
              </a:rPr>
              <a:t>Available on public side of Wilenet: </a:t>
            </a:r>
            <a:r>
              <a:rPr lang="en-US" sz="2400" dirty="0">
                <a:latin typeface="Public Sans ExtraLight" pitchFamily="2" charset="0"/>
                <a:hlinkClick r:id="rId4"/>
              </a:rPr>
              <a:t>www.wilenet.widoj.gov</a:t>
            </a:r>
            <a:r>
              <a:rPr lang="en-US" sz="2400" dirty="0">
                <a:latin typeface="Public Sans ExtraLight" pitchFamily="2" charset="0"/>
              </a:rPr>
              <a:t> </a:t>
            </a:r>
          </a:p>
        </p:txBody>
      </p:sp>
      <p:pic>
        <p:nvPicPr>
          <p:cNvPr id="3" name="Picture 2">
            <a:extLst>
              <a:ext uri="{FF2B5EF4-FFF2-40B4-BE49-F238E27FC236}">
                <a16:creationId xmlns:a16="http://schemas.microsoft.com/office/drawing/2014/main" id="{856278AA-4F26-0922-D4E7-632E71EF7ACD}"/>
              </a:ext>
            </a:extLst>
          </p:cNvPr>
          <p:cNvPicPr>
            <a:picLocks noChangeAspect="1"/>
          </p:cNvPicPr>
          <p:nvPr/>
        </p:nvPicPr>
        <p:blipFill>
          <a:blip r:embed="rId5"/>
          <a:stretch>
            <a:fillRect/>
          </a:stretch>
        </p:blipFill>
        <p:spPr>
          <a:xfrm>
            <a:off x="6956876" y="1311607"/>
            <a:ext cx="4617266" cy="4925503"/>
          </a:xfrm>
          <a:prstGeom prst="rect">
            <a:avLst/>
          </a:prstGeom>
        </p:spPr>
      </p:pic>
    </p:spTree>
    <p:extLst>
      <p:ext uri="{BB962C8B-B14F-4D97-AF65-F5344CB8AC3E}">
        <p14:creationId xmlns:p14="http://schemas.microsoft.com/office/powerpoint/2010/main" val="322614160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446AF000-2B1C-4BF1-A892-9A2AC041A5E6}"/>
              </a:ext>
            </a:extLst>
          </p:cNvPr>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p>
        </p:txBody>
      </p:sp>
      <p:sp>
        <p:nvSpPr>
          <p:cNvPr id="10" name="Title 1">
            <a:extLst>
              <a:ext uri="{FF2B5EF4-FFF2-40B4-BE49-F238E27FC236}">
                <a16:creationId xmlns:a16="http://schemas.microsoft.com/office/drawing/2014/main" id="{2B06C704-C7E7-4359-A511-927513825C5B}"/>
              </a:ext>
            </a:extLst>
          </p:cNvPr>
          <p:cNvSpPr txBox="1">
            <a:spLocks/>
          </p:cNvSpPr>
          <p:nvPr/>
        </p:nvSpPr>
        <p:spPr>
          <a:xfrm>
            <a:off x="699190" y="250074"/>
            <a:ext cx="10793620" cy="101221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t">
            <a:normAutofit/>
          </a:bodyPr>
          <a:lstStyle>
            <a:lvl1pPr marL="0" marR="0" indent="0" algn="l" defTabSz="914400" rtl="0" latinLnBrk="0">
              <a:lnSpc>
                <a:spcPct val="120000"/>
              </a:lnSpc>
              <a:spcBef>
                <a:spcPts val="0"/>
              </a:spcBef>
              <a:spcAft>
                <a:spcPts val="0"/>
              </a:spcAft>
              <a:buClrTx/>
              <a:buSzTx/>
              <a:buFontTx/>
              <a:buNone/>
              <a:tabLst/>
              <a:defRPr sz="4200" b="0" i="0" u="none" strike="noStrike" cap="none" spc="0" baseline="0">
                <a:solidFill>
                  <a:srgbClr val="D9EDF7"/>
                </a:solidFill>
                <a:uFillTx/>
                <a:latin typeface="Public Sans SemiBold"/>
                <a:ea typeface="Public Sans SemiBold"/>
                <a:cs typeface="Public Sans SemiBold"/>
                <a:sym typeface="Public Sans SemiBold"/>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US" dirty="0" err="1">
                <a:solidFill>
                  <a:schemeClr val="bg1">
                    <a:lumMod val="20000"/>
                    <a:lumOff val="80000"/>
                  </a:schemeClr>
                </a:solidFill>
              </a:rPr>
              <a:t>eTIME</a:t>
            </a:r>
            <a:r>
              <a:rPr lang="en-US" dirty="0">
                <a:solidFill>
                  <a:schemeClr val="bg1">
                    <a:lumMod val="20000"/>
                    <a:lumOff val="80000"/>
                  </a:schemeClr>
                </a:solidFill>
              </a:rPr>
              <a:t> Registration</a:t>
            </a:r>
          </a:p>
        </p:txBody>
      </p:sp>
      <p:sp>
        <p:nvSpPr>
          <p:cNvPr id="8" name="Rectangle 6">
            <a:extLst>
              <a:ext uri="{FF2B5EF4-FFF2-40B4-BE49-F238E27FC236}">
                <a16:creationId xmlns:a16="http://schemas.microsoft.com/office/drawing/2014/main" id="{E2C9D169-0056-46D2-AC23-578CF796EF17}"/>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p>
        </p:txBody>
      </p:sp>
      <p:sp>
        <p:nvSpPr>
          <p:cNvPr id="11" name="Subtitle 2">
            <a:extLst>
              <a:ext uri="{FF2B5EF4-FFF2-40B4-BE49-F238E27FC236}">
                <a16:creationId xmlns:a16="http://schemas.microsoft.com/office/drawing/2014/main" id="{6F1F6816-A7E1-4B51-8811-6C89C8F3C86B}"/>
              </a:ext>
            </a:extLst>
          </p:cNvPr>
          <p:cNvSpPr txBox="1"/>
          <p:nvPr/>
        </p:nvSpPr>
        <p:spPr>
          <a:xfrm>
            <a:off x="295642" y="6503902"/>
            <a:ext cx="11600716" cy="29464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Public Sans ExtraLight" pitchFamily="2" charset="0"/>
              </a:rPr>
              <a:t>https://www.wisdoj.gov/</a:t>
            </a:r>
            <a:endParaRPr lang="en-US" u="sng" dirty="0">
              <a:solidFill>
                <a:srgbClr val="0563C1"/>
              </a:solidFill>
              <a:uFill>
                <a:solidFill>
                  <a:srgbClr val="0563C1"/>
                </a:solidFill>
              </a:uFill>
              <a:latin typeface="Public Sans ExtraLight" pitchFamily="2" charset="0"/>
              <a:hlinkClick r:id="rId3"/>
            </a:endParaRPr>
          </a:p>
        </p:txBody>
      </p:sp>
      <p:sp>
        <p:nvSpPr>
          <p:cNvPr id="16" name="TextBox 15">
            <a:extLst>
              <a:ext uri="{FF2B5EF4-FFF2-40B4-BE49-F238E27FC236}">
                <a16:creationId xmlns:a16="http://schemas.microsoft.com/office/drawing/2014/main" id="{7D324746-0967-4C4D-9809-454A031284FA}"/>
              </a:ext>
            </a:extLst>
          </p:cNvPr>
          <p:cNvSpPr txBox="1"/>
          <p:nvPr/>
        </p:nvSpPr>
        <p:spPr>
          <a:xfrm>
            <a:off x="295642" y="1835865"/>
            <a:ext cx="11433513" cy="26776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R="0" algn="l" defTabSz="457200" rtl="0" fontAlgn="auto" latinLnBrk="0" hangingPunct="0">
              <a:lnSpc>
                <a:spcPct val="100000"/>
              </a:lnSpc>
              <a:spcBef>
                <a:spcPts val="0"/>
              </a:spcBef>
              <a:spcAft>
                <a:spcPts val="0"/>
              </a:spcAft>
              <a:buClrTx/>
              <a:buSzTx/>
              <a:tabLst/>
            </a:pPr>
            <a:r>
              <a:rPr kumimoji="0" lang="en-US" sz="2400" b="0" i="0" u="none" strike="noStrike" cap="none" spc="0" normalizeH="0" baseline="0" dirty="0">
                <a:ln>
                  <a:noFill/>
                </a:ln>
                <a:solidFill>
                  <a:srgbClr val="000000"/>
                </a:solidFill>
                <a:effectLst/>
                <a:uFillTx/>
                <a:latin typeface="Public Sans ExtraLight" pitchFamily="2" charset="0"/>
                <a:sym typeface="Calibri"/>
              </a:rPr>
              <a:t>eTIME Registration is a process!</a:t>
            </a: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a:latin typeface="Public Sans ExtraLight" pitchFamily="2" charset="0"/>
              </a:rPr>
              <a:t>Assign eTIME Operator Online Agreement in TRAIN</a:t>
            </a: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a:latin typeface="Public Sans ExtraLight" pitchFamily="2" charset="0"/>
              </a:rPr>
              <a:t>Once completed/synced, register via secure side of Wilenet (individual does not have to have a WILENET account, but someone at the agency will need to log in)</a:t>
            </a: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a:latin typeface="Public Sans ExtraLight" pitchFamily="2" charset="0"/>
              </a:rPr>
              <a:t>Wait for two emails: first registration received, second activated!</a:t>
            </a: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a:latin typeface="Public Sans ExtraLight" pitchFamily="2" charset="0"/>
              </a:rPr>
              <a:t>Set up Multi-factor Authentication (MFA)</a:t>
            </a:r>
          </a:p>
        </p:txBody>
      </p:sp>
    </p:spTree>
    <p:extLst>
      <p:ext uri="{BB962C8B-B14F-4D97-AF65-F5344CB8AC3E}">
        <p14:creationId xmlns:p14="http://schemas.microsoft.com/office/powerpoint/2010/main" val="141757506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446AF000-2B1C-4BF1-A892-9A2AC041A5E6}"/>
              </a:ext>
            </a:extLst>
          </p:cNvPr>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p>
        </p:txBody>
      </p:sp>
      <p:sp>
        <p:nvSpPr>
          <p:cNvPr id="10" name="Title 1">
            <a:extLst>
              <a:ext uri="{FF2B5EF4-FFF2-40B4-BE49-F238E27FC236}">
                <a16:creationId xmlns:a16="http://schemas.microsoft.com/office/drawing/2014/main" id="{2B06C704-C7E7-4359-A511-927513825C5B}"/>
              </a:ext>
            </a:extLst>
          </p:cNvPr>
          <p:cNvSpPr txBox="1">
            <a:spLocks/>
          </p:cNvSpPr>
          <p:nvPr/>
        </p:nvSpPr>
        <p:spPr>
          <a:xfrm>
            <a:off x="699190" y="250074"/>
            <a:ext cx="10793620" cy="101221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chor="t">
            <a:normAutofit/>
          </a:bodyPr>
          <a:lstStyle>
            <a:lvl1pPr marL="0" marR="0" indent="0" algn="l" defTabSz="914400" rtl="0" latinLnBrk="0">
              <a:lnSpc>
                <a:spcPct val="120000"/>
              </a:lnSpc>
              <a:spcBef>
                <a:spcPts val="0"/>
              </a:spcBef>
              <a:spcAft>
                <a:spcPts val="0"/>
              </a:spcAft>
              <a:buClrTx/>
              <a:buSzTx/>
              <a:buFontTx/>
              <a:buNone/>
              <a:tabLst/>
              <a:defRPr sz="4200" b="0" i="0" u="none" strike="noStrike" cap="none" spc="0" baseline="0">
                <a:solidFill>
                  <a:srgbClr val="D9EDF7"/>
                </a:solidFill>
                <a:uFillTx/>
                <a:latin typeface="Public Sans SemiBold"/>
                <a:ea typeface="Public Sans SemiBold"/>
                <a:cs typeface="Public Sans SemiBold"/>
                <a:sym typeface="Public Sans SemiBold"/>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US" dirty="0">
                <a:solidFill>
                  <a:schemeClr val="bg1">
                    <a:lumMod val="20000"/>
                    <a:lumOff val="80000"/>
                  </a:schemeClr>
                </a:solidFill>
              </a:rPr>
              <a:t>Training Requirements</a:t>
            </a:r>
          </a:p>
        </p:txBody>
      </p:sp>
      <p:sp>
        <p:nvSpPr>
          <p:cNvPr id="8" name="Rectangle 6">
            <a:extLst>
              <a:ext uri="{FF2B5EF4-FFF2-40B4-BE49-F238E27FC236}">
                <a16:creationId xmlns:a16="http://schemas.microsoft.com/office/drawing/2014/main" id="{E2C9D169-0056-46D2-AC23-578CF796EF17}"/>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p>
        </p:txBody>
      </p:sp>
      <p:sp>
        <p:nvSpPr>
          <p:cNvPr id="11" name="Subtitle 2">
            <a:extLst>
              <a:ext uri="{FF2B5EF4-FFF2-40B4-BE49-F238E27FC236}">
                <a16:creationId xmlns:a16="http://schemas.microsoft.com/office/drawing/2014/main" id="{6F1F6816-A7E1-4B51-8811-6C89C8F3C86B}"/>
              </a:ext>
            </a:extLst>
          </p:cNvPr>
          <p:cNvSpPr txBox="1"/>
          <p:nvPr/>
        </p:nvSpPr>
        <p:spPr>
          <a:xfrm>
            <a:off x="295642" y="6503902"/>
            <a:ext cx="11600716" cy="29464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Public Sans ExtraLight" pitchFamily="2" charset="0"/>
              </a:rPr>
              <a:t>https://www.wisdoj.gov/</a:t>
            </a:r>
            <a:endParaRPr lang="en-US" u="sng" dirty="0">
              <a:solidFill>
                <a:srgbClr val="0563C1"/>
              </a:solidFill>
              <a:uFill>
                <a:solidFill>
                  <a:srgbClr val="0563C1"/>
                </a:solidFill>
              </a:uFill>
              <a:latin typeface="Public Sans ExtraLight" pitchFamily="2" charset="0"/>
              <a:hlinkClick r:id="rId3"/>
            </a:endParaRPr>
          </a:p>
        </p:txBody>
      </p:sp>
      <p:sp>
        <p:nvSpPr>
          <p:cNvPr id="6" name="TextBox 5">
            <a:extLst>
              <a:ext uri="{FF2B5EF4-FFF2-40B4-BE49-F238E27FC236}">
                <a16:creationId xmlns:a16="http://schemas.microsoft.com/office/drawing/2014/main" id="{40D81932-669B-4CB2-9DBC-67B0FC976DF1}"/>
              </a:ext>
            </a:extLst>
          </p:cNvPr>
          <p:cNvSpPr txBox="1"/>
          <p:nvPr/>
        </p:nvSpPr>
        <p:spPr>
          <a:xfrm>
            <a:off x="5852160" y="2055065"/>
            <a:ext cx="5737859" cy="41242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l" defTabSz="457200" rtl="0" fontAlgn="auto" latinLnBrk="0" hangingPunct="0">
              <a:lnSpc>
                <a:spcPct val="100000"/>
              </a:lnSpc>
              <a:spcBef>
                <a:spcPts val="0"/>
              </a:spcBef>
              <a:spcAft>
                <a:spcPts val="1200"/>
              </a:spcAft>
              <a:buClrTx/>
              <a:buSzTx/>
              <a:tabLst/>
            </a:pPr>
            <a:r>
              <a:rPr lang="en-US" sz="2400" dirty="0">
                <a:latin typeface="Public Sans ExtraLight" pitchFamily="2" charset="0"/>
              </a:rPr>
              <a:t>TIME System Certifications</a:t>
            </a:r>
          </a:p>
          <a:p>
            <a:pPr marL="342900" indent="-342900">
              <a:spcAft>
                <a:spcPts val="1200"/>
              </a:spcAft>
              <a:buFont typeface="Arial" panose="020B0604020202020204" pitchFamily="34" charset="0"/>
              <a:buChar char="•"/>
            </a:pPr>
            <a:r>
              <a:rPr lang="en-US" sz="2400" dirty="0">
                <a:latin typeface="Public Sans ExtraLight" pitchFamily="2" charset="0"/>
              </a:rPr>
              <a:t>Local Agency Security Officer (LASO)</a:t>
            </a:r>
          </a:p>
          <a:p>
            <a:pPr marL="342900" indent="-342900">
              <a:spcAft>
                <a:spcPts val="1200"/>
              </a:spcAft>
              <a:buFont typeface="Arial" panose="020B0604020202020204" pitchFamily="34" charset="0"/>
              <a:buChar char="•"/>
            </a:pPr>
            <a:r>
              <a:rPr lang="en-US" sz="2400" dirty="0">
                <a:latin typeface="Public Sans ExtraLight" pitchFamily="2" charset="0"/>
              </a:rPr>
              <a:t>Security Awareness Training </a:t>
            </a:r>
          </a:p>
          <a:p>
            <a:pPr marL="342900" marR="0" indent="-342900" algn="l" defTabSz="457200" rtl="0" fontAlgn="auto" latinLnBrk="0" hangingPunct="0">
              <a:lnSpc>
                <a:spcPct val="100000"/>
              </a:lnSpc>
              <a:spcBef>
                <a:spcPts val="0"/>
              </a:spcBef>
              <a:spcAft>
                <a:spcPts val="1200"/>
              </a:spcAft>
              <a:buClrTx/>
              <a:buSzTx/>
              <a:buFont typeface="Arial" panose="020B0604020202020204" pitchFamily="34" charset="0"/>
              <a:buChar char="•"/>
              <a:tabLst/>
            </a:pPr>
            <a:r>
              <a:rPr lang="en-US" sz="2400" dirty="0">
                <a:latin typeface="Public Sans ExtraLight" pitchFamily="2" charset="0"/>
              </a:rPr>
              <a:t> (eTIME, MDC, Basic, Advanced)</a:t>
            </a:r>
          </a:p>
          <a:p>
            <a:pPr marL="342900" marR="0" indent="-342900" algn="l" defTabSz="457200" rtl="0" fontAlgn="auto" latinLnBrk="0" hangingPunct="0">
              <a:lnSpc>
                <a:spcPct val="100000"/>
              </a:lnSpc>
              <a:spcBef>
                <a:spcPts val="0"/>
              </a:spcBef>
              <a:spcAft>
                <a:spcPts val="1200"/>
              </a:spcAft>
              <a:buClrTx/>
              <a:buSzTx/>
              <a:buFont typeface="Arial" panose="020B0604020202020204" pitchFamily="34" charset="0"/>
              <a:buChar char="•"/>
              <a:tabLst/>
            </a:pPr>
            <a:r>
              <a:rPr lang="en-US" sz="2400" dirty="0">
                <a:latin typeface="Public Sans ExtraLight" pitchFamily="2" charset="0"/>
              </a:rPr>
              <a:t>Validation</a:t>
            </a:r>
          </a:p>
          <a:p>
            <a:pPr marL="342900" marR="0" indent="-342900" algn="l" defTabSz="457200" rtl="0" fontAlgn="auto" latinLnBrk="0" hangingPunct="0">
              <a:lnSpc>
                <a:spcPct val="100000"/>
              </a:lnSpc>
              <a:spcBef>
                <a:spcPts val="0"/>
              </a:spcBef>
              <a:spcAft>
                <a:spcPts val="1200"/>
              </a:spcAft>
              <a:buClrTx/>
              <a:buSzTx/>
              <a:buFont typeface="Arial" panose="020B0604020202020204" pitchFamily="34" charset="0"/>
              <a:buChar char="•"/>
              <a:tabLst/>
            </a:pPr>
            <a:r>
              <a:rPr lang="en-US" sz="2400" dirty="0">
                <a:latin typeface="Public Sans ExtraLight" pitchFamily="2" charset="0"/>
              </a:rPr>
              <a:t>TIME Agency Coordinator (TAC)</a:t>
            </a:r>
          </a:p>
          <a:p>
            <a:pPr marL="342900" marR="0" indent="-342900" algn="l" defTabSz="457200" rtl="0" fontAlgn="auto" latinLnBrk="0" hangingPunct="0">
              <a:lnSpc>
                <a:spcPct val="100000"/>
              </a:lnSpc>
              <a:spcBef>
                <a:spcPts val="0"/>
              </a:spcBef>
              <a:spcAft>
                <a:spcPts val="1200"/>
              </a:spcAft>
              <a:buClrTx/>
              <a:buSzTx/>
              <a:buFont typeface="Arial" panose="020B0604020202020204" pitchFamily="34" charset="0"/>
              <a:buChar char="•"/>
              <a:tabLst/>
            </a:pPr>
            <a:r>
              <a:rPr lang="en-US" sz="2400" dirty="0">
                <a:latin typeface="Public Sans ExtraLight" pitchFamily="2" charset="0"/>
              </a:rPr>
              <a:t>In-Service (optional, but strongly recommended)</a:t>
            </a:r>
          </a:p>
        </p:txBody>
      </p:sp>
      <p:pic>
        <p:nvPicPr>
          <p:cNvPr id="12" name="Picture 4" descr="C:\Users\Whitsserpy\AppData\Local\Microsoft\Windows\Temporary Internet Files\Content.IE5\MD33ZU64\Training[1].jpg">
            <a:extLst>
              <a:ext uri="{FF2B5EF4-FFF2-40B4-BE49-F238E27FC236}">
                <a16:creationId xmlns:a16="http://schemas.microsoft.com/office/drawing/2014/main" id="{FEF0B073-4746-429E-9712-B41A3E98746E}"/>
              </a:ext>
            </a:extLst>
          </p:cNvPr>
          <p:cNvPicPr>
            <a:picLocks noChangeAspect="1" noChangeArrowheads="1"/>
          </p:cNvPicPr>
          <p:nvPr/>
        </p:nvPicPr>
        <p:blipFill>
          <a:blip r:embed="rId4" cstate="print"/>
          <a:srcRect/>
          <a:stretch>
            <a:fillRect/>
          </a:stretch>
        </p:blipFill>
        <p:spPr bwMode="auto">
          <a:xfrm>
            <a:off x="1295400" y="2067735"/>
            <a:ext cx="3276600" cy="3581400"/>
          </a:xfrm>
          <a:prstGeom prst="rect">
            <a:avLst/>
          </a:prstGeom>
          <a:noFill/>
          <a:ln w="9525">
            <a:noFill/>
            <a:miter lim="800000"/>
            <a:headEnd/>
            <a:tailEnd/>
          </a:ln>
        </p:spPr>
      </p:pic>
    </p:spTree>
    <p:extLst>
      <p:ext uri="{BB962C8B-B14F-4D97-AF65-F5344CB8AC3E}">
        <p14:creationId xmlns:p14="http://schemas.microsoft.com/office/powerpoint/2010/main" val="178846647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446AF000-2B1C-4BF1-A892-9A2AC041A5E6}"/>
              </a:ext>
            </a:extLst>
          </p:cNvPr>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p>
        </p:txBody>
      </p:sp>
      <p:sp>
        <p:nvSpPr>
          <p:cNvPr id="10" name="Title 1">
            <a:extLst>
              <a:ext uri="{FF2B5EF4-FFF2-40B4-BE49-F238E27FC236}">
                <a16:creationId xmlns:a16="http://schemas.microsoft.com/office/drawing/2014/main" id="{2B06C704-C7E7-4359-A511-927513825C5B}"/>
              </a:ext>
            </a:extLst>
          </p:cNvPr>
          <p:cNvSpPr txBox="1">
            <a:spLocks/>
          </p:cNvSpPr>
          <p:nvPr/>
        </p:nvSpPr>
        <p:spPr>
          <a:xfrm>
            <a:off x="699190" y="250074"/>
            <a:ext cx="10793620" cy="101221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chor="t">
            <a:normAutofit/>
          </a:bodyPr>
          <a:lstStyle>
            <a:lvl1pPr marL="0" marR="0" indent="0" algn="l" defTabSz="914400" rtl="0" latinLnBrk="0">
              <a:lnSpc>
                <a:spcPct val="120000"/>
              </a:lnSpc>
              <a:spcBef>
                <a:spcPts val="0"/>
              </a:spcBef>
              <a:spcAft>
                <a:spcPts val="0"/>
              </a:spcAft>
              <a:buClrTx/>
              <a:buSzTx/>
              <a:buFontTx/>
              <a:buNone/>
              <a:tabLst/>
              <a:defRPr sz="4200" b="0" i="0" u="none" strike="noStrike" cap="none" spc="0" baseline="0">
                <a:solidFill>
                  <a:srgbClr val="D9EDF7"/>
                </a:solidFill>
                <a:uFillTx/>
                <a:latin typeface="Public Sans SemiBold"/>
                <a:ea typeface="Public Sans SemiBold"/>
                <a:cs typeface="Public Sans SemiBold"/>
                <a:sym typeface="Public Sans SemiBold"/>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US" dirty="0">
                <a:solidFill>
                  <a:schemeClr val="bg1">
                    <a:lumMod val="20000"/>
                    <a:lumOff val="80000"/>
                  </a:schemeClr>
                </a:solidFill>
              </a:rPr>
              <a:t>Certification Levels (Hierarchy)</a:t>
            </a:r>
          </a:p>
        </p:txBody>
      </p:sp>
      <p:sp>
        <p:nvSpPr>
          <p:cNvPr id="8" name="Rectangle 6">
            <a:extLst>
              <a:ext uri="{FF2B5EF4-FFF2-40B4-BE49-F238E27FC236}">
                <a16:creationId xmlns:a16="http://schemas.microsoft.com/office/drawing/2014/main" id="{E2C9D169-0056-46D2-AC23-578CF796EF17}"/>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p>
        </p:txBody>
      </p:sp>
      <p:sp>
        <p:nvSpPr>
          <p:cNvPr id="11" name="Subtitle 2">
            <a:extLst>
              <a:ext uri="{FF2B5EF4-FFF2-40B4-BE49-F238E27FC236}">
                <a16:creationId xmlns:a16="http://schemas.microsoft.com/office/drawing/2014/main" id="{6F1F6816-A7E1-4B51-8811-6C89C8F3C86B}"/>
              </a:ext>
            </a:extLst>
          </p:cNvPr>
          <p:cNvSpPr txBox="1"/>
          <p:nvPr/>
        </p:nvSpPr>
        <p:spPr>
          <a:xfrm>
            <a:off x="295642" y="6503902"/>
            <a:ext cx="11600716" cy="29464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Public Sans ExtraLight" pitchFamily="2" charset="0"/>
              </a:rPr>
              <a:t>https://www.wisdoj.gov/</a:t>
            </a:r>
            <a:endParaRPr lang="en-US" u="sng" dirty="0">
              <a:solidFill>
                <a:srgbClr val="0563C1"/>
              </a:solidFill>
              <a:uFill>
                <a:solidFill>
                  <a:srgbClr val="0563C1"/>
                </a:solidFill>
              </a:uFill>
              <a:latin typeface="Public Sans ExtraLight" pitchFamily="2" charset="0"/>
              <a:hlinkClick r:id="rId3"/>
            </a:endParaRPr>
          </a:p>
        </p:txBody>
      </p:sp>
      <p:pic>
        <p:nvPicPr>
          <p:cNvPr id="12" name="Picture 2">
            <a:extLst>
              <a:ext uri="{FF2B5EF4-FFF2-40B4-BE49-F238E27FC236}">
                <a16:creationId xmlns:a16="http://schemas.microsoft.com/office/drawing/2014/main" id="{1D360AD7-EFD5-4EEC-83A0-BCAAFD4C9EDC}"/>
              </a:ext>
            </a:extLst>
          </p:cNvPr>
          <p:cNvPicPr>
            <a:picLocks noChangeAspect="1" noChangeArrowheads="1"/>
          </p:cNvPicPr>
          <p:nvPr/>
        </p:nvPicPr>
        <p:blipFill>
          <a:blip r:embed="rId4" cstate="print"/>
          <a:srcRect/>
          <a:stretch>
            <a:fillRect/>
          </a:stretch>
        </p:blipFill>
        <p:spPr bwMode="auto">
          <a:xfrm>
            <a:off x="1716502" y="1324070"/>
            <a:ext cx="10321736" cy="1353187"/>
          </a:xfrm>
          <a:prstGeom prst="rect">
            <a:avLst/>
          </a:prstGeom>
          <a:noFill/>
          <a:ln w="9525">
            <a:noFill/>
            <a:miter lim="800000"/>
            <a:headEnd/>
            <a:tailEnd/>
          </a:ln>
          <a:scene3d>
            <a:camera prst="orthographicFront"/>
            <a:lightRig rig="threePt" dir="t"/>
          </a:scene3d>
          <a:sp3d>
            <a:bevelT w="165100" prst="coolSlant"/>
          </a:sp3d>
        </p:spPr>
      </p:pic>
      <p:pic>
        <p:nvPicPr>
          <p:cNvPr id="2" name="Picture 2">
            <a:extLst>
              <a:ext uri="{FF2B5EF4-FFF2-40B4-BE49-F238E27FC236}">
                <a16:creationId xmlns:a16="http://schemas.microsoft.com/office/drawing/2014/main" id="{1C475023-A0C2-EB87-D036-15123D2D5053}"/>
              </a:ext>
            </a:extLst>
          </p:cNvPr>
          <p:cNvPicPr>
            <a:picLocks noChangeAspect="1" noChangeArrowheads="1"/>
          </p:cNvPicPr>
          <p:nvPr/>
        </p:nvPicPr>
        <p:blipFill>
          <a:blip r:embed="rId5" cstate="print"/>
          <a:srcRect/>
          <a:stretch>
            <a:fillRect/>
          </a:stretch>
        </p:blipFill>
        <p:spPr bwMode="auto">
          <a:xfrm>
            <a:off x="1686916" y="3126915"/>
            <a:ext cx="10321736" cy="653525"/>
          </a:xfrm>
          <a:prstGeom prst="rect">
            <a:avLst/>
          </a:prstGeom>
          <a:noFill/>
          <a:ln w="9525">
            <a:noFill/>
            <a:miter lim="800000"/>
            <a:headEnd/>
            <a:tailEnd/>
          </a:ln>
          <a:scene3d>
            <a:camera prst="orthographicFront"/>
            <a:lightRig rig="threePt" dir="t"/>
          </a:scene3d>
          <a:sp3d>
            <a:bevelT w="165100" prst="coolSlant"/>
          </a:sp3d>
        </p:spPr>
      </p:pic>
      <p:pic>
        <p:nvPicPr>
          <p:cNvPr id="3" name="Picture 3">
            <a:extLst>
              <a:ext uri="{FF2B5EF4-FFF2-40B4-BE49-F238E27FC236}">
                <a16:creationId xmlns:a16="http://schemas.microsoft.com/office/drawing/2014/main" id="{485FB92E-DC61-35C7-2F23-41C8A37FE5DA}"/>
              </a:ext>
            </a:extLst>
          </p:cNvPr>
          <p:cNvPicPr>
            <a:picLocks noChangeAspect="1" noChangeArrowheads="1"/>
          </p:cNvPicPr>
          <p:nvPr/>
        </p:nvPicPr>
        <p:blipFill>
          <a:blip r:embed="rId6" cstate="print"/>
          <a:srcRect/>
          <a:stretch>
            <a:fillRect/>
          </a:stretch>
        </p:blipFill>
        <p:spPr bwMode="auto">
          <a:xfrm>
            <a:off x="3930316" y="4213043"/>
            <a:ext cx="8062293" cy="701217"/>
          </a:xfrm>
          <a:prstGeom prst="rect">
            <a:avLst/>
          </a:prstGeom>
          <a:noFill/>
          <a:ln w="9525">
            <a:noFill/>
            <a:miter lim="800000"/>
            <a:headEnd/>
            <a:tailEnd/>
          </a:ln>
          <a:scene3d>
            <a:camera prst="orthographicFront"/>
            <a:lightRig rig="threePt" dir="t"/>
          </a:scene3d>
          <a:sp3d>
            <a:bevelT w="165100" prst="coolSlant"/>
          </a:sp3d>
        </p:spPr>
      </p:pic>
      <p:pic>
        <p:nvPicPr>
          <p:cNvPr id="4" name="Picture 2">
            <a:extLst>
              <a:ext uri="{FF2B5EF4-FFF2-40B4-BE49-F238E27FC236}">
                <a16:creationId xmlns:a16="http://schemas.microsoft.com/office/drawing/2014/main" id="{7666BC08-67F8-6F83-5D0D-53FAC49BC9E4}"/>
              </a:ext>
            </a:extLst>
          </p:cNvPr>
          <p:cNvPicPr>
            <a:picLocks noChangeAspect="1" noChangeArrowheads="1"/>
          </p:cNvPicPr>
          <p:nvPr/>
        </p:nvPicPr>
        <p:blipFill>
          <a:blip r:embed="rId7" cstate="print"/>
          <a:srcRect/>
          <a:stretch>
            <a:fillRect/>
          </a:stretch>
        </p:blipFill>
        <p:spPr bwMode="auto">
          <a:xfrm>
            <a:off x="4796586" y="5202601"/>
            <a:ext cx="7156739" cy="965629"/>
          </a:xfrm>
          <a:prstGeom prst="rect">
            <a:avLst/>
          </a:prstGeom>
          <a:noFill/>
          <a:ln w="9525">
            <a:noFill/>
            <a:miter lim="800000"/>
            <a:headEnd/>
            <a:tailEnd/>
          </a:ln>
          <a:scene3d>
            <a:camera prst="orthographicFront"/>
            <a:lightRig rig="threePt" dir="t"/>
          </a:scene3d>
          <a:sp3d>
            <a:bevelT w="165100" prst="coolSlant"/>
          </a:sp3d>
        </p:spPr>
      </p:pic>
      <p:sp>
        <p:nvSpPr>
          <p:cNvPr id="5" name="TextBox 4">
            <a:extLst>
              <a:ext uri="{FF2B5EF4-FFF2-40B4-BE49-F238E27FC236}">
                <a16:creationId xmlns:a16="http://schemas.microsoft.com/office/drawing/2014/main" id="{7760A6D2-758E-155E-8A24-8FCB8648F084}"/>
              </a:ext>
            </a:extLst>
          </p:cNvPr>
          <p:cNvSpPr txBox="1"/>
          <p:nvPr/>
        </p:nvSpPr>
        <p:spPr>
          <a:xfrm>
            <a:off x="144377" y="1479455"/>
            <a:ext cx="1542539"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rgbClr val="000000"/>
                </a:solidFill>
                <a:effectLst/>
                <a:uFillTx/>
                <a:latin typeface="Public Sans ExtraLight" pitchFamily="2" charset="0"/>
                <a:sym typeface="Calibri"/>
              </a:rPr>
              <a:t>Advanced Certification</a:t>
            </a:r>
          </a:p>
        </p:txBody>
      </p:sp>
      <p:sp>
        <p:nvSpPr>
          <p:cNvPr id="6" name="TextBox 5">
            <a:extLst>
              <a:ext uri="{FF2B5EF4-FFF2-40B4-BE49-F238E27FC236}">
                <a16:creationId xmlns:a16="http://schemas.microsoft.com/office/drawing/2014/main" id="{70DF3EA6-DEAE-7C25-3675-12E73F7CA9E0}"/>
              </a:ext>
            </a:extLst>
          </p:cNvPr>
          <p:cNvSpPr txBox="1"/>
          <p:nvPr/>
        </p:nvSpPr>
        <p:spPr>
          <a:xfrm>
            <a:off x="135222" y="3105835"/>
            <a:ext cx="1533154"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2000" b="1" dirty="0">
                <a:latin typeface="Public Sans ExtraLight" pitchFamily="2" charset="0"/>
              </a:rPr>
              <a:t>Basic</a:t>
            </a:r>
            <a:r>
              <a:rPr kumimoji="0" lang="en-US" sz="2000" b="1" i="0" u="none" strike="noStrike" cap="none" spc="0" normalizeH="0" baseline="0" dirty="0">
                <a:ln>
                  <a:noFill/>
                </a:ln>
                <a:solidFill>
                  <a:srgbClr val="000000"/>
                </a:solidFill>
                <a:effectLst/>
                <a:uFillTx/>
                <a:latin typeface="Public Sans ExtraLight" pitchFamily="2" charset="0"/>
                <a:sym typeface="Calibri"/>
              </a:rPr>
              <a:t> Certification</a:t>
            </a:r>
          </a:p>
        </p:txBody>
      </p:sp>
      <p:sp>
        <p:nvSpPr>
          <p:cNvPr id="7" name="TextBox 6">
            <a:extLst>
              <a:ext uri="{FF2B5EF4-FFF2-40B4-BE49-F238E27FC236}">
                <a16:creationId xmlns:a16="http://schemas.microsoft.com/office/drawing/2014/main" id="{78309A86-EC88-B2F2-6B9A-BB995CFD123D}"/>
              </a:ext>
            </a:extLst>
          </p:cNvPr>
          <p:cNvSpPr txBox="1"/>
          <p:nvPr/>
        </p:nvSpPr>
        <p:spPr>
          <a:xfrm>
            <a:off x="112292" y="4229085"/>
            <a:ext cx="1604210"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rgbClr val="000000"/>
                </a:solidFill>
                <a:effectLst/>
                <a:uFillTx/>
                <a:latin typeface="Public Sans ExtraLight" pitchFamily="2" charset="0"/>
                <a:sym typeface="Calibri"/>
              </a:rPr>
              <a:t>MDC Certification</a:t>
            </a:r>
          </a:p>
        </p:txBody>
      </p:sp>
      <p:sp>
        <p:nvSpPr>
          <p:cNvPr id="13" name="TextBox 12">
            <a:extLst>
              <a:ext uri="{FF2B5EF4-FFF2-40B4-BE49-F238E27FC236}">
                <a16:creationId xmlns:a16="http://schemas.microsoft.com/office/drawing/2014/main" id="{E30F6C94-2BB2-AC90-AFC0-682DBC6CF223}"/>
              </a:ext>
            </a:extLst>
          </p:cNvPr>
          <p:cNvSpPr txBox="1"/>
          <p:nvPr/>
        </p:nvSpPr>
        <p:spPr>
          <a:xfrm>
            <a:off x="144375" y="5348130"/>
            <a:ext cx="1604210"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2000" b="1" dirty="0" err="1">
                <a:latin typeface="Public Sans ExtraLight" pitchFamily="2" charset="0"/>
              </a:rPr>
              <a:t>eTIME</a:t>
            </a:r>
            <a:r>
              <a:rPr kumimoji="0" lang="en-US" sz="2000" b="1" i="0" u="none" strike="noStrike" cap="none" spc="0" normalizeH="0" baseline="0" dirty="0">
                <a:ln>
                  <a:noFill/>
                </a:ln>
                <a:solidFill>
                  <a:srgbClr val="000000"/>
                </a:solidFill>
                <a:effectLst/>
                <a:uFillTx/>
                <a:latin typeface="Public Sans ExtraLight" pitchFamily="2" charset="0"/>
                <a:sym typeface="Calibri"/>
              </a:rPr>
              <a:t> Certification</a:t>
            </a:r>
          </a:p>
        </p:txBody>
      </p:sp>
    </p:spTree>
    <p:extLst>
      <p:ext uri="{BB962C8B-B14F-4D97-AF65-F5344CB8AC3E}">
        <p14:creationId xmlns:p14="http://schemas.microsoft.com/office/powerpoint/2010/main" val="80640259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446AF000-2B1C-4BF1-A892-9A2AC041A5E6}"/>
              </a:ext>
            </a:extLst>
          </p:cNvPr>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p>
        </p:txBody>
      </p:sp>
      <p:sp>
        <p:nvSpPr>
          <p:cNvPr id="10" name="Title 1">
            <a:extLst>
              <a:ext uri="{FF2B5EF4-FFF2-40B4-BE49-F238E27FC236}">
                <a16:creationId xmlns:a16="http://schemas.microsoft.com/office/drawing/2014/main" id="{2B06C704-C7E7-4359-A511-927513825C5B}"/>
              </a:ext>
            </a:extLst>
          </p:cNvPr>
          <p:cNvSpPr txBox="1">
            <a:spLocks/>
          </p:cNvSpPr>
          <p:nvPr/>
        </p:nvSpPr>
        <p:spPr>
          <a:xfrm>
            <a:off x="699190" y="250074"/>
            <a:ext cx="10793620" cy="101221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chor="t">
            <a:normAutofit/>
          </a:bodyPr>
          <a:lstStyle>
            <a:lvl1pPr marL="0" marR="0" indent="0" algn="l" defTabSz="914400" rtl="0" latinLnBrk="0">
              <a:lnSpc>
                <a:spcPct val="120000"/>
              </a:lnSpc>
              <a:spcBef>
                <a:spcPts val="0"/>
              </a:spcBef>
              <a:spcAft>
                <a:spcPts val="0"/>
              </a:spcAft>
              <a:buClrTx/>
              <a:buSzTx/>
              <a:buFontTx/>
              <a:buNone/>
              <a:tabLst/>
              <a:defRPr sz="4200" b="0" i="0" u="none" strike="noStrike" cap="none" spc="0" baseline="0">
                <a:solidFill>
                  <a:srgbClr val="D9EDF7"/>
                </a:solidFill>
                <a:uFillTx/>
                <a:latin typeface="Public Sans SemiBold"/>
                <a:ea typeface="Public Sans SemiBold"/>
                <a:cs typeface="Public Sans SemiBold"/>
                <a:sym typeface="Public Sans SemiBold"/>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US" dirty="0">
                <a:solidFill>
                  <a:schemeClr val="bg1">
                    <a:lumMod val="20000"/>
                    <a:lumOff val="80000"/>
                  </a:schemeClr>
                </a:solidFill>
              </a:rPr>
              <a:t>Additional Training</a:t>
            </a:r>
          </a:p>
        </p:txBody>
      </p:sp>
      <p:sp>
        <p:nvSpPr>
          <p:cNvPr id="8" name="Rectangle 6">
            <a:extLst>
              <a:ext uri="{FF2B5EF4-FFF2-40B4-BE49-F238E27FC236}">
                <a16:creationId xmlns:a16="http://schemas.microsoft.com/office/drawing/2014/main" id="{E2C9D169-0056-46D2-AC23-578CF796EF17}"/>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p>
        </p:txBody>
      </p:sp>
      <p:sp>
        <p:nvSpPr>
          <p:cNvPr id="11" name="Subtitle 2">
            <a:extLst>
              <a:ext uri="{FF2B5EF4-FFF2-40B4-BE49-F238E27FC236}">
                <a16:creationId xmlns:a16="http://schemas.microsoft.com/office/drawing/2014/main" id="{6F1F6816-A7E1-4B51-8811-6C89C8F3C86B}"/>
              </a:ext>
            </a:extLst>
          </p:cNvPr>
          <p:cNvSpPr txBox="1"/>
          <p:nvPr/>
        </p:nvSpPr>
        <p:spPr>
          <a:xfrm>
            <a:off x="295642" y="6503902"/>
            <a:ext cx="11600716" cy="29464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Public Sans ExtraLight" pitchFamily="2" charset="0"/>
              </a:rPr>
              <a:t>https://www.wisdoj.gov/</a:t>
            </a:r>
            <a:endParaRPr lang="en-US" u="sng" dirty="0">
              <a:solidFill>
                <a:srgbClr val="0563C1"/>
              </a:solidFill>
              <a:uFill>
                <a:solidFill>
                  <a:srgbClr val="0563C1"/>
                </a:solidFill>
              </a:uFill>
              <a:latin typeface="Public Sans ExtraLight" pitchFamily="2" charset="0"/>
              <a:hlinkClick r:id="rId3"/>
            </a:endParaRPr>
          </a:p>
        </p:txBody>
      </p:sp>
      <p:sp>
        <p:nvSpPr>
          <p:cNvPr id="2" name="TextBox 1">
            <a:extLst>
              <a:ext uri="{FF2B5EF4-FFF2-40B4-BE49-F238E27FC236}">
                <a16:creationId xmlns:a16="http://schemas.microsoft.com/office/drawing/2014/main" id="{BD4EF1F3-3B37-411A-8C5F-F01C1F9C8C67}"/>
              </a:ext>
            </a:extLst>
          </p:cNvPr>
          <p:cNvSpPr txBox="1"/>
          <p:nvPr/>
        </p:nvSpPr>
        <p:spPr>
          <a:xfrm>
            <a:off x="699190" y="2008907"/>
            <a:ext cx="9082119"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400" b="0" i="0" u="none" strike="noStrike" cap="none" spc="0" normalizeH="0" baseline="0" dirty="0">
                <a:ln>
                  <a:noFill/>
                </a:ln>
                <a:solidFill>
                  <a:srgbClr val="000000"/>
                </a:solidFill>
                <a:effectLst/>
                <a:uFillTx/>
                <a:latin typeface="Public Sans ExtraLight" pitchFamily="2" charset="0"/>
                <a:sym typeface="Calibri"/>
              </a:rPr>
              <a:t>TIME Agency Coordinator (TAC)</a:t>
            </a:r>
          </a:p>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a:latin typeface="Public Sans ExtraLight" pitchFamily="2" charset="0"/>
              </a:rPr>
              <a:t>Validation</a:t>
            </a:r>
          </a:p>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a:latin typeface="Public Sans ExtraLight" pitchFamily="2" charset="0"/>
              </a:rPr>
              <a:t>Inservice</a:t>
            </a:r>
          </a:p>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a:latin typeface="Public Sans ExtraLight" pitchFamily="2" charset="0"/>
              </a:rPr>
              <a:t>Local Agency Security Officer (LASO)</a:t>
            </a:r>
          </a:p>
        </p:txBody>
      </p:sp>
    </p:spTree>
    <p:extLst>
      <p:ext uri="{BB962C8B-B14F-4D97-AF65-F5344CB8AC3E}">
        <p14:creationId xmlns:p14="http://schemas.microsoft.com/office/powerpoint/2010/main" val="366719692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1309D-8F9C-4462-16EF-5A9B9B1C1F13}"/>
            </a:ext>
          </a:extLst>
        </p:cNvPr>
        <p:cNvGrpSpPr/>
        <p:nvPr/>
      </p:nvGrpSpPr>
      <p:grpSpPr>
        <a:xfrm>
          <a:off x="0" y="0"/>
          <a:ext cx="0" cy="0"/>
          <a:chOff x="0" y="0"/>
          <a:chExt cx="0" cy="0"/>
        </a:xfrm>
      </p:grpSpPr>
      <p:sp>
        <p:nvSpPr>
          <p:cNvPr id="9" name="Rectangle 6">
            <a:extLst>
              <a:ext uri="{FF2B5EF4-FFF2-40B4-BE49-F238E27FC236}">
                <a16:creationId xmlns:a16="http://schemas.microsoft.com/office/drawing/2014/main" id="{483BD9F4-FE3D-DFDF-4AF7-B143BDC0A91D}"/>
              </a:ext>
            </a:extLst>
          </p:cNvPr>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p>
        </p:txBody>
      </p:sp>
      <p:sp>
        <p:nvSpPr>
          <p:cNvPr id="10" name="Title 1">
            <a:extLst>
              <a:ext uri="{FF2B5EF4-FFF2-40B4-BE49-F238E27FC236}">
                <a16:creationId xmlns:a16="http://schemas.microsoft.com/office/drawing/2014/main" id="{5007B85E-312C-5091-E524-25BDC8F815DF}"/>
              </a:ext>
            </a:extLst>
          </p:cNvPr>
          <p:cNvSpPr txBox="1">
            <a:spLocks/>
          </p:cNvSpPr>
          <p:nvPr/>
        </p:nvSpPr>
        <p:spPr>
          <a:xfrm>
            <a:off x="699190" y="250074"/>
            <a:ext cx="10793620" cy="101221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t">
            <a:normAutofit/>
          </a:bodyPr>
          <a:lstStyle>
            <a:lvl1pPr marL="0" marR="0" indent="0" algn="l" defTabSz="914400" rtl="0" latinLnBrk="0">
              <a:lnSpc>
                <a:spcPct val="120000"/>
              </a:lnSpc>
              <a:spcBef>
                <a:spcPts val="0"/>
              </a:spcBef>
              <a:spcAft>
                <a:spcPts val="0"/>
              </a:spcAft>
              <a:buClrTx/>
              <a:buSzTx/>
              <a:buFontTx/>
              <a:buNone/>
              <a:tabLst/>
              <a:defRPr sz="4200" b="0" i="0" u="none" strike="noStrike" cap="none" spc="0" baseline="0">
                <a:solidFill>
                  <a:srgbClr val="D9EDF7"/>
                </a:solidFill>
                <a:uFillTx/>
                <a:latin typeface="Public Sans SemiBold"/>
                <a:ea typeface="Public Sans SemiBold"/>
                <a:cs typeface="Public Sans SemiBold"/>
                <a:sym typeface="Public Sans SemiBold"/>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US" dirty="0">
                <a:solidFill>
                  <a:schemeClr val="bg1">
                    <a:lumMod val="20000"/>
                    <a:lumOff val="80000"/>
                  </a:schemeClr>
                </a:solidFill>
              </a:rPr>
              <a:t>Biennial Recertification</a:t>
            </a:r>
          </a:p>
        </p:txBody>
      </p:sp>
      <p:sp>
        <p:nvSpPr>
          <p:cNvPr id="8" name="Rectangle 6">
            <a:extLst>
              <a:ext uri="{FF2B5EF4-FFF2-40B4-BE49-F238E27FC236}">
                <a16:creationId xmlns:a16="http://schemas.microsoft.com/office/drawing/2014/main" id="{5F6A3C38-6AC6-48C1-4A6C-2AD8A664BC3A}"/>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p>
        </p:txBody>
      </p:sp>
      <p:sp>
        <p:nvSpPr>
          <p:cNvPr id="11" name="Subtitle 2">
            <a:extLst>
              <a:ext uri="{FF2B5EF4-FFF2-40B4-BE49-F238E27FC236}">
                <a16:creationId xmlns:a16="http://schemas.microsoft.com/office/drawing/2014/main" id="{99C5863A-87A0-E7E2-4754-64C5D59B9BD5}"/>
              </a:ext>
            </a:extLst>
          </p:cNvPr>
          <p:cNvSpPr txBox="1"/>
          <p:nvPr/>
        </p:nvSpPr>
        <p:spPr>
          <a:xfrm>
            <a:off x="295642" y="6503902"/>
            <a:ext cx="11600716" cy="29464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Public Sans ExtraLight" pitchFamily="2" charset="0"/>
              </a:rPr>
              <a:t>https://www.wisdoj.gov/</a:t>
            </a:r>
            <a:endParaRPr lang="en-US" u="sng" dirty="0">
              <a:solidFill>
                <a:srgbClr val="0563C1"/>
              </a:solidFill>
              <a:uFill>
                <a:solidFill>
                  <a:srgbClr val="0563C1"/>
                </a:solidFill>
              </a:uFill>
              <a:latin typeface="Public Sans ExtraLight" pitchFamily="2" charset="0"/>
              <a:hlinkClick r:id="rId3"/>
            </a:endParaRPr>
          </a:p>
        </p:txBody>
      </p:sp>
      <p:pic>
        <p:nvPicPr>
          <p:cNvPr id="12" name="Picture 2" descr="C:\Program Files (x86)\Microsoft Office\MEDIA\CAGCAT10\j0195384.wmf">
            <a:extLst>
              <a:ext uri="{FF2B5EF4-FFF2-40B4-BE49-F238E27FC236}">
                <a16:creationId xmlns:a16="http://schemas.microsoft.com/office/drawing/2014/main" id="{29D74BDD-9F5B-2996-7285-638B387D7A9A}"/>
              </a:ext>
            </a:extLst>
          </p:cNvPr>
          <p:cNvPicPr>
            <a:picLocks noChangeAspect="1" noChangeArrowheads="1"/>
          </p:cNvPicPr>
          <p:nvPr/>
        </p:nvPicPr>
        <p:blipFill>
          <a:blip r:embed="rId4" cstate="print"/>
          <a:srcRect/>
          <a:stretch>
            <a:fillRect/>
          </a:stretch>
        </p:blipFill>
        <p:spPr bwMode="auto">
          <a:xfrm>
            <a:off x="3341370" y="1709595"/>
            <a:ext cx="4209794" cy="4297680"/>
          </a:xfrm>
          <a:prstGeom prst="rect">
            <a:avLst/>
          </a:prstGeom>
          <a:noFill/>
        </p:spPr>
      </p:pic>
    </p:spTree>
    <p:extLst>
      <p:ext uri="{BB962C8B-B14F-4D97-AF65-F5344CB8AC3E}">
        <p14:creationId xmlns:p14="http://schemas.microsoft.com/office/powerpoint/2010/main" val="131746730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446AF000-2B1C-4BF1-A892-9A2AC041A5E6}"/>
              </a:ext>
            </a:extLst>
          </p:cNvPr>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p>
        </p:txBody>
      </p:sp>
      <p:sp>
        <p:nvSpPr>
          <p:cNvPr id="10" name="Title 1">
            <a:extLst>
              <a:ext uri="{FF2B5EF4-FFF2-40B4-BE49-F238E27FC236}">
                <a16:creationId xmlns:a16="http://schemas.microsoft.com/office/drawing/2014/main" id="{2B06C704-C7E7-4359-A511-927513825C5B}"/>
              </a:ext>
            </a:extLst>
          </p:cNvPr>
          <p:cNvSpPr txBox="1">
            <a:spLocks/>
          </p:cNvSpPr>
          <p:nvPr/>
        </p:nvSpPr>
        <p:spPr>
          <a:xfrm>
            <a:off x="699190" y="250074"/>
            <a:ext cx="10793620" cy="101221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chor="t">
            <a:normAutofit/>
          </a:bodyPr>
          <a:lstStyle>
            <a:lvl1pPr marL="0" marR="0" indent="0" algn="l" defTabSz="914400" rtl="0" latinLnBrk="0">
              <a:lnSpc>
                <a:spcPct val="120000"/>
              </a:lnSpc>
              <a:spcBef>
                <a:spcPts val="0"/>
              </a:spcBef>
              <a:spcAft>
                <a:spcPts val="0"/>
              </a:spcAft>
              <a:buClrTx/>
              <a:buSzTx/>
              <a:buFontTx/>
              <a:buNone/>
              <a:tabLst/>
              <a:defRPr sz="4200" b="0" i="0" u="none" strike="noStrike" cap="none" spc="0" baseline="0">
                <a:solidFill>
                  <a:srgbClr val="D9EDF7"/>
                </a:solidFill>
                <a:uFillTx/>
                <a:latin typeface="Public Sans SemiBold"/>
                <a:ea typeface="Public Sans SemiBold"/>
                <a:cs typeface="Public Sans SemiBold"/>
                <a:sym typeface="Public Sans SemiBold"/>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US" dirty="0">
                <a:solidFill>
                  <a:schemeClr val="bg1">
                    <a:lumMod val="20000"/>
                    <a:lumOff val="80000"/>
                  </a:schemeClr>
                </a:solidFill>
              </a:rPr>
              <a:t>Training Records</a:t>
            </a:r>
          </a:p>
        </p:txBody>
      </p:sp>
      <p:sp>
        <p:nvSpPr>
          <p:cNvPr id="8" name="Rectangle 6">
            <a:extLst>
              <a:ext uri="{FF2B5EF4-FFF2-40B4-BE49-F238E27FC236}">
                <a16:creationId xmlns:a16="http://schemas.microsoft.com/office/drawing/2014/main" id="{E2C9D169-0056-46D2-AC23-578CF796EF17}"/>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p>
        </p:txBody>
      </p:sp>
      <p:sp>
        <p:nvSpPr>
          <p:cNvPr id="11" name="Subtitle 2">
            <a:extLst>
              <a:ext uri="{FF2B5EF4-FFF2-40B4-BE49-F238E27FC236}">
                <a16:creationId xmlns:a16="http://schemas.microsoft.com/office/drawing/2014/main" id="{6F1F6816-A7E1-4B51-8811-6C89C8F3C86B}"/>
              </a:ext>
            </a:extLst>
          </p:cNvPr>
          <p:cNvSpPr txBox="1"/>
          <p:nvPr/>
        </p:nvSpPr>
        <p:spPr>
          <a:xfrm>
            <a:off x="295642" y="6503902"/>
            <a:ext cx="11600716" cy="29464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Public Sans ExtraLight" pitchFamily="2" charset="0"/>
              </a:rPr>
              <a:t>https://www.wisdoj.gov/</a:t>
            </a:r>
            <a:endParaRPr lang="en-US" u="sng" dirty="0">
              <a:solidFill>
                <a:srgbClr val="0563C1"/>
              </a:solidFill>
              <a:uFill>
                <a:solidFill>
                  <a:srgbClr val="0563C1"/>
                </a:solidFill>
              </a:uFill>
              <a:latin typeface="Public Sans ExtraLight" pitchFamily="2" charset="0"/>
              <a:hlinkClick r:id="rId3"/>
            </a:endParaRPr>
          </a:p>
        </p:txBody>
      </p:sp>
      <p:sp>
        <p:nvSpPr>
          <p:cNvPr id="6" name="TextBox 5">
            <a:extLst>
              <a:ext uri="{FF2B5EF4-FFF2-40B4-BE49-F238E27FC236}">
                <a16:creationId xmlns:a16="http://schemas.microsoft.com/office/drawing/2014/main" id="{40D81932-669B-4CB2-9DBC-67B0FC976DF1}"/>
              </a:ext>
            </a:extLst>
          </p:cNvPr>
          <p:cNvSpPr txBox="1"/>
          <p:nvPr/>
        </p:nvSpPr>
        <p:spPr>
          <a:xfrm>
            <a:off x="721892" y="1641406"/>
            <a:ext cx="4787368" cy="32932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2400" dirty="0">
                <a:latin typeface="Public Sans ExtraLight" pitchFamily="2" charset="0"/>
              </a:rPr>
              <a:t>Maintain TIME System training records of personnel, including level</a:t>
            </a: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a:latin typeface="Public Sans ExtraLight" pitchFamily="2" charset="0"/>
              </a:rPr>
              <a:t>TRAIN</a:t>
            </a: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a:latin typeface="Public Sans ExtraLight" pitchFamily="2" charset="0"/>
              </a:rPr>
              <a:t>Manual</a:t>
            </a:r>
          </a:p>
          <a:p>
            <a:pPr>
              <a:spcBef>
                <a:spcPts val="1800"/>
              </a:spcBef>
              <a:spcAft>
                <a:spcPts val="600"/>
              </a:spcAft>
            </a:pPr>
            <a:endParaRPr lang="en-US" sz="2400" dirty="0">
              <a:latin typeface="Public Sans ExtraLight" pitchFamily="2" charset="0"/>
            </a:endParaRPr>
          </a:p>
          <a:p>
            <a:pPr>
              <a:spcBef>
                <a:spcPts val="1800"/>
              </a:spcBef>
              <a:spcAft>
                <a:spcPts val="600"/>
              </a:spcAft>
            </a:pPr>
            <a:endParaRPr lang="en-US" sz="2400" dirty="0">
              <a:latin typeface="Public Sans ExtraLight" pitchFamily="2" charset="0"/>
            </a:endParaRPr>
          </a:p>
        </p:txBody>
      </p:sp>
      <p:pic>
        <p:nvPicPr>
          <p:cNvPr id="12" name="Picture 6" descr="http://www.flagstaffgroup.com.au/wp-content/uploads/2012/04/file.jpg">
            <a:extLst>
              <a:ext uri="{FF2B5EF4-FFF2-40B4-BE49-F238E27FC236}">
                <a16:creationId xmlns:a16="http://schemas.microsoft.com/office/drawing/2014/main" id="{43CF32C3-E86F-4B7A-BEFE-EAC786C7FB89}"/>
              </a:ext>
            </a:extLst>
          </p:cNvPr>
          <p:cNvPicPr>
            <a:picLocks noChangeAspect="1" noChangeArrowheads="1"/>
          </p:cNvPicPr>
          <p:nvPr/>
        </p:nvPicPr>
        <p:blipFill>
          <a:blip r:embed="rId4" cstate="print"/>
          <a:srcRect/>
          <a:stretch>
            <a:fillRect/>
          </a:stretch>
        </p:blipFill>
        <p:spPr bwMode="auto">
          <a:xfrm>
            <a:off x="7547610" y="2329664"/>
            <a:ext cx="2286000" cy="2286000"/>
          </a:xfrm>
          <a:prstGeom prst="rect">
            <a:avLst/>
          </a:prstGeom>
          <a:noFill/>
          <a:ln w="9525">
            <a:noFill/>
            <a:miter lim="800000"/>
            <a:headEnd/>
            <a:tailEnd/>
          </a:ln>
        </p:spPr>
      </p:pic>
    </p:spTree>
    <p:extLst>
      <p:ext uri="{BB962C8B-B14F-4D97-AF65-F5344CB8AC3E}">
        <p14:creationId xmlns:p14="http://schemas.microsoft.com/office/powerpoint/2010/main" val="37423217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p>
        </p:txBody>
      </p:sp>
      <p:sp>
        <p:nvSpPr>
          <p:cNvPr id="110" name="Title 1"/>
          <p:cNvSpPr txBox="1">
            <a:spLocks noGrp="1"/>
          </p:cNvSpPr>
          <p:nvPr>
            <p:ph type="title"/>
          </p:nvPr>
        </p:nvSpPr>
        <p:spPr>
          <a:xfrm>
            <a:off x="699190" y="250075"/>
            <a:ext cx="10793620" cy="1000490"/>
          </a:xfrm>
          <a:prstGeom prst="rect">
            <a:avLst/>
          </a:prstGeom>
        </p:spPr>
        <p:txBody>
          <a:bodyPr anchor="t"/>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a:solidFill>
                  <a:schemeClr val="bg1">
                    <a:lumMod val="20000"/>
                    <a:lumOff val="80000"/>
                  </a:schemeClr>
                </a:solidFill>
              </a:rPr>
              <a:t>Instructors</a:t>
            </a:r>
            <a:endParaRPr>
              <a:solidFill>
                <a:schemeClr val="bg1">
                  <a:lumMod val="20000"/>
                  <a:lumOff val="80000"/>
                </a:schemeClr>
              </a:solidFill>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 action="ppaction://noaction"/>
              </a:defRPr>
            </a:lvl1pPr>
          </a:lstStyle>
          <a:p>
            <a:pPr>
              <a:defRPr u="none">
                <a:solidFill>
                  <a:srgbClr val="005EA2"/>
                </a:solidFill>
                <a:uFillTx/>
              </a:defRPr>
            </a:pPr>
            <a:r>
              <a:rPr lang="en-US" u="sng" dirty="0">
                <a:solidFill>
                  <a:srgbClr val="0563C1"/>
                </a:solidFill>
                <a:uFill>
                  <a:solidFill>
                    <a:srgbClr val="0563C1"/>
                  </a:solidFill>
                </a:uFill>
                <a:latin typeface="Public Sans ExtraLight" pitchFamily="2" charset="0"/>
                <a:hlinkClick r:id="rId3"/>
              </a:rPr>
              <a:t>https://www.wisdoj.gov/</a:t>
            </a:r>
          </a:p>
        </p:txBody>
      </p:sp>
      <p:sp>
        <p:nvSpPr>
          <p:cNvPr id="5" name="TextBox 4">
            <a:extLst>
              <a:ext uri="{FF2B5EF4-FFF2-40B4-BE49-F238E27FC236}">
                <a16:creationId xmlns:a16="http://schemas.microsoft.com/office/drawing/2014/main" id="{5139CDA3-8943-425C-9DD2-F1F366E6F058}"/>
              </a:ext>
            </a:extLst>
          </p:cNvPr>
          <p:cNvSpPr txBox="1"/>
          <p:nvPr/>
        </p:nvSpPr>
        <p:spPr>
          <a:xfrm>
            <a:off x="3447842" y="1954721"/>
            <a:ext cx="2270571" cy="42780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1600" dirty="0">
                <a:ln>
                  <a:noFill/>
                </a:ln>
                <a:solidFill>
                  <a:srgbClr val="000000"/>
                </a:solidFill>
                <a:effectLst/>
                <a:latin typeface="Public Sans" pitchFamily="2" charset="0"/>
                <a:ea typeface="Arial Unicode MS"/>
                <a:cs typeface="Arial Unicode MS"/>
              </a:rPr>
              <a:t>Ben Brandner is a training officer with the Wisconsin Department of Justice.  Ben joined the Wisconsin Department of Justice as Justice Program Associate in 2015. Prior to his time at the Wisconsin Department of Justice Ben worked in the hospitality industry as a food safety trainer. Ben is looking forward to bringing excitement his training sessions.</a:t>
            </a:r>
            <a:endParaRPr kumimoji="0" lang="en-US" sz="1600" b="0" i="0" u="none" strike="noStrike" cap="none" spc="0" normalizeH="0" baseline="0" dirty="0">
              <a:ln>
                <a:noFill/>
              </a:ln>
              <a:solidFill>
                <a:srgbClr val="000000"/>
              </a:solidFill>
              <a:effectLst/>
              <a:uFillTx/>
              <a:latin typeface="Public Sans" pitchFamily="2" charset="0"/>
              <a:sym typeface="Calibri"/>
            </a:endParaRPr>
          </a:p>
        </p:txBody>
      </p:sp>
      <p:sp>
        <p:nvSpPr>
          <p:cNvPr id="7" name="TextBox 6">
            <a:extLst>
              <a:ext uri="{FF2B5EF4-FFF2-40B4-BE49-F238E27FC236}">
                <a16:creationId xmlns:a16="http://schemas.microsoft.com/office/drawing/2014/main" id="{D62BBFEA-4EB6-45C3-A9E5-F43236263785}"/>
              </a:ext>
            </a:extLst>
          </p:cNvPr>
          <p:cNvSpPr txBox="1"/>
          <p:nvPr/>
        </p:nvSpPr>
        <p:spPr>
          <a:xfrm>
            <a:off x="6259286" y="1976822"/>
            <a:ext cx="2618363" cy="42627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600" dirty="0">
                <a:ln>
                  <a:noFill/>
                </a:ln>
                <a:solidFill>
                  <a:srgbClr val="000000"/>
                </a:solidFill>
                <a:effectLst/>
                <a:latin typeface="Public Sans" pitchFamily="2" charset="0"/>
                <a:ea typeface="Arial Unicode MS"/>
                <a:cs typeface="Arial Unicode MS"/>
              </a:rPr>
              <a:t>Sarah Cook is a Senior training officer with the Wisconsin Department of Justice. She is originally from Waukesha, WI. </a:t>
            </a:r>
            <a:r>
              <a:rPr lang="en-US" sz="1600" dirty="0">
                <a:latin typeface="Public Sans" pitchFamily="2" charset="0"/>
                <a:ea typeface="Arial Unicode MS"/>
                <a:cs typeface="Arial Unicode MS"/>
              </a:rPr>
              <a:t>Sarah joined DOJ in September of 2021 and was made Senior Trainer in March of 2024.  Previously, </a:t>
            </a:r>
            <a:r>
              <a:rPr lang="en-US" sz="1600" dirty="0">
                <a:ln>
                  <a:noFill/>
                </a:ln>
                <a:solidFill>
                  <a:srgbClr val="000000"/>
                </a:solidFill>
                <a:effectLst/>
                <a:latin typeface="Public Sans" pitchFamily="2" charset="0"/>
                <a:ea typeface="Arial Unicode MS"/>
                <a:cs typeface="Arial Unicode MS"/>
              </a:rPr>
              <a:t>Sarah worked for the Waukesha County Communications Center (911 dispatch center) as a dispatcher for over 14 years and spent most of that time as a trainer.</a:t>
            </a:r>
            <a:r>
              <a:rPr lang="en-US" sz="1600" dirty="0">
                <a:latin typeface="Public Sans" pitchFamily="2" charset="0"/>
                <a:ea typeface="Arial Unicode MS"/>
                <a:cs typeface="Arial Unicode MS"/>
              </a:rPr>
              <a:t> </a:t>
            </a:r>
            <a:endParaRPr kumimoji="0" lang="en-US" sz="1600" b="0" i="0" u="none" strike="noStrike" cap="none" spc="0" normalizeH="0" baseline="0" dirty="0">
              <a:ln>
                <a:noFill/>
              </a:ln>
              <a:solidFill>
                <a:srgbClr val="000000"/>
              </a:solidFill>
              <a:effectLst/>
              <a:uFillTx/>
              <a:latin typeface="Public Sans" pitchFamily="2" charset="0"/>
              <a:sym typeface="Calibri"/>
            </a:endParaRPr>
          </a:p>
          <a:p>
            <a:pPr marL="0" marR="0" indent="0" algn="l" defTabSz="457200" rtl="0" fontAlgn="auto" latinLnBrk="0" hangingPunct="0">
              <a:lnSpc>
                <a:spcPct val="100000"/>
              </a:lnSpc>
              <a:spcBef>
                <a:spcPts val="0"/>
              </a:spcBef>
              <a:spcAft>
                <a:spcPts val="0"/>
              </a:spcAft>
              <a:buClrTx/>
              <a:buSzTx/>
              <a:buFontTx/>
              <a:buNone/>
              <a:tabLst/>
            </a:pPr>
            <a:endParaRPr kumimoji="0" lang="en-US" sz="1500" b="0" i="0" u="none" strike="noStrike" cap="none" spc="0" normalizeH="0" baseline="0" dirty="0">
              <a:ln>
                <a:noFill/>
              </a:ln>
              <a:solidFill>
                <a:srgbClr val="000000"/>
              </a:solidFill>
              <a:effectLst/>
              <a:uFillTx/>
              <a:latin typeface="Public Sans" pitchFamily="2" charset="0"/>
              <a:sym typeface="Calibri"/>
            </a:endParaRPr>
          </a:p>
        </p:txBody>
      </p:sp>
      <p:sp>
        <p:nvSpPr>
          <p:cNvPr id="8" name="TextBox 7">
            <a:extLst>
              <a:ext uri="{FF2B5EF4-FFF2-40B4-BE49-F238E27FC236}">
                <a16:creationId xmlns:a16="http://schemas.microsoft.com/office/drawing/2014/main" id="{1E9B8B3E-3041-4237-961E-7CBE455E4238}"/>
              </a:ext>
            </a:extLst>
          </p:cNvPr>
          <p:cNvSpPr txBox="1"/>
          <p:nvPr/>
        </p:nvSpPr>
        <p:spPr>
          <a:xfrm>
            <a:off x="3447842" y="1610396"/>
            <a:ext cx="159755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b="1" i="0" u="none" strike="noStrike" cap="none" spc="0" normalizeH="0" baseline="0" dirty="0">
                <a:ln>
                  <a:noFill/>
                </a:ln>
                <a:solidFill>
                  <a:srgbClr val="000000"/>
                </a:solidFill>
                <a:effectLst/>
                <a:uFillTx/>
                <a:latin typeface="Public Sans" pitchFamily="2" charset="0"/>
                <a:sym typeface="Calibri"/>
              </a:rPr>
              <a:t>Ben Brandner</a:t>
            </a:r>
          </a:p>
        </p:txBody>
      </p:sp>
      <p:sp>
        <p:nvSpPr>
          <p:cNvPr id="9" name="TextBox 8">
            <a:extLst>
              <a:ext uri="{FF2B5EF4-FFF2-40B4-BE49-F238E27FC236}">
                <a16:creationId xmlns:a16="http://schemas.microsoft.com/office/drawing/2014/main" id="{144D81E5-26D0-4383-88F6-59C65066C488}"/>
              </a:ext>
            </a:extLst>
          </p:cNvPr>
          <p:cNvSpPr txBox="1"/>
          <p:nvPr/>
        </p:nvSpPr>
        <p:spPr>
          <a:xfrm>
            <a:off x="6473589" y="1607492"/>
            <a:ext cx="210849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b="1" i="0" u="none" strike="noStrike" cap="none" spc="0" normalizeH="0" baseline="0" dirty="0">
                <a:ln>
                  <a:noFill/>
                </a:ln>
                <a:solidFill>
                  <a:srgbClr val="000000"/>
                </a:solidFill>
                <a:effectLst/>
                <a:uFillTx/>
                <a:latin typeface="Public Sans" pitchFamily="2" charset="0"/>
                <a:sym typeface="Calibri"/>
              </a:rPr>
              <a:t>Sarah Cook</a:t>
            </a:r>
          </a:p>
        </p:txBody>
      </p:sp>
      <p:pic>
        <p:nvPicPr>
          <p:cNvPr id="4" name="Picture 3" descr="A person in a suit and tie&#10;&#10;Description automatically generated">
            <a:extLst>
              <a:ext uri="{FF2B5EF4-FFF2-40B4-BE49-F238E27FC236}">
                <a16:creationId xmlns:a16="http://schemas.microsoft.com/office/drawing/2014/main" id="{95661C20-D672-69E2-92B8-286E07E5F7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642" y="1930368"/>
            <a:ext cx="3108960" cy="4015841"/>
          </a:xfrm>
          <a:prstGeom prst="rect">
            <a:avLst/>
          </a:prstGeom>
        </p:spPr>
      </p:pic>
      <p:pic>
        <p:nvPicPr>
          <p:cNvPr id="13" name="Picture 12" descr="A person smiling in front of a flag&#10;&#10;Description automatically generated">
            <a:extLst>
              <a:ext uri="{FF2B5EF4-FFF2-40B4-BE49-F238E27FC236}">
                <a16:creationId xmlns:a16="http://schemas.microsoft.com/office/drawing/2014/main" id="{6649CA24-6D12-D357-3BE4-B611E1C632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77649" y="2030827"/>
            <a:ext cx="3108690" cy="3915382"/>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446AF000-2B1C-4BF1-A892-9A2AC041A5E6}"/>
              </a:ext>
            </a:extLst>
          </p:cNvPr>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p>
        </p:txBody>
      </p:sp>
      <p:sp>
        <p:nvSpPr>
          <p:cNvPr id="10" name="Title 1">
            <a:extLst>
              <a:ext uri="{FF2B5EF4-FFF2-40B4-BE49-F238E27FC236}">
                <a16:creationId xmlns:a16="http://schemas.microsoft.com/office/drawing/2014/main" id="{2B06C704-C7E7-4359-A511-927513825C5B}"/>
              </a:ext>
            </a:extLst>
          </p:cNvPr>
          <p:cNvSpPr txBox="1">
            <a:spLocks/>
          </p:cNvSpPr>
          <p:nvPr/>
        </p:nvSpPr>
        <p:spPr>
          <a:xfrm>
            <a:off x="699190" y="250074"/>
            <a:ext cx="10793620" cy="101221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chor="t">
            <a:normAutofit/>
          </a:bodyPr>
          <a:lstStyle>
            <a:lvl1pPr marL="0" marR="0" indent="0" algn="l" defTabSz="914400" rtl="0" latinLnBrk="0">
              <a:lnSpc>
                <a:spcPct val="120000"/>
              </a:lnSpc>
              <a:spcBef>
                <a:spcPts val="0"/>
              </a:spcBef>
              <a:spcAft>
                <a:spcPts val="0"/>
              </a:spcAft>
              <a:buClrTx/>
              <a:buSzTx/>
              <a:buFontTx/>
              <a:buNone/>
              <a:tabLst/>
              <a:defRPr sz="4200" b="0" i="0" u="none" strike="noStrike" cap="none" spc="0" baseline="0">
                <a:solidFill>
                  <a:srgbClr val="D9EDF7"/>
                </a:solidFill>
                <a:uFillTx/>
                <a:latin typeface="Public Sans SemiBold"/>
                <a:ea typeface="Public Sans SemiBold"/>
                <a:cs typeface="Public Sans SemiBold"/>
                <a:sym typeface="Public Sans SemiBold"/>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US" dirty="0">
                <a:solidFill>
                  <a:schemeClr val="bg1">
                    <a:lumMod val="20000"/>
                    <a:lumOff val="80000"/>
                  </a:schemeClr>
                </a:solidFill>
              </a:rPr>
              <a:t>TRAIN Website</a:t>
            </a:r>
          </a:p>
        </p:txBody>
      </p:sp>
      <p:sp>
        <p:nvSpPr>
          <p:cNvPr id="8" name="Rectangle 6">
            <a:extLst>
              <a:ext uri="{FF2B5EF4-FFF2-40B4-BE49-F238E27FC236}">
                <a16:creationId xmlns:a16="http://schemas.microsoft.com/office/drawing/2014/main" id="{E2C9D169-0056-46D2-AC23-578CF796EF17}"/>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p>
        </p:txBody>
      </p:sp>
      <p:sp>
        <p:nvSpPr>
          <p:cNvPr id="11" name="Subtitle 2">
            <a:extLst>
              <a:ext uri="{FF2B5EF4-FFF2-40B4-BE49-F238E27FC236}">
                <a16:creationId xmlns:a16="http://schemas.microsoft.com/office/drawing/2014/main" id="{6F1F6816-A7E1-4B51-8811-6C89C8F3C86B}"/>
              </a:ext>
            </a:extLst>
          </p:cNvPr>
          <p:cNvSpPr txBox="1"/>
          <p:nvPr/>
        </p:nvSpPr>
        <p:spPr>
          <a:xfrm>
            <a:off x="295642" y="6503902"/>
            <a:ext cx="11600716" cy="29464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Public Sans ExtraLight" pitchFamily="2" charset="0"/>
              </a:rPr>
              <a:t>https://www.wisdoj.gov/</a:t>
            </a:r>
            <a:endParaRPr lang="en-US" u="sng" dirty="0">
              <a:solidFill>
                <a:srgbClr val="0563C1"/>
              </a:solidFill>
              <a:uFill>
                <a:solidFill>
                  <a:srgbClr val="0563C1"/>
                </a:solidFill>
              </a:uFill>
              <a:latin typeface="Public Sans ExtraLight" pitchFamily="2" charset="0"/>
              <a:hlinkClick r:id="rId3"/>
            </a:endParaRPr>
          </a:p>
        </p:txBody>
      </p:sp>
      <p:pic>
        <p:nvPicPr>
          <p:cNvPr id="12" name="Picture 2">
            <a:extLst>
              <a:ext uri="{FF2B5EF4-FFF2-40B4-BE49-F238E27FC236}">
                <a16:creationId xmlns:a16="http://schemas.microsoft.com/office/drawing/2014/main" id="{D6AE4365-4652-45CB-9BC2-E698216A3979}"/>
              </a:ext>
            </a:extLst>
          </p:cNvPr>
          <p:cNvPicPr>
            <a:picLocks noChangeAspect="1" noChangeArrowheads="1"/>
          </p:cNvPicPr>
          <p:nvPr/>
        </p:nvPicPr>
        <p:blipFill>
          <a:blip r:embed="rId4" cstate="print"/>
          <a:srcRect/>
          <a:stretch>
            <a:fillRect/>
          </a:stretch>
        </p:blipFill>
        <p:spPr bwMode="auto">
          <a:xfrm>
            <a:off x="2147302" y="1439859"/>
            <a:ext cx="6675120" cy="4837151"/>
          </a:xfrm>
          <a:prstGeom prst="rect">
            <a:avLst/>
          </a:prstGeom>
          <a:noFill/>
          <a:ln w="9525" algn="ctr">
            <a:noFill/>
            <a:miter lim="800000"/>
            <a:headEnd/>
            <a:tailEnd/>
          </a:ln>
        </p:spPr>
      </p:pic>
    </p:spTree>
    <p:extLst>
      <p:ext uri="{BB962C8B-B14F-4D97-AF65-F5344CB8AC3E}">
        <p14:creationId xmlns:p14="http://schemas.microsoft.com/office/powerpoint/2010/main" val="411923562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Newsletter</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rPr>
              <a:t>https://www.wisdoj.gov</a:t>
            </a:r>
            <a:r>
              <a:rPr lang="en-US" u="sng" dirty="0">
                <a:solidFill>
                  <a:srgbClr val="0563C1"/>
                </a:solidFill>
                <a:uFill>
                  <a:solidFill>
                    <a:srgbClr val="0563C1"/>
                  </a:solidFill>
                </a:uFill>
                <a:latin typeface="Veranda"/>
                <a:hlinkClick r:id="rId3"/>
              </a:rPr>
              <a:t>/</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pic>
        <p:nvPicPr>
          <p:cNvPr id="8" name="Picture 7">
            <a:extLst>
              <a:ext uri="{FF2B5EF4-FFF2-40B4-BE49-F238E27FC236}">
                <a16:creationId xmlns:a16="http://schemas.microsoft.com/office/drawing/2014/main" id="{DD8BD626-D77D-4A8B-BC68-1DB6E6D85BDA}"/>
              </a:ext>
            </a:extLst>
          </p:cNvPr>
          <p:cNvPicPr>
            <a:picLocks noChangeAspect="1"/>
          </p:cNvPicPr>
          <p:nvPr/>
        </p:nvPicPr>
        <p:blipFill>
          <a:blip r:embed="rId6"/>
          <a:stretch>
            <a:fillRect/>
          </a:stretch>
        </p:blipFill>
        <p:spPr>
          <a:xfrm rot="543377">
            <a:off x="7593315" y="1525042"/>
            <a:ext cx="3761915" cy="4549809"/>
          </a:xfrm>
          <a:prstGeom prst="rect">
            <a:avLst/>
          </a:prstGeom>
        </p:spPr>
      </p:pic>
      <p:pic>
        <p:nvPicPr>
          <p:cNvPr id="12" name="Picture 11">
            <a:extLst>
              <a:ext uri="{FF2B5EF4-FFF2-40B4-BE49-F238E27FC236}">
                <a16:creationId xmlns:a16="http://schemas.microsoft.com/office/drawing/2014/main" id="{FAF8CE3C-33F1-80CC-1030-F287ADFABA18}"/>
              </a:ext>
            </a:extLst>
          </p:cNvPr>
          <p:cNvPicPr>
            <a:picLocks noChangeAspect="1"/>
          </p:cNvPicPr>
          <p:nvPr/>
        </p:nvPicPr>
        <p:blipFill>
          <a:blip r:embed="rId7"/>
          <a:stretch>
            <a:fillRect/>
          </a:stretch>
        </p:blipFill>
        <p:spPr>
          <a:xfrm rot="21007120">
            <a:off x="504039" y="1557610"/>
            <a:ext cx="3392211" cy="4494942"/>
          </a:xfrm>
          <a:prstGeom prst="rect">
            <a:avLst/>
          </a:prstGeom>
        </p:spPr>
      </p:pic>
      <p:pic>
        <p:nvPicPr>
          <p:cNvPr id="4" name="Picture 3">
            <a:extLst>
              <a:ext uri="{FF2B5EF4-FFF2-40B4-BE49-F238E27FC236}">
                <a16:creationId xmlns:a16="http://schemas.microsoft.com/office/drawing/2014/main" id="{2EDBA601-89D2-34F7-57B0-6EFF607BFCFA}"/>
              </a:ext>
            </a:extLst>
          </p:cNvPr>
          <p:cNvPicPr>
            <a:picLocks noChangeAspect="1"/>
          </p:cNvPicPr>
          <p:nvPr/>
        </p:nvPicPr>
        <p:blipFill>
          <a:blip r:embed="rId8"/>
          <a:stretch>
            <a:fillRect/>
          </a:stretch>
        </p:blipFill>
        <p:spPr>
          <a:xfrm>
            <a:off x="3701099" y="1249511"/>
            <a:ext cx="4017048" cy="5179102"/>
          </a:xfrm>
          <a:prstGeom prst="rect">
            <a:avLst/>
          </a:prstGeom>
        </p:spPr>
      </p:pic>
    </p:spTree>
    <p:extLst>
      <p:ext uri="{BB962C8B-B14F-4D97-AF65-F5344CB8AC3E}">
        <p14:creationId xmlns:p14="http://schemas.microsoft.com/office/powerpoint/2010/main" val="162189285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446AF000-2B1C-4BF1-A892-9A2AC041A5E6}"/>
              </a:ext>
            </a:extLst>
          </p:cNvPr>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p>
        </p:txBody>
      </p:sp>
      <p:sp>
        <p:nvSpPr>
          <p:cNvPr id="10" name="Title 1">
            <a:extLst>
              <a:ext uri="{FF2B5EF4-FFF2-40B4-BE49-F238E27FC236}">
                <a16:creationId xmlns:a16="http://schemas.microsoft.com/office/drawing/2014/main" id="{2B06C704-C7E7-4359-A511-927513825C5B}"/>
              </a:ext>
            </a:extLst>
          </p:cNvPr>
          <p:cNvSpPr txBox="1">
            <a:spLocks/>
          </p:cNvSpPr>
          <p:nvPr/>
        </p:nvSpPr>
        <p:spPr>
          <a:xfrm>
            <a:off x="699190" y="250074"/>
            <a:ext cx="10793620" cy="101221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t">
            <a:normAutofit/>
          </a:bodyPr>
          <a:lstStyle>
            <a:lvl1pPr marL="0" marR="0" indent="0" algn="l" defTabSz="914400" rtl="0" latinLnBrk="0">
              <a:lnSpc>
                <a:spcPct val="120000"/>
              </a:lnSpc>
              <a:spcBef>
                <a:spcPts val="0"/>
              </a:spcBef>
              <a:spcAft>
                <a:spcPts val="0"/>
              </a:spcAft>
              <a:buClrTx/>
              <a:buSzTx/>
              <a:buFontTx/>
              <a:buNone/>
              <a:tabLst/>
              <a:defRPr sz="4200" b="0" i="0" u="none" strike="noStrike" cap="none" spc="0" baseline="0">
                <a:solidFill>
                  <a:srgbClr val="D9EDF7"/>
                </a:solidFill>
                <a:uFillTx/>
                <a:latin typeface="Public Sans SemiBold"/>
                <a:ea typeface="Public Sans SemiBold"/>
                <a:cs typeface="Public Sans SemiBold"/>
                <a:sym typeface="Public Sans SemiBold"/>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US" dirty="0">
                <a:solidFill>
                  <a:schemeClr val="bg1">
                    <a:lumMod val="20000"/>
                    <a:lumOff val="80000"/>
                  </a:schemeClr>
                </a:solidFill>
              </a:rPr>
              <a:t>CIB Forms</a:t>
            </a:r>
          </a:p>
        </p:txBody>
      </p:sp>
      <p:sp>
        <p:nvSpPr>
          <p:cNvPr id="8" name="Rectangle 6">
            <a:extLst>
              <a:ext uri="{FF2B5EF4-FFF2-40B4-BE49-F238E27FC236}">
                <a16:creationId xmlns:a16="http://schemas.microsoft.com/office/drawing/2014/main" id="{E2C9D169-0056-46D2-AC23-578CF796EF17}"/>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p>
        </p:txBody>
      </p:sp>
      <p:sp>
        <p:nvSpPr>
          <p:cNvPr id="11" name="Subtitle 2">
            <a:extLst>
              <a:ext uri="{FF2B5EF4-FFF2-40B4-BE49-F238E27FC236}">
                <a16:creationId xmlns:a16="http://schemas.microsoft.com/office/drawing/2014/main" id="{6F1F6816-A7E1-4B51-8811-6C89C8F3C86B}"/>
              </a:ext>
            </a:extLst>
          </p:cNvPr>
          <p:cNvSpPr txBox="1"/>
          <p:nvPr/>
        </p:nvSpPr>
        <p:spPr>
          <a:xfrm>
            <a:off x="295642" y="6503902"/>
            <a:ext cx="11600716" cy="29464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Public Sans ExtraLight" pitchFamily="2" charset="0"/>
              </a:rPr>
              <a:t>https://www.wisdoj.gov/</a:t>
            </a:r>
            <a:endParaRPr lang="en-US" u="sng" dirty="0">
              <a:solidFill>
                <a:srgbClr val="0563C1"/>
              </a:solidFill>
              <a:uFill>
                <a:solidFill>
                  <a:srgbClr val="0563C1"/>
                </a:solidFill>
              </a:uFill>
              <a:latin typeface="Public Sans ExtraLight" pitchFamily="2" charset="0"/>
              <a:hlinkClick r:id="rId3"/>
            </a:endParaRPr>
          </a:p>
        </p:txBody>
      </p:sp>
      <p:sp>
        <p:nvSpPr>
          <p:cNvPr id="14" name="TextBox 13">
            <a:extLst>
              <a:ext uri="{FF2B5EF4-FFF2-40B4-BE49-F238E27FC236}">
                <a16:creationId xmlns:a16="http://schemas.microsoft.com/office/drawing/2014/main" id="{06857548-CDB6-43C7-B29E-BCE6D2A6C461}"/>
              </a:ext>
            </a:extLst>
          </p:cNvPr>
          <p:cNvSpPr txBox="1"/>
          <p:nvPr/>
        </p:nvSpPr>
        <p:spPr>
          <a:xfrm>
            <a:off x="1037273" y="2175301"/>
            <a:ext cx="4529137"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a:latin typeface="Public Sans ExtraLight" pitchFamily="2" charset="0"/>
              </a:rPr>
              <a:t>PSN Request Form</a:t>
            </a: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a:latin typeface="Public Sans ExtraLight" pitchFamily="2" charset="0"/>
              </a:rPr>
              <a:t>Message Recall Form</a:t>
            </a: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a:latin typeface="Public Sans ExtraLight" pitchFamily="2" charset="0"/>
              </a:rPr>
              <a:t>SENTRI Form</a:t>
            </a:r>
          </a:p>
        </p:txBody>
      </p:sp>
      <p:pic>
        <p:nvPicPr>
          <p:cNvPr id="15" name="Picture 2" descr="See the source image">
            <a:extLst>
              <a:ext uri="{FF2B5EF4-FFF2-40B4-BE49-F238E27FC236}">
                <a16:creationId xmlns:a16="http://schemas.microsoft.com/office/drawing/2014/main" id="{4FA4BF78-5A67-407D-BEAB-CD7E3AFF8398}"/>
              </a:ext>
            </a:extLst>
          </p:cNvPr>
          <p:cNvPicPr>
            <a:picLocks noChangeAspect="1" noChangeArrowheads="1"/>
          </p:cNvPicPr>
          <p:nvPr/>
        </p:nvPicPr>
        <p:blipFill>
          <a:blip r:embed="rId4" cstate="print"/>
          <a:srcRect l="12578" r="20338"/>
          <a:stretch>
            <a:fillRect/>
          </a:stretch>
        </p:blipFill>
        <p:spPr bwMode="auto">
          <a:xfrm>
            <a:off x="7078980" y="2110740"/>
            <a:ext cx="2438400" cy="2082800"/>
          </a:xfrm>
          <a:prstGeom prst="rect">
            <a:avLst/>
          </a:prstGeom>
          <a:noFill/>
        </p:spPr>
      </p:pic>
    </p:spTree>
    <p:extLst>
      <p:ext uri="{BB962C8B-B14F-4D97-AF65-F5344CB8AC3E}">
        <p14:creationId xmlns:p14="http://schemas.microsoft.com/office/powerpoint/2010/main" val="325415517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446AF000-2B1C-4BF1-A892-9A2AC041A5E6}"/>
              </a:ext>
            </a:extLst>
          </p:cNvPr>
          <p:cNvSpPr/>
          <p:nvPr/>
        </p:nvSpPr>
        <p:spPr>
          <a:xfrm>
            <a:off x="0" y="0"/>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p>
        </p:txBody>
      </p:sp>
      <p:sp>
        <p:nvSpPr>
          <p:cNvPr id="10" name="Title 1">
            <a:extLst>
              <a:ext uri="{FF2B5EF4-FFF2-40B4-BE49-F238E27FC236}">
                <a16:creationId xmlns:a16="http://schemas.microsoft.com/office/drawing/2014/main" id="{2B06C704-C7E7-4359-A511-927513825C5B}"/>
              </a:ext>
            </a:extLst>
          </p:cNvPr>
          <p:cNvSpPr txBox="1">
            <a:spLocks/>
          </p:cNvSpPr>
          <p:nvPr/>
        </p:nvSpPr>
        <p:spPr>
          <a:xfrm>
            <a:off x="699190" y="250074"/>
            <a:ext cx="10793620" cy="101221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t">
            <a:normAutofit/>
          </a:bodyPr>
          <a:lstStyle>
            <a:lvl1pPr marL="0" marR="0" indent="0" algn="l" defTabSz="914400" rtl="0" latinLnBrk="0">
              <a:lnSpc>
                <a:spcPct val="120000"/>
              </a:lnSpc>
              <a:spcBef>
                <a:spcPts val="0"/>
              </a:spcBef>
              <a:spcAft>
                <a:spcPts val="0"/>
              </a:spcAft>
              <a:buClrTx/>
              <a:buSzTx/>
              <a:buFontTx/>
              <a:buNone/>
              <a:tabLst/>
              <a:defRPr sz="4200" b="0" i="0" u="none" strike="noStrike" cap="none" spc="0" baseline="0">
                <a:solidFill>
                  <a:srgbClr val="D9EDF7"/>
                </a:solidFill>
                <a:uFillTx/>
                <a:latin typeface="Public Sans SemiBold"/>
                <a:ea typeface="Public Sans SemiBold"/>
                <a:cs typeface="Public Sans SemiBold"/>
                <a:sym typeface="Public Sans SemiBold"/>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US" dirty="0">
                <a:solidFill>
                  <a:schemeClr val="bg1">
                    <a:lumMod val="20000"/>
                    <a:lumOff val="80000"/>
                  </a:schemeClr>
                </a:solidFill>
              </a:rPr>
              <a:t>Agency Agreements </a:t>
            </a:r>
          </a:p>
        </p:txBody>
      </p:sp>
      <p:sp>
        <p:nvSpPr>
          <p:cNvPr id="8" name="Rectangle 6">
            <a:extLst>
              <a:ext uri="{FF2B5EF4-FFF2-40B4-BE49-F238E27FC236}">
                <a16:creationId xmlns:a16="http://schemas.microsoft.com/office/drawing/2014/main" id="{E2C9D169-0056-46D2-AC23-578CF796EF17}"/>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p>
        </p:txBody>
      </p:sp>
      <p:sp>
        <p:nvSpPr>
          <p:cNvPr id="11" name="Subtitle 2">
            <a:extLst>
              <a:ext uri="{FF2B5EF4-FFF2-40B4-BE49-F238E27FC236}">
                <a16:creationId xmlns:a16="http://schemas.microsoft.com/office/drawing/2014/main" id="{6F1F6816-A7E1-4B51-8811-6C89C8F3C86B}"/>
              </a:ext>
            </a:extLst>
          </p:cNvPr>
          <p:cNvSpPr txBox="1"/>
          <p:nvPr/>
        </p:nvSpPr>
        <p:spPr>
          <a:xfrm>
            <a:off x="295642" y="6503902"/>
            <a:ext cx="11600716" cy="29464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Public Sans ExtraLight" pitchFamily="2" charset="0"/>
              </a:rPr>
              <a:t>https://www.wisdoj.gov/</a:t>
            </a:r>
            <a:endParaRPr lang="en-US" u="sng" dirty="0">
              <a:solidFill>
                <a:srgbClr val="0563C1"/>
              </a:solidFill>
              <a:uFill>
                <a:solidFill>
                  <a:srgbClr val="0563C1"/>
                </a:solidFill>
              </a:uFill>
              <a:latin typeface="Public Sans ExtraLight" pitchFamily="2" charset="0"/>
              <a:hlinkClick r:id="rId3"/>
            </a:endParaRPr>
          </a:p>
        </p:txBody>
      </p:sp>
      <p:sp>
        <p:nvSpPr>
          <p:cNvPr id="14" name="TextBox 13">
            <a:extLst>
              <a:ext uri="{FF2B5EF4-FFF2-40B4-BE49-F238E27FC236}">
                <a16:creationId xmlns:a16="http://schemas.microsoft.com/office/drawing/2014/main" id="{06857548-CDB6-43C7-B29E-BCE6D2A6C461}"/>
              </a:ext>
            </a:extLst>
          </p:cNvPr>
          <p:cNvSpPr txBox="1"/>
          <p:nvPr/>
        </p:nvSpPr>
        <p:spPr>
          <a:xfrm>
            <a:off x="295643" y="1588284"/>
            <a:ext cx="11197168" cy="47089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000" dirty="0">
                <a:latin typeface="Public Sans ExtraLight" pitchFamily="2" charset="0"/>
              </a:rPr>
              <a:t>TIME Agency Agreement (with DOJ) – required from every agency accessing the TIME System – must be sent back to CIB with signature from proper signing authority – will also be signed by CIB Director</a:t>
            </a: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endParaRPr lang="en-US" sz="2000" dirty="0">
              <a:latin typeface="Public Sans ExtraLight" pitchFamily="2" charset="0"/>
            </a:endParaRP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000" dirty="0">
                <a:latin typeface="Public Sans ExtraLight" pitchFamily="2" charset="0"/>
              </a:rPr>
              <a:t>Agency Agreement (with other agencies) – required if you are sharing TIME System information with any other agency (that agency must have an active ORI – not retired) – we do not need copies.</a:t>
            </a: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endParaRPr lang="en-US" sz="2000" dirty="0">
              <a:latin typeface="Public Sans ExtraLight" pitchFamily="2" charset="0"/>
            </a:endParaRP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000" dirty="0">
                <a:latin typeface="Public Sans ExtraLight" pitchFamily="2" charset="0"/>
              </a:rPr>
              <a:t>Management Control Agreement – with Non-Criminal Justice governmental entities that perform Dispatch, Pre-Trial or I.T. functions for the agency – must be signed by the signing authority for the Criminal Justice Agency and the Non-CJA – CIB needs a copy</a:t>
            </a: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endParaRPr lang="en-US" sz="2000" dirty="0">
              <a:latin typeface="Public Sans ExtraLight" pitchFamily="2" charset="0"/>
            </a:endParaRP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000" dirty="0">
                <a:latin typeface="Public Sans ExtraLight" pitchFamily="2" charset="0"/>
              </a:rPr>
              <a:t>Security Addendums – Only signed by private companies/entities that will be accessing your physically secure location or network – (each individual from that private company/entity will need to sign) – we do not need copies.</a:t>
            </a:r>
          </a:p>
        </p:txBody>
      </p:sp>
    </p:spTree>
    <p:extLst>
      <p:ext uri="{BB962C8B-B14F-4D97-AF65-F5344CB8AC3E}">
        <p14:creationId xmlns:p14="http://schemas.microsoft.com/office/powerpoint/2010/main" val="399222708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446AF000-2B1C-4BF1-A892-9A2AC041A5E6}"/>
              </a:ext>
            </a:extLst>
          </p:cNvPr>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p>
        </p:txBody>
      </p:sp>
      <p:sp>
        <p:nvSpPr>
          <p:cNvPr id="10" name="Title 1">
            <a:extLst>
              <a:ext uri="{FF2B5EF4-FFF2-40B4-BE49-F238E27FC236}">
                <a16:creationId xmlns:a16="http://schemas.microsoft.com/office/drawing/2014/main" id="{2B06C704-C7E7-4359-A511-927513825C5B}"/>
              </a:ext>
            </a:extLst>
          </p:cNvPr>
          <p:cNvSpPr txBox="1">
            <a:spLocks/>
          </p:cNvSpPr>
          <p:nvPr/>
        </p:nvSpPr>
        <p:spPr>
          <a:xfrm>
            <a:off x="699190" y="250074"/>
            <a:ext cx="10793620" cy="101221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chor="t">
            <a:normAutofit/>
          </a:bodyPr>
          <a:lstStyle>
            <a:lvl1pPr marL="0" marR="0" indent="0" algn="l" defTabSz="914400" rtl="0" latinLnBrk="0">
              <a:lnSpc>
                <a:spcPct val="120000"/>
              </a:lnSpc>
              <a:spcBef>
                <a:spcPts val="0"/>
              </a:spcBef>
              <a:spcAft>
                <a:spcPts val="0"/>
              </a:spcAft>
              <a:buClrTx/>
              <a:buSzTx/>
              <a:buFontTx/>
              <a:buNone/>
              <a:tabLst/>
              <a:defRPr sz="4200" b="0" i="0" u="none" strike="noStrike" cap="none" spc="0" baseline="0">
                <a:solidFill>
                  <a:srgbClr val="D9EDF7"/>
                </a:solidFill>
                <a:uFillTx/>
                <a:latin typeface="Public Sans SemiBold"/>
                <a:ea typeface="Public Sans SemiBold"/>
                <a:cs typeface="Public Sans SemiBold"/>
                <a:sym typeface="Public Sans SemiBold"/>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US" dirty="0">
                <a:solidFill>
                  <a:schemeClr val="bg1">
                    <a:lumMod val="20000"/>
                    <a:lumOff val="80000"/>
                  </a:schemeClr>
                </a:solidFill>
              </a:rPr>
              <a:t>Audits</a:t>
            </a:r>
          </a:p>
        </p:txBody>
      </p:sp>
      <p:sp>
        <p:nvSpPr>
          <p:cNvPr id="8" name="Rectangle 6">
            <a:extLst>
              <a:ext uri="{FF2B5EF4-FFF2-40B4-BE49-F238E27FC236}">
                <a16:creationId xmlns:a16="http://schemas.microsoft.com/office/drawing/2014/main" id="{E2C9D169-0056-46D2-AC23-578CF796EF17}"/>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p>
        </p:txBody>
      </p:sp>
      <p:sp>
        <p:nvSpPr>
          <p:cNvPr id="11" name="Subtitle 2">
            <a:extLst>
              <a:ext uri="{FF2B5EF4-FFF2-40B4-BE49-F238E27FC236}">
                <a16:creationId xmlns:a16="http://schemas.microsoft.com/office/drawing/2014/main" id="{6F1F6816-A7E1-4B51-8811-6C89C8F3C86B}"/>
              </a:ext>
            </a:extLst>
          </p:cNvPr>
          <p:cNvSpPr txBox="1"/>
          <p:nvPr/>
        </p:nvSpPr>
        <p:spPr>
          <a:xfrm>
            <a:off x="295642" y="6503902"/>
            <a:ext cx="11600716" cy="29464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Public Sans ExtraLight" pitchFamily="2" charset="0"/>
              </a:rPr>
              <a:t>https://www.wisdoj.gov/</a:t>
            </a:r>
            <a:endParaRPr lang="en-US" u="sng" dirty="0">
              <a:solidFill>
                <a:srgbClr val="0563C1"/>
              </a:solidFill>
              <a:uFill>
                <a:solidFill>
                  <a:srgbClr val="0563C1"/>
                </a:solidFill>
              </a:uFill>
              <a:latin typeface="Public Sans ExtraLight" pitchFamily="2" charset="0"/>
              <a:hlinkClick r:id="rId3"/>
            </a:endParaRPr>
          </a:p>
        </p:txBody>
      </p:sp>
      <p:sp>
        <p:nvSpPr>
          <p:cNvPr id="14" name="TextBox 13">
            <a:extLst>
              <a:ext uri="{FF2B5EF4-FFF2-40B4-BE49-F238E27FC236}">
                <a16:creationId xmlns:a16="http://schemas.microsoft.com/office/drawing/2014/main" id="{06857548-CDB6-43C7-B29E-BCE6D2A6C461}"/>
              </a:ext>
            </a:extLst>
          </p:cNvPr>
          <p:cNvSpPr txBox="1"/>
          <p:nvPr/>
        </p:nvSpPr>
        <p:spPr>
          <a:xfrm>
            <a:off x="295643" y="1588284"/>
            <a:ext cx="11197168" cy="40934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R="0" algn="l" defTabSz="457200" rtl="0" fontAlgn="auto" latinLnBrk="0" hangingPunct="0">
              <a:lnSpc>
                <a:spcPct val="100000"/>
              </a:lnSpc>
              <a:spcBef>
                <a:spcPts val="0"/>
              </a:spcBef>
              <a:spcAft>
                <a:spcPts val="0"/>
              </a:spcAft>
              <a:buClrTx/>
              <a:buSzTx/>
              <a:tabLst/>
            </a:pPr>
            <a:endParaRPr lang="en-US" sz="2000" dirty="0">
              <a:latin typeface="Public Sans ExtraLight" pitchFamily="2" charset="0"/>
            </a:endParaRP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endParaRPr lang="en-US" sz="2000" dirty="0">
              <a:latin typeface="Public Sans ExtraLight" pitchFamily="2" charset="0"/>
            </a:endParaRP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000" dirty="0">
                <a:latin typeface="Public Sans ExtraLight" pitchFamily="2" charset="0"/>
              </a:rPr>
              <a:t>Return of on-site audits</a:t>
            </a: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endParaRPr lang="en-US" sz="2000" dirty="0">
              <a:latin typeface="Public Sans ExtraLight" pitchFamily="2" charset="0"/>
            </a:endParaRP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000" dirty="0">
                <a:latin typeface="Public Sans ExtraLight" pitchFamily="2" charset="0"/>
              </a:rPr>
              <a:t>Audits have become more complex</a:t>
            </a: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endParaRPr lang="en-US" sz="2000" dirty="0">
              <a:latin typeface="Public Sans ExtraLight" pitchFamily="2" charset="0"/>
            </a:endParaRPr>
          </a:p>
          <a:p>
            <a:pPr marL="342900" indent="-342900">
              <a:buFont typeface="Arial" panose="020B0604020202020204" pitchFamily="34" charset="0"/>
              <a:buChar char="•"/>
            </a:pPr>
            <a:r>
              <a:rPr lang="en-US" sz="2000" dirty="0">
                <a:latin typeface="Public Sans ExtraLight" pitchFamily="2" charset="0"/>
              </a:rPr>
              <a:t>Coordinate with appropriate personnel</a:t>
            </a:r>
          </a:p>
          <a:p>
            <a:endParaRPr lang="en-US" sz="2000" dirty="0">
              <a:latin typeface="Public Sans ExtraLight" pitchFamily="2" charset="0"/>
            </a:endParaRP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000" dirty="0">
                <a:latin typeface="Public Sans ExtraLight" pitchFamily="2" charset="0"/>
              </a:rPr>
              <a:t>Communicate with your auditor </a:t>
            </a:r>
          </a:p>
          <a:p>
            <a:pPr marR="0" algn="l" defTabSz="457200" rtl="0" fontAlgn="auto" latinLnBrk="0" hangingPunct="0">
              <a:lnSpc>
                <a:spcPct val="100000"/>
              </a:lnSpc>
              <a:spcBef>
                <a:spcPts val="0"/>
              </a:spcBef>
              <a:spcAft>
                <a:spcPts val="0"/>
              </a:spcAft>
              <a:buClrTx/>
              <a:buSzTx/>
              <a:tabLst/>
            </a:pPr>
            <a:endParaRPr lang="en-US" sz="2000" dirty="0">
              <a:latin typeface="Public Sans ExtraLight" pitchFamily="2" charset="0"/>
            </a:endParaRP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000" dirty="0">
                <a:latin typeface="Public Sans ExtraLight" pitchFamily="2" charset="0"/>
              </a:rPr>
              <a:t>Audits as a learning exercise</a:t>
            </a: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endParaRPr lang="en-US" sz="2000" dirty="0">
              <a:latin typeface="Public Sans ExtraLight" pitchFamily="2" charset="0"/>
            </a:endParaRP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endParaRPr lang="en-US" sz="2000" dirty="0">
              <a:latin typeface="Public Sans ExtraLight" pitchFamily="2" charset="0"/>
            </a:endParaRPr>
          </a:p>
        </p:txBody>
      </p:sp>
    </p:spTree>
    <p:extLst>
      <p:ext uri="{BB962C8B-B14F-4D97-AF65-F5344CB8AC3E}">
        <p14:creationId xmlns:p14="http://schemas.microsoft.com/office/powerpoint/2010/main" val="203738300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446AF000-2B1C-4BF1-A892-9A2AC041A5E6}"/>
              </a:ext>
            </a:extLst>
          </p:cNvPr>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p>
        </p:txBody>
      </p:sp>
      <p:sp>
        <p:nvSpPr>
          <p:cNvPr id="10" name="Title 1">
            <a:extLst>
              <a:ext uri="{FF2B5EF4-FFF2-40B4-BE49-F238E27FC236}">
                <a16:creationId xmlns:a16="http://schemas.microsoft.com/office/drawing/2014/main" id="{2B06C704-C7E7-4359-A511-927513825C5B}"/>
              </a:ext>
            </a:extLst>
          </p:cNvPr>
          <p:cNvSpPr txBox="1">
            <a:spLocks/>
          </p:cNvSpPr>
          <p:nvPr/>
        </p:nvSpPr>
        <p:spPr>
          <a:xfrm>
            <a:off x="699190" y="250074"/>
            <a:ext cx="10793620" cy="101221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t">
            <a:normAutofit/>
          </a:bodyPr>
          <a:lstStyle>
            <a:lvl1pPr marL="0" marR="0" indent="0" algn="l" defTabSz="914400" rtl="0" latinLnBrk="0">
              <a:lnSpc>
                <a:spcPct val="120000"/>
              </a:lnSpc>
              <a:spcBef>
                <a:spcPts val="0"/>
              </a:spcBef>
              <a:spcAft>
                <a:spcPts val="0"/>
              </a:spcAft>
              <a:buClrTx/>
              <a:buSzTx/>
              <a:buFontTx/>
              <a:buNone/>
              <a:tabLst/>
              <a:defRPr sz="4200" b="0" i="0" u="none" strike="noStrike" cap="none" spc="0" baseline="0">
                <a:solidFill>
                  <a:srgbClr val="D9EDF7"/>
                </a:solidFill>
                <a:uFillTx/>
                <a:latin typeface="Public Sans SemiBold"/>
                <a:ea typeface="Public Sans SemiBold"/>
                <a:cs typeface="Public Sans SemiBold"/>
                <a:sym typeface="Public Sans SemiBold"/>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US" dirty="0">
                <a:solidFill>
                  <a:schemeClr val="bg1">
                    <a:lumMod val="20000"/>
                    <a:lumOff val="80000"/>
                  </a:schemeClr>
                </a:solidFill>
              </a:rPr>
              <a:t>Policies</a:t>
            </a:r>
          </a:p>
        </p:txBody>
      </p:sp>
      <p:sp>
        <p:nvSpPr>
          <p:cNvPr id="8" name="Rectangle 6">
            <a:extLst>
              <a:ext uri="{FF2B5EF4-FFF2-40B4-BE49-F238E27FC236}">
                <a16:creationId xmlns:a16="http://schemas.microsoft.com/office/drawing/2014/main" id="{E2C9D169-0056-46D2-AC23-578CF796EF17}"/>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p>
        </p:txBody>
      </p:sp>
      <p:sp>
        <p:nvSpPr>
          <p:cNvPr id="11" name="Subtitle 2">
            <a:extLst>
              <a:ext uri="{FF2B5EF4-FFF2-40B4-BE49-F238E27FC236}">
                <a16:creationId xmlns:a16="http://schemas.microsoft.com/office/drawing/2014/main" id="{6F1F6816-A7E1-4B51-8811-6C89C8F3C86B}"/>
              </a:ext>
            </a:extLst>
          </p:cNvPr>
          <p:cNvSpPr txBox="1"/>
          <p:nvPr/>
        </p:nvSpPr>
        <p:spPr>
          <a:xfrm>
            <a:off x="295642" y="6503902"/>
            <a:ext cx="11600716" cy="29464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Public Sans ExtraLight" pitchFamily="2" charset="0"/>
              </a:rPr>
              <a:t>https://www.wisdoj.gov/</a:t>
            </a:r>
            <a:endParaRPr lang="en-US" u="sng" dirty="0">
              <a:solidFill>
                <a:srgbClr val="0563C1"/>
              </a:solidFill>
              <a:uFill>
                <a:solidFill>
                  <a:srgbClr val="0563C1"/>
                </a:solidFill>
              </a:uFill>
              <a:latin typeface="Public Sans ExtraLight" pitchFamily="2" charset="0"/>
              <a:hlinkClick r:id="rId3"/>
            </a:endParaRPr>
          </a:p>
        </p:txBody>
      </p:sp>
      <p:sp>
        <p:nvSpPr>
          <p:cNvPr id="14" name="TextBox 13">
            <a:extLst>
              <a:ext uri="{FF2B5EF4-FFF2-40B4-BE49-F238E27FC236}">
                <a16:creationId xmlns:a16="http://schemas.microsoft.com/office/drawing/2014/main" id="{06857548-CDB6-43C7-B29E-BCE6D2A6C461}"/>
              </a:ext>
            </a:extLst>
          </p:cNvPr>
          <p:cNvSpPr txBox="1"/>
          <p:nvPr/>
        </p:nvSpPr>
        <p:spPr>
          <a:xfrm>
            <a:off x="800204" y="2152723"/>
            <a:ext cx="6039028" cy="26776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a:latin typeface="Public Sans ExtraLight" pitchFamily="2" charset="0"/>
              </a:rPr>
              <a:t>TIME System Use </a:t>
            </a: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a:latin typeface="Public Sans ExtraLight" pitchFamily="2" charset="0"/>
              </a:rPr>
              <a:t>Validation (if agency enters records or records are entered on their behalf)</a:t>
            </a: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a:latin typeface="Public Sans ExtraLight" pitchFamily="2" charset="0"/>
              </a:rPr>
              <a:t>Hit Confirmation / Locates</a:t>
            </a: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a:latin typeface="Public Sans ExtraLight" pitchFamily="2" charset="0"/>
              </a:rPr>
              <a:t>New Violent Person File (VPF) Sample policy available – not required, but recommended</a:t>
            </a:r>
          </a:p>
        </p:txBody>
      </p:sp>
      <p:pic>
        <p:nvPicPr>
          <p:cNvPr id="13" name="Picture 2" descr="C:\Users\freshekwlk\AppData\Local\Microsoft\Windows\Temporary Internet Files\Content.IE5\OXMP6ARL\spolicy[1].jpg">
            <a:extLst>
              <a:ext uri="{FF2B5EF4-FFF2-40B4-BE49-F238E27FC236}">
                <a16:creationId xmlns:a16="http://schemas.microsoft.com/office/drawing/2014/main" id="{DF35BCD4-CC95-4CB8-A7B1-66E22D6AA0BF}"/>
              </a:ext>
            </a:extLst>
          </p:cNvPr>
          <p:cNvPicPr>
            <a:picLocks noChangeAspect="1" noChangeArrowheads="1"/>
          </p:cNvPicPr>
          <p:nvPr/>
        </p:nvPicPr>
        <p:blipFill>
          <a:blip r:embed="rId4" cstate="print"/>
          <a:srcRect/>
          <a:stretch>
            <a:fillRect/>
          </a:stretch>
        </p:blipFill>
        <p:spPr bwMode="auto">
          <a:xfrm>
            <a:off x="7076301" y="2031020"/>
            <a:ext cx="4480560" cy="3248408"/>
          </a:xfrm>
          <a:prstGeom prst="rect">
            <a:avLst/>
          </a:prstGeom>
          <a:no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pic>
    </p:spTree>
    <p:extLst>
      <p:ext uri="{BB962C8B-B14F-4D97-AF65-F5344CB8AC3E}">
        <p14:creationId xmlns:p14="http://schemas.microsoft.com/office/powerpoint/2010/main" val="263344986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446AF000-2B1C-4BF1-A892-9A2AC041A5E6}"/>
              </a:ext>
            </a:extLst>
          </p:cNvPr>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p>
        </p:txBody>
      </p:sp>
      <p:sp>
        <p:nvSpPr>
          <p:cNvPr id="10" name="Title 1">
            <a:extLst>
              <a:ext uri="{FF2B5EF4-FFF2-40B4-BE49-F238E27FC236}">
                <a16:creationId xmlns:a16="http://schemas.microsoft.com/office/drawing/2014/main" id="{2B06C704-C7E7-4359-A511-927513825C5B}"/>
              </a:ext>
            </a:extLst>
          </p:cNvPr>
          <p:cNvSpPr txBox="1">
            <a:spLocks/>
          </p:cNvSpPr>
          <p:nvPr/>
        </p:nvSpPr>
        <p:spPr>
          <a:xfrm>
            <a:off x="699190" y="250074"/>
            <a:ext cx="10793620" cy="101221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t">
            <a:normAutofit/>
          </a:bodyPr>
          <a:lstStyle>
            <a:lvl1pPr marL="0" marR="0" indent="0" algn="l" defTabSz="914400" rtl="0" latinLnBrk="0">
              <a:lnSpc>
                <a:spcPct val="120000"/>
              </a:lnSpc>
              <a:spcBef>
                <a:spcPts val="0"/>
              </a:spcBef>
              <a:spcAft>
                <a:spcPts val="0"/>
              </a:spcAft>
              <a:buClrTx/>
              <a:buSzTx/>
              <a:buFontTx/>
              <a:buNone/>
              <a:tabLst/>
              <a:defRPr sz="4200" b="0" i="0" u="none" strike="noStrike" cap="none" spc="0" baseline="0">
                <a:solidFill>
                  <a:srgbClr val="D9EDF7"/>
                </a:solidFill>
                <a:uFillTx/>
                <a:latin typeface="Public Sans SemiBold"/>
                <a:ea typeface="Public Sans SemiBold"/>
                <a:cs typeface="Public Sans SemiBold"/>
                <a:sym typeface="Public Sans SemiBold"/>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US" dirty="0">
                <a:solidFill>
                  <a:schemeClr val="bg1">
                    <a:lumMod val="20000"/>
                    <a:lumOff val="80000"/>
                  </a:schemeClr>
                </a:solidFill>
              </a:rPr>
              <a:t>CJIS Technical Policies (Samples)</a:t>
            </a:r>
          </a:p>
        </p:txBody>
      </p:sp>
      <p:sp>
        <p:nvSpPr>
          <p:cNvPr id="8" name="Rectangle 6">
            <a:extLst>
              <a:ext uri="{FF2B5EF4-FFF2-40B4-BE49-F238E27FC236}">
                <a16:creationId xmlns:a16="http://schemas.microsoft.com/office/drawing/2014/main" id="{E2C9D169-0056-46D2-AC23-578CF796EF17}"/>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p>
        </p:txBody>
      </p:sp>
      <p:sp>
        <p:nvSpPr>
          <p:cNvPr id="11" name="Subtitle 2">
            <a:extLst>
              <a:ext uri="{FF2B5EF4-FFF2-40B4-BE49-F238E27FC236}">
                <a16:creationId xmlns:a16="http://schemas.microsoft.com/office/drawing/2014/main" id="{6F1F6816-A7E1-4B51-8811-6C89C8F3C86B}"/>
              </a:ext>
            </a:extLst>
          </p:cNvPr>
          <p:cNvSpPr txBox="1"/>
          <p:nvPr/>
        </p:nvSpPr>
        <p:spPr>
          <a:xfrm>
            <a:off x="295642" y="6503902"/>
            <a:ext cx="11600716" cy="29464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Public Sans ExtraLight" pitchFamily="2" charset="0"/>
              </a:rPr>
              <a:t>https://www.wisdoj.gov/</a:t>
            </a:r>
            <a:endParaRPr lang="en-US" u="sng" dirty="0">
              <a:solidFill>
                <a:srgbClr val="0563C1"/>
              </a:solidFill>
              <a:uFill>
                <a:solidFill>
                  <a:srgbClr val="0563C1"/>
                </a:solidFill>
              </a:uFill>
              <a:latin typeface="Public Sans ExtraLight" pitchFamily="2" charset="0"/>
              <a:hlinkClick r:id="rId3"/>
            </a:endParaRPr>
          </a:p>
        </p:txBody>
      </p:sp>
      <p:sp>
        <p:nvSpPr>
          <p:cNvPr id="14" name="TextBox 13">
            <a:extLst>
              <a:ext uri="{FF2B5EF4-FFF2-40B4-BE49-F238E27FC236}">
                <a16:creationId xmlns:a16="http://schemas.microsoft.com/office/drawing/2014/main" id="{06857548-CDB6-43C7-B29E-BCE6D2A6C461}"/>
              </a:ext>
            </a:extLst>
          </p:cNvPr>
          <p:cNvSpPr txBox="1"/>
          <p:nvPr/>
        </p:nvSpPr>
        <p:spPr>
          <a:xfrm>
            <a:off x="917352" y="1610255"/>
            <a:ext cx="9680694" cy="45243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a:latin typeface="Public Sans ExtraLight" pitchFamily="2" charset="0"/>
              </a:rPr>
              <a:t>16 Policy Areas Outlined in the CJIS Security Policy </a:t>
            </a: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a:latin typeface="Public Sans ExtraLight" pitchFamily="2" charset="0"/>
              </a:rPr>
              <a:t>Sample policies can be obtained on WILENET </a:t>
            </a:r>
            <a:r>
              <a:rPr lang="en-US" sz="2400" dirty="0">
                <a:hlinkClick r:id="rId4"/>
              </a:rPr>
              <a:t>TIME System Audits | WILENET (widoj.gov)</a:t>
            </a:r>
            <a:endParaRPr lang="en-US" sz="2400" dirty="0">
              <a:latin typeface="Public Sans ExtraLight" pitchFamily="2" charset="0"/>
            </a:endParaRP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a:latin typeface="Public Sans ExtraLight" pitchFamily="2" charset="0"/>
              </a:rPr>
              <a:t>Available Samples:  </a:t>
            </a:r>
            <a:r>
              <a:rPr lang="en-US" sz="2400" dirty="0">
                <a:effectLst/>
                <a:latin typeface="Public Sans ExtraLight" pitchFamily="2" charset="0"/>
                <a:ea typeface="Calibri" panose="020F0502020204030204" pitchFamily="34" charset="0"/>
                <a:cs typeface="Times New Roman" panose="02020603050405020304" pitchFamily="18" charset="0"/>
              </a:rPr>
              <a:t>access control, auditing and accountability, awareness and training, configuration management, identification and authentication, incident response, maintenance, media protection, personnel security, physical and environmental protection, planning policy, risk assessment policy, system and communication protection policy, system and information integrity policy, and system and services acquisition policy</a:t>
            </a: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a:latin typeface="Public Sans ExtraLight" pitchFamily="2" charset="0"/>
                <a:cs typeface="Times New Roman" panose="02020603050405020304" pitchFamily="18" charset="0"/>
              </a:rPr>
              <a:t>These policies must be reviewed and customized for your agency</a:t>
            </a:r>
            <a:endParaRPr lang="en-US" sz="2400" dirty="0">
              <a:latin typeface="Public Sans ExtraLight" pitchFamily="2" charset="0"/>
            </a:endParaRPr>
          </a:p>
        </p:txBody>
      </p:sp>
    </p:spTree>
    <p:extLst>
      <p:ext uri="{BB962C8B-B14F-4D97-AF65-F5344CB8AC3E}">
        <p14:creationId xmlns:p14="http://schemas.microsoft.com/office/powerpoint/2010/main" val="136590128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446AF000-2B1C-4BF1-A892-9A2AC041A5E6}"/>
              </a:ext>
            </a:extLst>
          </p:cNvPr>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p>
        </p:txBody>
      </p:sp>
      <p:sp>
        <p:nvSpPr>
          <p:cNvPr id="10" name="Title 1">
            <a:extLst>
              <a:ext uri="{FF2B5EF4-FFF2-40B4-BE49-F238E27FC236}">
                <a16:creationId xmlns:a16="http://schemas.microsoft.com/office/drawing/2014/main" id="{2B06C704-C7E7-4359-A511-927513825C5B}"/>
              </a:ext>
            </a:extLst>
          </p:cNvPr>
          <p:cNvSpPr txBox="1">
            <a:spLocks/>
          </p:cNvSpPr>
          <p:nvPr/>
        </p:nvSpPr>
        <p:spPr>
          <a:xfrm>
            <a:off x="699190" y="250074"/>
            <a:ext cx="10856540" cy="101221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t">
            <a:normAutofit fontScale="92500"/>
          </a:bodyPr>
          <a:lstStyle>
            <a:lvl1pPr marL="0" marR="0" indent="0" algn="l" defTabSz="914400" rtl="0" latinLnBrk="0">
              <a:lnSpc>
                <a:spcPct val="120000"/>
              </a:lnSpc>
              <a:spcBef>
                <a:spcPts val="0"/>
              </a:spcBef>
              <a:spcAft>
                <a:spcPts val="0"/>
              </a:spcAft>
              <a:buClrTx/>
              <a:buSzTx/>
              <a:buFontTx/>
              <a:buNone/>
              <a:tabLst/>
              <a:defRPr sz="4200" b="0" i="0" u="none" strike="noStrike" cap="none" spc="0" baseline="0">
                <a:solidFill>
                  <a:srgbClr val="D9EDF7"/>
                </a:solidFill>
                <a:uFillTx/>
                <a:latin typeface="Public Sans SemiBold"/>
                <a:ea typeface="Public Sans SemiBold"/>
                <a:cs typeface="Public Sans SemiBold"/>
                <a:sym typeface="Public Sans SemiBold"/>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US" dirty="0">
                <a:solidFill>
                  <a:schemeClr val="bg1">
                    <a:lumMod val="20000"/>
                    <a:lumOff val="80000"/>
                  </a:schemeClr>
                </a:solidFill>
              </a:rPr>
              <a:t>Criminal History Record Information (CHRI)</a:t>
            </a:r>
          </a:p>
        </p:txBody>
      </p:sp>
      <p:sp>
        <p:nvSpPr>
          <p:cNvPr id="8" name="Rectangle 6">
            <a:extLst>
              <a:ext uri="{FF2B5EF4-FFF2-40B4-BE49-F238E27FC236}">
                <a16:creationId xmlns:a16="http://schemas.microsoft.com/office/drawing/2014/main" id="{E2C9D169-0056-46D2-AC23-578CF796EF17}"/>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p>
        </p:txBody>
      </p:sp>
      <p:sp>
        <p:nvSpPr>
          <p:cNvPr id="11" name="Subtitle 2">
            <a:extLst>
              <a:ext uri="{FF2B5EF4-FFF2-40B4-BE49-F238E27FC236}">
                <a16:creationId xmlns:a16="http://schemas.microsoft.com/office/drawing/2014/main" id="{6F1F6816-A7E1-4B51-8811-6C89C8F3C86B}"/>
              </a:ext>
            </a:extLst>
          </p:cNvPr>
          <p:cNvSpPr txBox="1"/>
          <p:nvPr/>
        </p:nvSpPr>
        <p:spPr>
          <a:xfrm>
            <a:off x="295642" y="6503902"/>
            <a:ext cx="11600716" cy="29464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Public Sans ExtraLight" pitchFamily="2" charset="0"/>
              </a:rPr>
              <a:t>https://www.wisdoj.gov/</a:t>
            </a:r>
            <a:endParaRPr lang="en-US" u="sng" dirty="0">
              <a:solidFill>
                <a:srgbClr val="0563C1"/>
              </a:solidFill>
              <a:uFill>
                <a:solidFill>
                  <a:srgbClr val="0563C1"/>
                </a:solidFill>
              </a:uFill>
              <a:latin typeface="Public Sans ExtraLight" pitchFamily="2" charset="0"/>
              <a:hlinkClick r:id="rId3"/>
            </a:endParaRPr>
          </a:p>
        </p:txBody>
      </p:sp>
      <p:sp>
        <p:nvSpPr>
          <p:cNvPr id="14" name="TextBox 13">
            <a:extLst>
              <a:ext uri="{FF2B5EF4-FFF2-40B4-BE49-F238E27FC236}">
                <a16:creationId xmlns:a16="http://schemas.microsoft.com/office/drawing/2014/main" id="{06857548-CDB6-43C7-B29E-BCE6D2A6C461}"/>
              </a:ext>
            </a:extLst>
          </p:cNvPr>
          <p:cNvSpPr txBox="1"/>
          <p:nvPr/>
        </p:nvSpPr>
        <p:spPr>
          <a:xfrm>
            <a:off x="593928" y="2639180"/>
            <a:ext cx="4369117"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a:latin typeface="Public Sans ExtraLight" pitchFamily="2" charset="0"/>
              </a:rPr>
              <a:t>Purpose Codes</a:t>
            </a: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a:latin typeface="Public Sans ExtraLight" pitchFamily="2" charset="0"/>
              </a:rPr>
              <a:t>Attention Line</a:t>
            </a: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a:latin typeface="Public Sans ExtraLight" pitchFamily="2" charset="0"/>
              </a:rPr>
              <a:t>Public Access (WORCS)</a:t>
            </a:r>
          </a:p>
        </p:txBody>
      </p:sp>
      <p:pic>
        <p:nvPicPr>
          <p:cNvPr id="7" name="Picture 3" descr="C:\Users\freshekwlk\AppData\Local\Microsoft\Windows\Temporary Internet Files\Content.IE5\X5P3VBFI\640px-Handcuffed_hands_(line_drawing)[1].jpg">
            <a:extLst>
              <a:ext uri="{FF2B5EF4-FFF2-40B4-BE49-F238E27FC236}">
                <a16:creationId xmlns:a16="http://schemas.microsoft.com/office/drawing/2014/main" id="{20E14BFE-83F2-4210-A9DA-AB9C942BD6BC}"/>
              </a:ext>
            </a:extLst>
          </p:cNvPr>
          <p:cNvPicPr>
            <a:picLocks noChangeAspect="1" noChangeArrowheads="1"/>
          </p:cNvPicPr>
          <p:nvPr/>
        </p:nvPicPr>
        <p:blipFill>
          <a:blip r:embed="rId4" cstate="print"/>
          <a:srcRect/>
          <a:stretch>
            <a:fillRect/>
          </a:stretch>
        </p:blipFill>
        <p:spPr bwMode="auto">
          <a:xfrm>
            <a:off x="5932170" y="2175301"/>
            <a:ext cx="5120640" cy="3328416"/>
          </a:xfrm>
          <a:prstGeom prst="rect">
            <a:avLst/>
          </a:prstGeom>
          <a:no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pic>
    </p:spTree>
    <p:extLst>
      <p:ext uri="{BB962C8B-B14F-4D97-AF65-F5344CB8AC3E}">
        <p14:creationId xmlns:p14="http://schemas.microsoft.com/office/powerpoint/2010/main" val="967482251"/>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446AF000-2B1C-4BF1-A892-9A2AC041A5E6}"/>
              </a:ext>
            </a:extLst>
          </p:cNvPr>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p>
        </p:txBody>
      </p:sp>
      <p:sp>
        <p:nvSpPr>
          <p:cNvPr id="10" name="Title 1">
            <a:extLst>
              <a:ext uri="{FF2B5EF4-FFF2-40B4-BE49-F238E27FC236}">
                <a16:creationId xmlns:a16="http://schemas.microsoft.com/office/drawing/2014/main" id="{2B06C704-C7E7-4359-A511-927513825C5B}"/>
              </a:ext>
            </a:extLst>
          </p:cNvPr>
          <p:cNvSpPr txBox="1">
            <a:spLocks/>
          </p:cNvSpPr>
          <p:nvPr/>
        </p:nvSpPr>
        <p:spPr>
          <a:xfrm>
            <a:off x="699190" y="250074"/>
            <a:ext cx="10856540" cy="101221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t">
            <a:normAutofit/>
          </a:bodyPr>
          <a:lstStyle>
            <a:lvl1pPr marL="0" marR="0" indent="0" algn="l" defTabSz="914400" rtl="0" latinLnBrk="0">
              <a:lnSpc>
                <a:spcPct val="120000"/>
              </a:lnSpc>
              <a:spcBef>
                <a:spcPts val="0"/>
              </a:spcBef>
              <a:spcAft>
                <a:spcPts val="0"/>
              </a:spcAft>
              <a:buClrTx/>
              <a:buSzTx/>
              <a:buFontTx/>
              <a:buNone/>
              <a:tabLst/>
              <a:defRPr sz="4200" b="0" i="0" u="none" strike="noStrike" cap="none" spc="0" baseline="0">
                <a:solidFill>
                  <a:srgbClr val="D9EDF7"/>
                </a:solidFill>
                <a:uFillTx/>
                <a:latin typeface="Public Sans SemiBold"/>
                <a:ea typeface="Public Sans SemiBold"/>
                <a:cs typeface="Public Sans SemiBold"/>
                <a:sym typeface="Public Sans SemiBold"/>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US" dirty="0">
                <a:solidFill>
                  <a:schemeClr val="bg1">
                    <a:lumMod val="20000"/>
                    <a:lumOff val="80000"/>
                  </a:schemeClr>
                </a:solidFill>
              </a:rPr>
              <a:t>Additional Responsibilities</a:t>
            </a:r>
          </a:p>
        </p:txBody>
      </p:sp>
      <p:sp>
        <p:nvSpPr>
          <p:cNvPr id="8" name="Rectangle 6">
            <a:extLst>
              <a:ext uri="{FF2B5EF4-FFF2-40B4-BE49-F238E27FC236}">
                <a16:creationId xmlns:a16="http://schemas.microsoft.com/office/drawing/2014/main" id="{E2C9D169-0056-46D2-AC23-578CF796EF17}"/>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p>
        </p:txBody>
      </p:sp>
      <p:sp>
        <p:nvSpPr>
          <p:cNvPr id="11" name="Subtitle 2">
            <a:extLst>
              <a:ext uri="{FF2B5EF4-FFF2-40B4-BE49-F238E27FC236}">
                <a16:creationId xmlns:a16="http://schemas.microsoft.com/office/drawing/2014/main" id="{6F1F6816-A7E1-4B51-8811-6C89C8F3C86B}"/>
              </a:ext>
            </a:extLst>
          </p:cNvPr>
          <p:cNvSpPr txBox="1"/>
          <p:nvPr/>
        </p:nvSpPr>
        <p:spPr>
          <a:xfrm>
            <a:off x="295642" y="6503902"/>
            <a:ext cx="11600716" cy="29464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Public Sans ExtraLight" pitchFamily="2" charset="0"/>
              </a:rPr>
              <a:t>https://www.wisdoj.gov/</a:t>
            </a:r>
            <a:endParaRPr lang="en-US" u="sng" dirty="0">
              <a:solidFill>
                <a:srgbClr val="0563C1"/>
              </a:solidFill>
              <a:uFill>
                <a:solidFill>
                  <a:srgbClr val="0563C1"/>
                </a:solidFill>
              </a:uFill>
              <a:latin typeface="Public Sans ExtraLight" pitchFamily="2" charset="0"/>
              <a:hlinkClick r:id="rId3"/>
            </a:endParaRPr>
          </a:p>
        </p:txBody>
      </p:sp>
      <p:sp>
        <p:nvSpPr>
          <p:cNvPr id="12" name="TextBox 11">
            <a:extLst>
              <a:ext uri="{FF2B5EF4-FFF2-40B4-BE49-F238E27FC236}">
                <a16:creationId xmlns:a16="http://schemas.microsoft.com/office/drawing/2014/main" id="{07F0772D-30CE-4A38-A073-47220ECF19C5}"/>
              </a:ext>
            </a:extLst>
          </p:cNvPr>
          <p:cNvSpPr txBox="1"/>
          <p:nvPr/>
        </p:nvSpPr>
        <p:spPr>
          <a:xfrm>
            <a:off x="820102" y="2053739"/>
            <a:ext cx="9832657" cy="3416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R="0" algn="l" defTabSz="457200" rtl="0" fontAlgn="auto" latinLnBrk="0" hangingPunct="0">
              <a:lnSpc>
                <a:spcPct val="100000"/>
              </a:lnSpc>
              <a:spcBef>
                <a:spcPts val="0"/>
              </a:spcBef>
              <a:spcAft>
                <a:spcPts val="0"/>
              </a:spcAft>
              <a:buClrTx/>
              <a:buSzTx/>
              <a:tabLst/>
            </a:pPr>
            <a:r>
              <a:rPr lang="en-US" sz="2400" dirty="0">
                <a:latin typeface="Public Sans ExtraLight" pitchFamily="2" charset="0"/>
              </a:rPr>
              <a:t>Notify CIB of any change in TAC position upon retirement, resignation, or reassignment – Provide CIB with replacement in a timely manner prior to leaving for smooth transition</a:t>
            </a:r>
          </a:p>
          <a:p>
            <a:pPr marR="0" algn="l" defTabSz="457200" rtl="0" fontAlgn="auto" latinLnBrk="0" hangingPunct="0">
              <a:lnSpc>
                <a:spcPct val="100000"/>
              </a:lnSpc>
              <a:spcBef>
                <a:spcPts val="0"/>
              </a:spcBef>
              <a:spcAft>
                <a:spcPts val="0"/>
              </a:spcAft>
              <a:buClrTx/>
              <a:buSzTx/>
              <a:tabLst/>
            </a:pPr>
            <a:endParaRPr lang="en-US" sz="2400" dirty="0">
              <a:latin typeface="Public Sans ExtraLight" pitchFamily="2" charset="0"/>
            </a:endParaRPr>
          </a:p>
          <a:p>
            <a:pPr marR="0" algn="l" defTabSz="457200" rtl="0" fontAlgn="auto" latinLnBrk="0" hangingPunct="0">
              <a:lnSpc>
                <a:spcPct val="100000"/>
              </a:lnSpc>
              <a:spcBef>
                <a:spcPts val="0"/>
              </a:spcBef>
              <a:spcAft>
                <a:spcPts val="0"/>
              </a:spcAft>
              <a:buClrTx/>
              <a:buSzTx/>
              <a:tabLst/>
            </a:pPr>
            <a:r>
              <a:rPr lang="en-US" sz="2400" dirty="0">
                <a:latin typeface="Public Sans ExtraLight" pitchFamily="2" charset="0"/>
              </a:rPr>
              <a:t>Sharing TAC</a:t>
            </a: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a:latin typeface="Public Sans ExtraLight" pitchFamily="2" charset="0"/>
              </a:rPr>
              <a:t>Jurisdictions must be within the same county</a:t>
            </a: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a:latin typeface="Public Sans ExtraLight" pitchFamily="2" charset="0"/>
              </a:rPr>
              <a:t>Written agreement must exist with copy to CIB (contact CIBTrain for more information)</a:t>
            </a:r>
          </a:p>
          <a:p>
            <a:pPr marL="342900" lvl="1" indent="-342900">
              <a:buFont typeface="Arial" panose="020B0604020202020204" pitchFamily="34" charset="0"/>
              <a:buChar char="•"/>
            </a:pPr>
            <a:r>
              <a:rPr lang="en-US" sz="2400" dirty="0">
                <a:latin typeface="Public Sans ExtraLight" pitchFamily="2" charset="0"/>
              </a:rPr>
              <a:t>Agreements must be approved by CIB</a:t>
            </a:r>
          </a:p>
        </p:txBody>
      </p:sp>
    </p:spTree>
    <p:extLst>
      <p:ext uri="{BB962C8B-B14F-4D97-AF65-F5344CB8AC3E}">
        <p14:creationId xmlns:p14="http://schemas.microsoft.com/office/powerpoint/2010/main" val="64033073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Resources:  </a:t>
            </a:r>
            <a:r>
              <a:rPr lang="en-US" sz="5400" dirty="0" err="1">
                <a:solidFill>
                  <a:schemeClr val="bg1">
                    <a:lumMod val="20000"/>
                    <a:lumOff val="80000"/>
                  </a:schemeClr>
                </a:solidFill>
                <a:latin typeface="Veranda"/>
              </a:rPr>
              <a:t>Nlets</a:t>
            </a:r>
            <a:r>
              <a:rPr lang="en-US" sz="5400" dirty="0">
                <a:solidFill>
                  <a:schemeClr val="bg1">
                    <a:lumMod val="20000"/>
                    <a:lumOff val="80000"/>
                  </a:schemeClr>
                </a:solidFill>
                <a:latin typeface="Veranda"/>
              </a:rPr>
              <a:t> User Guide</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rPr>
              <a:t>https://www.wisdoj.gov/</a:t>
            </a:r>
            <a:endParaRPr lang="en-US" u="sng" dirty="0">
              <a:solidFill>
                <a:srgbClr val="0563C1"/>
              </a:solidFill>
              <a:uFill>
                <a:solidFill>
                  <a:srgbClr val="0563C1"/>
                </a:solidFill>
              </a:uFill>
              <a:latin typeface="Veranda"/>
              <a:hlinkClick r:id="rId3"/>
            </a:endParaRP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pic>
        <p:nvPicPr>
          <p:cNvPr id="4" name="Picture 3">
            <a:extLst>
              <a:ext uri="{FF2B5EF4-FFF2-40B4-BE49-F238E27FC236}">
                <a16:creationId xmlns:a16="http://schemas.microsoft.com/office/drawing/2014/main" id="{BF385D81-122E-92C0-8715-886D754BE2CD}"/>
              </a:ext>
            </a:extLst>
          </p:cNvPr>
          <p:cNvPicPr>
            <a:picLocks noChangeAspect="1"/>
          </p:cNvPicPr>
          <p:nvPr/>
        </p:nvPicPr>
        <p:blipFill rotWithShape="1">
          <a:blip r:embed="rId6"/>
          <a:srcRect r="4279" b="52590"/>
          <a:stretch/>
        </p:blipFill>
        <p:spPr>
          <a:xfrm>
            <a:off x="861638" y="1738170"/>
            <a:ext cx="10649468" cy="3382470"/>
          </a:xfrm>
          <a:prstGeom prst="rect">
            <a:avLst/>
          </a:prstGeom>
        </p:spPr>
      </p:pic>
    </p:spTree>
    <p:extLst>
      <p:ext uri="{BB962C8B-B14F-4D97-AF65-F5344CB8AC3E}">
        <p14:creationId xmlns:p14="http://schemas.microsoft.com/office/powerpoint/2010/main" val="138051932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446AF000-2B1C-4BF1-A892-9A2AC041A5E6}"/>
              </a:ext>
            </a:extLst>
          </p:cNvPr>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p>
        </p:txBody>
      </p:sp>
      <p:sp>
        <p:nvSpPr>
          <p:cNvPr id="10" name="Title 1">
            <a:extLst>
              <a:ext uri="{FF2B5EF4-FFF2-40B4-BE49-F238E27FC236}">
                <a16:creationId xmlns:a16="http://schemas.microsoft.com/office/drawing/2014/main" id="{2B06C704-C7E7-4359-A511-927513825C5B}"/>
              </a:ext>
            </a:extLst>
          </p:cNvPr>
          <p:cNvSpPr txBox="1">
            <a:spLocks/>
          </p:cNvSpPr>
          <p:nvPr/>
        </p:nvSpPr>
        <p:spPr>
          <a:xfrm>
            <a:off x="699190" y="250074"/>
            <a:ext cx="10793620" cy="101221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chor="t">
            <a:normAutofit/>
          </a:bodyPr>
          <a:lstStyle>
            <a:lvl1pPr marL="0" marR="0" indent="0" algn="l" defTabSz="914400" rtl="0" latinLnBrk="0">
              <a:lnSpc>
                <a:spcPct val="120000"/>
              </a:lnSpc>
              <a:spcBef>
                <a:spcPts val="0"/>
              </a:spcBef>
              <a:spcAft>
                <a:spcPts val="0"/>
              </a:spcAft>
              <a:buClrTx/>
              <a:buSzTx/>
              <a:buFontTx/>
              <a:buNone/>
              <a:tabLst/>
              <a:defRPr sz="4200" b="0" i="0" u="none" strike="noStrike" cap="none" spc="0" baseline="0">
                <a:solidFill>
                  <a:srgbClr val="D9EDF7"/>
                </a:solidFill>
                <a:uFillTx/>
                <a:latin typeface="Public Sans SemiBold"/>
                <a:ea typeface="Public Sans SemiBold"/>
                <a:cs typeface="Public Sans SemiBold"/>
                <a:sym typeface="Public Sans SemiBold"/>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endParaRPr lang="en-US" dirty="0">
              <a:solidFill>
                <a:schemeClr val="bg1">
                  <a:lumMod val="20000"/>
                  <a:lumOff val="80000"/>
                </a:schemeClr>
              </a:solidFill>
            </a:endParaRPr>
          </a:p>
        </p:txBody>
      </p:sp>
      <p:sp>
        <p:nvSpPr>
          <p:cNvPr id="8" name="Rectangle 6">
            <a:extLst>
              <a:ext uri="{FF2B5EF4-FFF2-40B4-BE49-F238E27FC236}">
                <a16:creationId xmlns:a16="http://schemas.microsoft.com/office/drawing/2014/main" id="{E2C9D169-0056-46D2-AC23-578CF796EF17}"/>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p>
        </p:txBody>
      </p:sp>
      <p:sp>
        <p:nvSpPr>
          <p:cNvPr id="11" name="Subtitle 2">
            <a:extLst>
              <a:ext uri="{FF2B5EF4-FFF2-40B4-BE49-F238E27FC236}">
                <a16:creationId xmlns:a16="http://schemas.microsoft.com/office/drawing/2014/main" id="{6F1F6816-A7E1-4B51-8811-6C89C8F3C86B}"/>
              </a:ext>
            </a:extLst>
          </p:cNvPr>
          <p:cNvSpPr txBox="1"/>
          <p:nvPr/>
        </p:nvSpPr>
        <p:spPr>
          <a:xfrm>
            <a:off x="295642" y="6503902"/>
            <a:ext cx="11600716" cy="29464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 action="ppaction://noaction"/>
              </a:defRPr>
            </a:lvl1pPr>
          </a:lstStyle>
          <a:p>
            <a:pPr>
              <a:defRPr u="none">
                <a:solidFill>
                  <a:srgbClr val="005EA2"/>
                </a:solidFill>
                <a:uFillTx/>
              </a:defRPr>
            </a:pPr>
            <a:r>
              <a:rPr lang="en-US" u="sng" dirty="0">
                <a:solidFill>
                  <a:srgbClr val="0563C1"/>
                </a:solidFill>
                <a:uFill>
                  <a:solidFill>
                    <a:srgbClr val="0563C1"/>
                  </a:solidFill>
                </a:uFill>
                <a:latin typeface="Public Sans ExtraLight" pitchFamily="2" charset="0"/>
                <a:hlinkClick r:id="rId3"/>
              </a:rPr>
              <a:t>https://www.wisdoj.gov/</a:t>
            </a:r>
          </a:p>
        </p:txBody>
      </p:sp>
      <p:sp>
        <p:nvSpPr>
          <p:cNvPr id="2" name="Title 1">
            <a:extLst>
              <a:ext uri="{FF2B5EF4-FFF2-40B4-BE49-F238E27FC236}">
                <a16:creationId xmlns:a16="http://schemas.microsoft.com/office/drawing/2014/main" id="{509455D8-AF64-8373-9B5E-4110438FA4A1}"/>
              </a:ext>
            </a:extLst>
          </p:cNvPr>
          <p:cNvSpPr txBox="1">
            <a:spLocks noGrp="1"/>
          </p:cNvSpPr>
          <p:nvPr>
            <p:ph type="title"/>
          </p:nvPr>
        </p:nvSpPr>
        <p:spPr>
          <a:xfrm>
            <a:off x="412587" y="250073"/>
            <a:ext cx="10793620" cy="1000490"/>
          </a:xfrm>
          <a:prstGeom prst="rect">
            <a:avLst/>
          </a:prstGeom>
        </p:spPr>
        <p:txBody>
          <a:bodyPr anchor="t"/>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dirty="0">
                <a:solidFill>
                  <a:schemeClr val="bg1">
                    <a:lumMod val="20000"/>
                    <a:lumOff val="80000"/>
                  </a:schemeClr>
                </a:solidFill>
              </a:rPr>
              <a:t>Instructors (continued)</a:t>
            </a:r>
            <a:endParaRPr dirty="0">
              <a:solidFill>
                <a:schemeClr val="bg1">
                  <a:lumMod val="20000"/>
                  <a:lumOff val="80000"/>
                </a:schemeClr>
              </a:solidFill>
            </a:endParaRPr>
          </a:p>
        </p:txBody>
      </p:sp>
      <p:sp>
        <p:nvSpPr>
          <p:cNvPr id="5" name="TextBox 4">
            <a:extLst>
              <a:ext uri="{FF2B5EF4-FFF2-40B4-BE49-F238E27FC236}">
                <a16:creationId xmlns:a16="http://schemas.microsoft.com/office/drawing/2014/main" id="{C284E5EE-0793-FB55-CA74-C8DDACCFF7BF}"/>
              </a:ext>
            </a:extLst>
          </p:cNvPr>
          <p:cNvSpPr txBox="1"/>
          <p:nvPr/>
        </p:nvSpPr>
        <p:spPr>
          <a:xfrm>
            <a:off x="4799402" y="2095206"/>
            <a:ext cx="5381827" cy="20621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600" dirty="0">
                <a:latin typeface="Public Sans"/>
              </a:rPr>
              <a:t>Matthew joined CIB as the newest training officer in September of 2024. </a:t>
            </a:r>
            <a:r>
              <a:rPr lang="en-US" sz="1600" dirty="0">
                <a:effectLst/>
                <a:latin typeface="Public Sans" pitchFamily="2" charset="0"/>
                <a:ea typeface="Aptos" panose="020B0004020202020204" pitchFamily="34" charset="0"/>
              </a:rPr>
              <a:t>Matthew previously worked at the Beloit Police Department as the Records Supervisor, and he was a member of the Command Staff. Matthew also spent 8 years at the Rock County Communications Center ( 911 dispatch center). While at 911 he was an APCO certified training officer, a member of the Community</a:t>
            </a:r>
            <a:r>
              <a:rPr lang="en-US" sz="1600" dirty="0">
                <a:latin typeface="Public Sans" pitchFamily="2" charset="0"/>
                <a:ea typeface="Aptos" panose="020B0004020202020204" pitchFamily="34" charset="0"/>
              </a:rPr>
              <a:t> </a:t>
            </a:r>
            <a:r>
              <a:rPr lang="en-US" sz="1600" dirty="0">
                <a:effectLst/>
                <a:latin typeface="Public Sans" pitchFamily="2" charset="0"/>
                <a:ea typeface="Aptos" panose="020B0004020202020204" pitchFamily="34" charset="0"/>
              </a:rPr>
              <a:t>Response Team, and an acting supervisor.</a:t>
            </a:r>
            <a:endParaRPr lang="en-US" sz="1600" dirty="0">
              <a:latin typeface="Public Sans"/>
            </a:endParaRPr>
          </a:p>
        </p:txBody>
      </p:sp>
      <p:sp>
        <p:nvSpPr>
          <p:cNvPr id="6" name="TextBox 5">
            <a:extLst>
              <a:ext uri="{FF2B5EF4-FFF2-40B4-BE49-F238E27FC236}">
                <a16:creationId xmlns:a16="http://schemas.microsoft.com/office/drawing/2014/main" id="{C35EA832-9205-98B3-D3CC-68624A631B54}"/>
              </a:ext>
            </a:extLst>
          </p:cNvPr>
          <p:cNvSpPr txBox="1"/>
          <p:nvPr/>
        </p:nvSpPr>
        <p:spPr>
          <a:xfrm>
            <a:off x="5471559" y="1689978"/>
            <a:ext cx="287714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algn="ctr"/>
            <a:r>
              <a:rPr lang="en-US" b="1" dirty="0">
                <a:latin typeface="Public Sans" pitchFamily="2" charset="0"/>
              </a:rPr>
              <a:t>Matthew Woodrum</a:t>
            </a:r>
          </a:p>
        </p:txBody>
      </p:sp>
      <p:pic>
        <p:nvPicPr>
          <p:cNvPr id="3" name="Picture 2" descr="A person in a suit and tie&#10;&#10;Description automatically generated">
            <a:extLst>
              <a:ext uri="{FF2B5EF4-FFF2-40B4-BE49-F238E27FC236}">
                <a16:creationId xmlns:a16="http://schemas.microsoft.com/office/drawing/2014/main" id="{40114687-F80F-9F8B-A0E6-190581E146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8463" y="1667664"/>
            <a:ext cx="3108960" cy="4383561"/>
          </a:xfrm>
          <a:prstGeom prst="rect">
            <a:avLst/>
          </a:prstGeom>
        </p:spPr>
      </p:pic>
    </p:spTree>
    <p:extLst>
      <p:ext uri="{BB962C8B-B14F-4D97-AF65-F5344CB8AC3E}">
        <p14:creationId xmlns:p14="http://schemas.microsoft.com/office/powerpoint/2010/main" val="987954622"/>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Resources:  WILENET</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rPr>
              <a:t>https://www.wisdoj.gov/</a:t>
            </a:r>
            <a:endParaRPr lang="en-US" u="sng" dirty="0">
              <a:solidFill>
                <a:srgbClr val="0563C1"/>
              </a:solidFill>
              <a:uFill>
                <a:solidFill>
                  <a:srgbClr val="0563C1"/>
                </a:solidFill>
              </a:uFill>
              <a:latin typeface="Veranda"/>
              <a:hlinkClick r:id="rId3"/>
            </a:endParaRPr>
          </a:p>
        </p:txBody>
      </p:sp>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4"/>
          <a:stretch>
            <a:fillRect/>
          </a:stretch>
        </p:blipFill>
        <p:spPr>
          <a:xfrm>
            <a:off x="43729" y="5612012"/>
            <a:ext cx="817909" cy="817909"/>
          </a:xfrm>
          <a:prstGeom prst="rect">
            <a:avLst/>
          </a:prstGeom>
          <a:ln w="12700">
            <a:miter lim="400000"/>
          </a:ln>
        </p:spPr>
      </p:pic>
      <p:pic>
        <p:nvPicPr>
          <p:cNvPr id="3" name="Picture 2">
            <a:extLst>
              <a:ext uri="{FF2B5EF4-FFF2-40B4-BE49-F238E27FC236}">
                <a16:creationId xmlns:a16="http://schemas.microsoft.com/office/drawing/2014/main" id="{9626ECB6-EE0E-6B00-8E39-0ED5F66626F3}"/>
              </a:ext>
            </a:extLst>
          </p:cNvPr>
          <p:cNvPicPr>
            <a:picLocks noChangeAspect="1"/>
          </p:cNvPicPr>
          <p:nvPr/>
        </p:nvPicPr>
        <p:blipFill rotWithShape="1">
          <a:blip r:embed="rId5"/>
          <a:srcRect l="820" t="4191" r="3972" b="16877"/>
          <a:stretch/>
        </p:blipFill>
        <p:spPr>
          <a:xfrm>
            <a:off x="980635" y="1250565"/>
            <a:ext cx="10547437" cy="4736578"/>
          </a:xfrm>
          <a:prstGeom prst="rect">
            <a:avLst/>
          </a:prstGeom>
        </p:spPr>
      </p:pic>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spTree>
    <p:extLst>
      <p:ext uri="{BB962C8B-B14F-4D97-AF65-F5344CB8AC3E}">
        <p14:creationId xmlns:p14="http://schemas.microsoft.com/office/powerpoint/2010/main" val="305983527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446AF000-2B1C-4BF1-A892-9A2AC041A5E6}"/>
              </a:ext>
            </a:extLst>
          </p:cNvPr>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p>
        </p:txBody>
      </p:sp>
      <p:sp>
        <p:nvSpPr>
          <p:cNvPr id="10" name="Title 1">
            <a:extLst>
              <a:ext uri="{FF2B5EF4-FFF2-40B4-BE49-F238E27FC236}">
                <a16:creationId xmlns:a16="http://schemas.microsoft.com/office/drawing/2014/main" id="{2B06C704-C7E7-4359-A511-927513825C5B}"/>
              </a:ext>
            </a:extLst>
          </p:cNvPr>
          <p:cNvSpPr txBox="1">
            <a:spLocks/>
          </p:cNvSpPr>
          <p:nvPr/>
        </p:nvSpPr>
        <p:spPr>
          <a:xfrm>
            <a:off x="699190" y="250074"/>
            <a:ext cx="10793620" cy="10122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20" rIns="45719" bIns="45720" anchor="t">
            <a:normAutofit/>
          </a:bodyPr>
          <a:lstStyle>
            <a:lvl1pPr marL="0" marR="0" indent="0" algn="l" defTabSz="914400" rtl="0" latinLnBrk="0">
              <a:lnSpc>
                <a:spcPct val="120000"/>
              </a:lnSpc>
              <a:spcBef>
                <a:spcPts val="0"/>
              </a:spcBef>
              <a:spcAft>
                <a:spcPts val="0"/>
              </a:spcAft>
              <a:buClrTx/>
              <a:buSzTx/>
              <a:buFontTx/>
              <a:buNone/>
              <a:tabLst/>
              <a:defRPr sz="4200" b="0" i="0" u="none" strike="noStrike" cap="none" spc="0" baseline="0">
                <a:solidFill>
                  <a:srgbClr val="D9EDF7"/>
                </a:solidFill>
                <a:uFillTx/>
                <a:latin typeface="Public Sans SemiBold"/>
                <a:ea typeface="Public Sans SemiBold"/>
                <a:cs typeface="Public Sans SemiBold"/>
                <a:sym typeface="Public Sans SemiBold"/>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US">
                <a:solidFill>
                  <a:schemeClr val="bg1">
                    <a:lumMod val="20000"/>
                    <a:lumOff val="80000"/>
                  </a:schemeClr>
                </a:solidFill>
              </a:rPr>
              <a:t>Question &amp; Answer</a:t>
            </a:r>
          </a:p>
        </p:txBody>
      </p:sp>
      <p:sp>
        <p:nvSpPr>
          <p:cNvPr id="8" name="Rectangle 6">
            <a:extLst>
              <a:ext uri="{FF2B5EF4-FFF2-40B4-BE49-F238E27FC236}">
                <a16:creationId xmlns:a16="http://schemas.microsoft.com/office/drawing/2014/main" id="{E2C9D169-0056-46D2-AC23-578CF796EF17}"/>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p>
        </p:txBody>
      </p:sp>
      <p:sp>
        <p:nvSpPr>
          <p:cNvPr id="11" name="Subtitle 2">
            <a:extLst>
              <a:ext uri="{FF2B5EF4-FFF2-40B4-BE49-F238E27FC236}">
                <a16:creationId xmlns:a16="http://schemas.microsoft.com/office/drawing/2014/main" id="{6F1F6816-A7E1-4B51-8811-6C89C8F3C86B}"/>
              </a:ext>
            </a:extLst>
          </p:cNvPr>
          <p:cNvSpPr txBox="1"/>
          <p:nvPr/>
        </p:nvSpPr>
        <p:spPr>
          <a:xfrm>
            <a:off x="295642" y="6503902"/>
            <a:ext cx="11600716"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 action="ppaction://noaction"/>
              </a:defRPr>
            </a:lvl1pPr>
          </a:lstStyle>
          <a:p>
            <a:pPr>
              <a:defRPr u="none">
                <a:solidFill>
                  <a:srgbClr val="005EA2"/>
                </a:solidFill>
                <a:uFillTx/>
              </a:defRPr>
            </a:pPr>
            <a:r>
              <a:rPr lang="en-US" u="sng" dirty="0">
                <a:solidFill>
                  <a:srgbClr val="0563C1"/>
                </a:solidFill>
                <a:uFill>
                  <a:solidFill>
                    <a:srgbClr val="0563C1"/>
                  </a:solidFill>
                </a:uFill>
                <a:latin typeface="Public Sans ExtraLight" pitchFamily="2" charset="0"/>
                <a:hlinkClick r:id="rId3"/>
              </a:rPr>
              <a:t>https://www.wisdoj.gov/</a:t>
            </a:r>
          </a:p>
        </p:txBody>
      </p:sp>
      <p:sp>
        <p:nvSpPr>
          <p:cNvPr id="6" name="TextBox 5">
            <a:extLst>
              <a:ext uri="{FF2B5EF4-FFF2-40B4-BE49-F238E27FC236}">
                <a16:creationId xmlns:a16="http://schemas.microsoft.com/office/drawing/2014/main" id="{40D81932-669B-4CB2-9DBC-67B0FC976DF1}"/>
              </a:ext>
            </a:extLst>
          </p:cNvPr>
          <p:cNvSpPr txBox="1"/>
          <p:nvPr/>
        </p:nvSpPr>
        <p:spPr>
          <a:xfrm>
            <a:off x="412602" y="1272910"/>
            <a:ext cx="8446757" cy="63401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endParaRPr lang="en-US" sz="1000" dirty="0">
              <a:latin typeface="Public Sans ExtraLight"/>
            </a:endParaRPr>
          </a:p>
          <a:p>
            <a:pPr algn="ctr"/>
            <a:r>
              <a:rPr lang="en-US" sz="2400" dirty="0">
                <a:latin typeface="Public Sans ExtraLight"/>
              </a:rPr>
              <a:t>Sarah Cook</a:t>
            </a:r>
          </a:p>
          <a:p>
            <a:pPr algn="ctr"/>
            <a:r>
              <a:rPr lang="en-US" sz="2400" dirty="0">
                <a:latin typeface="Public Sans ExtraLight"/>
              </a:rPr>
              <a:t>608-261-7667</a:t>
            </a:r>
          </a:p>
          <a:p>
            <a:pPr algn="ctr"/>
            <a:r>
              <a:rPr lang="en-US" sz="2400" dirty="0">
                <a:latin typeface="Public Sans ExtraLight"/>
                <a:hlinkClick r:id="rId4"/>
              </a:rPr>
              <a:t>sarah.cook@wisdoj.gov</a:t>
            </a:r>
            <a:r>
              <a:rPr lang="en-US" sz="2400" dirty="0">
                <a:latin typeface="Public Sans ExtraLight"/>
              </a:rPr>
              <a:t> </a:t>
            </a:r>
          </a:p>
          <a:p>
            <a:pPr algn="ctr"/>
            <a:endParaRPr lang="en-US" sz="1000" dirty="0">
              <a:latin typeface="Public Sans ExtraLight"/>
            </a:endParaRPr>
          </a:p>
          <a:p>
            <a:pPr algn="ctr"/>
            <a:r>
              <a:rPr lang="en-US" sz="2400" dirty="0">
                <a:latin typeface="Public Sans ExtraLight"/>
              </a:rPr>
              <a:t>Ben Brandner</a:t>
            </a:r>
          </a:p>
          <a:p>
            <a:pPr algn="ctr"/>
            <a:r>
              <a:rPr lang="en-US" sz="2400" dirty="0">
                <a:latin typeface="Public Sans ExtraLight"/>
              </a:rPr>
              <a:t>608-266-9341</a:t>
            </a:r>
          </a:p>
          <a:p>
            <a:pPr algn="ctr"/>
            <a:r>
              <a:rPr lang="en-US" sz="2400" dirty="0">
                <a:latin typeface="Public Sans ExtraLight"/>
                <a:hlinkClick r:id="rId5"/>
              </a:rPr>
              <a:t>benjamin.brandner@wisdoj.gov</a:t>
            </a:r>
            <a:r>
              <a:rPr lang="en-US" sz="2400" dirty="0">
                <a:latin typeface="Public Sans ExtraLight"/>
              </a:rPr>
              <a:t> </a:t>
            </a:r>
          </a:p>
          <a:p>
            <a:pPr algn="ctr"/>
            <a:endParaRPr lang="en-US" sz="2400" dirty="0">
              <a:latin typeface="Public Sans ExtraLight"/>
            </a:endParaRPr>
          </a:p>
          <a:p>
            <a:pPr algn="ctr"/>
            <a:r>
              <a:rPr lang="en-US" sz="2400" dirty="0">
                <a:latin typeface="Public Sans ExtraLight"/>
              </a:rPr>
              <a:t>Matthew Woodrum</a:t>
            </a:r>
          </a:p>
          <a:p>
            <a:pPr algn="ctr"/>
            <a:r>
              <a:rPr lang="en-US" sz="2400" dirty="0">
                <a:latin typeface="Public Sans ExtraLight"/>
              </a:rPr>
              <a:t>608-261-5800</a:t>
            </a:r>
          </a:p>
          <a:p>
            <a:pPr algn="ctr"/>
            <a:r>
              <a:rPr lang="en-US" sz="2400" dirty="0">
                <a:latin typeface="Public Sans ExtraLight"/>
                <a:hlinkClick r:id="rId6"/>
              </a:rPr>
              <a:t>matthew.woodrum@wisdoj.gov</a:t>
            </a:r>
            <a:r>
              <a:rPr lang="en-US" sz="2400" dirty="0">
                <a:latin typeface="Public Sans ExtraLight"/>
              </a:rPr>
              <a:t> </a:t>
            </a:r>
          </a:p>
          <a:p>
            <a:pPr algn="ctr"/>
            <a:endParaRPr lang="en-US" sz="1000" dirty="0">
              <a:latin typeface="Public Sans ExtraLight"/>
            </a:endParaRPr>
          </a:p>
          <a:p>
            <a:pPr algn="ctr"/>
            <a:r>
              <a:rPr lang="en-US" sz="2400" dirty="0">
                <a:latin typeface="Public Sans ExtraLight"/>
                <a:hlinkClick r:id="rId7"/>
              </a:rPr>
              <a:t>CIBTrain@wisdoj.gov</a:t>
            </a:r>
            <a:endParaRPr lang="en-US" sz="2400" dirty="0">
              <a:latin typeface="Public Sans ExtraLight"/>
            </a:endParaRPr>
          </a:p>
          <a:p>
            <a:pPr algn="ctr"/>
            <a:r>
              <a:rPr lang="en-US" sz="2400" dirty="0">
                <a:latin typeface="Public Sans ExtraLight"/>
                <a:hlinkClick r:id="rId8"/>
              </a:rPr>
              <a:t>CIBAudit@wisdoj.gov</a:t>
            </a:r>
            <a:r>
              <a:rPr lang="en-US" sz="2400" dirty="0">
                <a:latin typeface="Public Sans ExtraLight"/>
              </a:rPr>
              <a:t> </a:t>
            </a:r>
            <a:endParaRPr lang="en-US" sz="2400" dirty="0">
              <a:latin typeface="Public Sans ExtraLight" pitchFamily="2" charset="0"/>
            </a:endParaRPr>
          </a:p>
          <a:p>
            <a:pPr>
              <a:spcBef>
                <a:spcPts val="1800"/>
              </a:spcBef>
              <a:spcAft>
                <a:spcPts val="600"/>
              </a:spcAft>
            </a:pPr>
            <a:endParaRPr lang="en-US" sz="2400" dirty="0">
              <a:latin typeface="Public Sans ExtraLight" pitchFamily="2" charset="0"/>
            </a:endParaRPr>
          </a:p>
          <a:p>
            <a:pPr>
              <a:spcBef>
                <a:spcPts val="1800"/>
              </a:spcBef>
              <a:spcAft>
                <a:spcPts val="600"/>
              </a:spcAft>
            </a:pPr>
            <a:endParaRPr lang="en-US" sz="2400" dirty="0">
              <a:latin typeface="Public Sans ExtraLight" pitchFamily="2" charset="0"/>
            </a:endParaRPr>
          </a:p>
        </p:txBody>
      </p:sp>
      <p:pic>
        <p:nvPicPr>
          <p:cNvPr id="3" name="Picture 2" descr="Logo&#10;&#10;Description automatically generated">
            <a:extLst>
              <a:ext uri="{FF2B5EF4-FFF2-40B4-BE49-F238E27FC236}">
                <a16:creationId xmlns:a16="http://schemas.microsoft.com/office/drawing/2014/main" id="{A4A5B208-658E-470F-BA9C-3F6D7976DCC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25384" y="2214356"/>
            <a:ext cx="2867425" cy="2867425"/>
          </a:xfrm>
          <a:prstGeom prst="rect">
            <a:avLst/>
          </a:prstGeom>
        </p:spPr>
      </p:pic>
    </p:spTree>
    <p:extLst>
      <p:ext uri="{BB962C8B-B14F-4D97-AF65-F5344CB8AC3E}">
        <p14:creationId xmlns:p14="http://schemas.microsoft.com/office/powerpoint/2010/main" val="2788565414"/>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2C3F"/>
        </a:solidFill>
        <a:effectLst/>
      </p:bgPr>
    </p:bg>
    <p:spTree>
      <p:nvGrpSpPr>
        <p:cNvPr id="1" name=""/>
        <p:cNvGrpSpPr/>
        <p:nvPr/>
      </p:nvGrpSpPr>
      <p:grpSpPr>
        <a:xfrm>
          <a:off x="0" y="0"/>
          <a:ext cx="0" cy="0"/>
          <a:chOff x="0" y="0"/>
          <a:chExt cx="0" cy="0"/>
        </a:xfrm>
      </p:grpSpPr>
      <p:pic>
        <p:nvPicPr>
          <p:cNvPr id="210" name="doj-logo-color.png" descr="doj-logo-color.png"/>
          <p:cNvPicPr>
            <a:picLocks noChangeAspect="1"/>
          </p:cNvPicPr>
          <p:nvPr/>
        </p:nvPicPr>
        <p:blipFill>
          <a:blip r:embed="rId2"/>
          <a:stretch>
            <a:fillRect/>
          </a:stretch>
        </p:blipFill>
        <p:spPr>
          <a:xfrm>
            <a:off x="4313347" y="737162"/>
            <a:ext cx="3565306" cy="3565306"/>
          </a:xfrm>
          <a:prstGeom prst="rect">
            <a:avLst/>
          </a:prstGeom>
          <a:ln w="12700">
            <a:miter lim="400000"/>
          </a:ln>
        </p:spPr>
      </p:pic>
      <p:sp>
        <p:nvSpPr>
          <p:cNvPr id="211" name="Title 1"/>
          <p:cNvSpPr txBox="1"/>
          <p:nvPr/>
        </p:nvSpPr>
        <p:spPr>
          <a:xfrm>
            <a:off x="886740" y="5000700"/>
            <a:ext cx="10418520" cy="126491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ormAutofit/>
          </a:bodyPr>
          <a:lstStyle>
            <a:lvl1pPr algn="ctr" defTabSz="914400">
              <a:defRPr sz="4000">
                <a:solidFill>
                  <a:srgbClr val="FFFFFF"/>
                </a:solidFill>
                <a:latin typeface="Public Sans Thin Medium"/>
                <a:ea typeface="Public Sans Thin Medium"/>
                <a:cs typeface="Public Sans Thin Medium"/>
                <a:sym typeface="Public Sans Thin Medium"/>
              </a:defRPr>
            </a:lvl1pPr>
          </a:lstStyle>
          <a:p>
            <a:r>
              <a:rPr>
                <a:latin typeface="Public Sans SemiBold" pitchFamily="2" charset="0"/>
              </a:rPr>
              <a:t>Thank You!</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446AF000-2B1C-4BF1-A892-9A2AC041A5E6}"/>
              </a:ext>
            </a:extLst>
          </p:cNvPr>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p>
        </p:txBody>
      </p:sp>
      <p:sp>
        <p:nvSpPr>
          <p:cNvPr id="10" name="Title 1">
            <a:extLst>
              <a:ext uri="{FF2B5EF4-FFF2-40B4-BE49-F238E27FC236}">
                <a16:creationId xmlns:a16="http://schemas.microsoft.com/office/drawing/2014/main" id="{2B06C704-C7E7-4359-A511-927513825C5B}"/>
              </a:ext>
            </a:extLst>
          </p:cNvPr>
          <p:cNvSpPr txBox="1">
            <a:spLocks/>
          </p:cNvSpPr>
          <p:nvPr/>
        </p:nvSpPr>
        <p:spPr>
          <a:xfrm>
            <a:off x="699190" y="250074"/>
            <a:ext cx="10793620" cy="101221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t">
            <a:normAutofit/>
          </a:bodyPr>
          <a:lstStyle>
            <a:lvl1pPr marL="0" marR="0" indent="0" algn="l" defTabSz="914400" rtl="0" latinLnBrk="0">
              <a:lnSpc>
                <a:spcPct val="120000"/>
              </a:lnSpc>
              <a:spcBef>
                <a:spcPts val="0"/>
              </a:spcBef>
              <a:spcAft>
                <a:spcPts val="0"/>
              </a:spcAft>
              <a:buClrTx/>
              <a:buSzTx/>
              <a:buFontTx/>
              <a:buNone/>
              <a:tabLst/>
              <a:defRPr sz="4200" b="0" i="0" u="none" strike="noStrike" cap="none" spc="0" baseline="0">
                <a:solidFill>
                  <a:srgbClr val="D9EDF7"/>
                </a:solidFill>
                <a:uFillTx/>
                <a:latin typeface="Public Sans SemiBold"/>
                <a:ea typeface="Public Sans SemiBold"/>
                <a:cs typeface="Public Sans SemiBold"/>
                <a:sym typeface="Public Sans SemiBold"/>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US" dirty="0">
                <a:solidFill>
                  <a:schemeClr val="bg1">
                    <a:lumMod val="20000"/>
                    <a:lumOff val="80000"/>
                  </a:schemeClr>
                </a:solidFill>
              </a:rPr>
              <a:t>TAC Responsibilities</a:t>
            </a:r>
          </a:p>
        </p:txBody>
      </p:sp>
      <p:sp>
        <p:nvSpPr>
          <p:cNvPr id="8" name="Rectangle 6">
            <a:extLst>
              <a:ext uri="{FF2B5EF4-FFF2-40B4-BE49-F238E27FC236}">
                <a16:creationId xmlns:a16="http://schemas.microsoft.com/office/drawing/2014/main" id="{E2C9D169-0056-46D2-AC23-578CF796EF17}"/>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p>
        </p:txBody>
      </p:sp>
      <p:sp>
        <p:nvSpPr>
          <p:cNvPr id="11" name="Subtitle 2">
            <a:extLst>
              <a:ext uri="{FF2B5EF4-FFF2-40B4-BE49-F238E27FC236}">
                <a16:creationId xmlns:a16="http://schemas.microsoft.com/office/drawing/2014/main" id="{6F1F6816-A7E1-4B51-8811-6C89C8F3C86B}"/>
              </a:ext>
            </a:extLst>
          </p:cNvPr>
          <p:cNvSpPr txBox="1"/>
          <p:nvPr/>
        </p:nvSpPr>
        <p:spPr>
          <a:xfrm>
            <a:off x="295642" y="6503902"/>
            <a:ext cx="11600716" cy="29464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Public Sans ExtraLight" pitchFamily="2" charset="0"/>
              </a:rPr>
              <a:t>https://www.wisdoj.gov/</a:t>
            </a:r>
            <a:endParaRPr lang="en-US" u="sng" dirty="0">
              <a:solidFill>
                <a:srgbClr val="0563C1"/>
              </a:solidFill>
              <a:uFill>
                <a:solidFill>
                  <a:srgbClr val="0563C1"/>
                </a:solidFill>
              </a:uFill>
              <a:latin typeface="Public Sans ExtraLight" pitchFamily="2" charset="0"/>
              <a:hlinkClick r:id="rId3"/>
            </a:endParaRPr>
          </a:p>
        </p:txBody>
      </p:sp>
      <p:sp>
        <p:nvSpPr>
          <p:cNvPr id="6" name="TextBox 5">
            <a:extLst>
              <a:ext uri="{FF2B5EF4-FFF2-40B4-BE49-F238E27FC236}">
                <a16:creationId xmlns:a16="http://schemas.microsoft.com/office/drawing/2014/main" id="{02EE8633-889F-4780-92BF-D12F2EA44D05}"/>
              </a:ext>
            </a:extLst>
          </p:cNvPr>
          <p:cNvSpPr txBox="1"/>
          <p:nvPr/>
        </p:nvSpPr>
        <p:spPr>
          <a:xfrm>
            <a:off x="721892" y="1641406"/>
            <a:ext cx="10770918" cy="1138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ctr" defTabSz="457200" rtl="0" fontAlgn="auto" latinLnBrk="0" hangingPunct="0">
              <a:lnSpc>
                <a:spcPct val="100000"/>
              </a:lnSpc>
              <a:spcBef>
                <a:spcPts val="0"/>
              </a:spcBef>
              <a:spcAft>
                <a:spcPts val="0"/>
              </a:spcAft>
              <a:buClrTx/>
              <a:buSzTx/>
              <a:tabLst/>
            </a:pPr>
            <a:r>
              <a:rPr lang="en-US" sz="2400" dirty="0">
                <a:latin typeface="Public Sans ExtraLight" pitchFamily="2" charset="0"/>
              </a:rPr>
              <a:t> </a:t>
            </a:r>
          </a:p>
          <a:p>
            <a:pPr>
              <a:spcBef>
                <a:spcPts val="1800"/>
              </a:spcBef>
              <a:spcAft>
                <a:spcPts val="600"/>
              </a:spcAft>
            </a:pPr>
            <a:endParaRPr lang="en-US" sz="2400" dirty="0">
              <a:latin typeface="Public Sans ExtraLight" pitchFamily="2" charset="0"/>
            </a:endParaRPr>
          </a:p>
        </p:txBody>
      </p:sp>
      <p:pic>
        <p:nvPicPr>
          <p:cNvPr id="12" name="Picture 5" descr="http://agapegeek.files.wordpress.com/2011/07/responsibility5.jpg">
            <a:extLst>
              <a:ext uri="{FF2B5EF4-FFF2-40B4-BE49-F238E27FC236}">
                <a16:creationId xmlns:a16="http://schemas.microsoft.com/office/drawing/2014/main" id="{847A8C29-CF51-4C5B-892C-5FEDD974D58E}"/>
              </a:ext>
            </a:extLst>
          </p:cNvPr>
          <p:cNvPicPr>
            <a:picLocks noChangeAspect="1" noChangeArrowheads="1"/>
          </p:cNvPicPr>
          <p:nvPr/>
        </p:nvPicPr>
        <p:blipFill>
          <a:blip r:embed="rId4" cstate="print"/>
          <a:srcRect/>
          <a:stretch>
            <a:fillRect/>
          </a:stretch>
        </p:blipFill>
        <p:spPr bwMode="auto">
          <a:xfrm>
            <a:off x="2999877" y="1979281"/>
            <a:ext cx="5503144" cy="3651498"/>
          </a:xfrm>
          <a:prstGeom prst="rect">
            <a:avLst/>
          </a:prstGeom>
          <a:noFill/>
          <a:ln w="9525">
            <a:noFill/>
            <a:miter lim="800000"/>
            <a:headEnd/>
            <a:tailEnd/>
          </a:ln>
        </p:spPr>
      </p:pic>
    </p:spTree>
    <p:extLst>
      <p:ext uri="{BB962C8B-B14F-4D97-AF65-F5344CB8AC3E}">
        <p14:creationId xmlns:p14="http://schemas.microsoft.com/office/powerpoint/2010/main" val="126422054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446AF000-2B1C-4BF1-A892-9A2AC041A5E6}"/>
              </a:ext>
            </a:extLst>
          </p:cNvPr>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p>
        </p:txBody>
      </p:sp>
      <p:sp>
        <p:nvSpPr>
          <p:cNvPr id="10" name="Title 1">
            <a:extLst>
              <a:ext uri="{FF2B5EF4-FFF2-40B4-BE49-F238E27FC236}">
                <a16:creationId xmlns:a16="http://schemas.microsoft.com/office/drawing/2014/main" id="{2B06C704-C7E7-4359-A511-927513825C5B}"/>
              </a:ext>
            </a:extLst>
          </p:cNvPr>
          <p:cNvSpPr txBox="1">
            <a:spLocks/>
          </p:cNvSpPr>
          <p:nvPr/>
        </p:nvSpPr>
        <p:spPr>
          <a:xfrm>
            <a:off x="699190" y="250074"/>
            <a:ext cx="10793620" cy="101221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t">
            <a:normAutofit/>
          </a:bodyPr>
          <a:lstStyle>
            <a:lvl1pPr marL="0" marR="0" indent="0" algn="l" defTabSz="914400" rtl="0" latinLnBrk="0">
              <a:lnSpc>
                <a:spcPct val="120000"/>
              </a:lnSpc>
              <a:spcBef>
                <a:spcPts val="0"/>
              </a:spcBef>
              <a:spcAft>
                <a:spcPts val="0"/>
              </a:spcAft>
              <a:buClrTx/>
              <a:buSzTx/>
              <a:buFontTx/>
              <a:buNone/>
              <a:tabLst/>
              <a:defRPr sz="4200" b="0" i="0" u="none" strike="noStrike" cap="none" spc="0" baseline="0">
                <a:solidFill>
                  <a:srgbClr val="D9EDF7"/>
                </a:solidFill>
                <a:uFillTx/>
                <a:latin typeface="Public Sans SemiBold"/>
                <a:ea typeface="Public Sans SemiBold"/>
                <a:cs typeface="Public Sans SemiBold"/>
                <a:sym typeface="Public Sans SemiBold"/>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US" dirty="0">
                <a:solidFill>
                  <a:schemeClr val="bg1">
                    <a:lumMod val="20000"/>
                    <a:lumOff val="80000"/>
                  </a:schemeClr>
                </a:solidFill>
              </a:rPr>
              <a:t>CJIS Security Policy</a:t>
            </a:r>
          </a:p>
        </p:txBody>
      </p:sp>
      <p:sp>
        <p:nvSpPr>
          <p:cNvPr id="8" name="Rectangle 6">
            <a:extLst>
              <a:ext uri="{FF2B5EF4-FFF2-40B4-BE49-F238E27FC236}">
                <a16:creationId xmlns:a16="http://schemas.microsoft.com/office/drawing/2014/main" id="{E2C9D169-0056-46D2-AC23-578CF796EF17}"/>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p>
        </p:txBody>
      </p:sp>
      <p:sp>
        <p:nvSpPr>
          <p:cNvPr id="11" name="Subtitle 2">
            <a:extLst>
              <a:ext uri="{FF2B5EF4-FFF2-40B4-BE49-F238E27FC236}">
                <a16:creationId xmlns:a16="http://schemas.microsoft.com/office/drawing/2014/main" id="{6F1F6816-A7E1-4B51-8811-6C89C8F3C86B}"/>
              </a:ext>
            </a:extLst>
          </p:cNvPr>
          <p:cNvSpPr txBox="1"/>
          <p:nvPr/>
        </p:nvSpPr>
        <p:spPr>
          <a:xfrm>
            <a:off x="295642" y="6503902"/>
            <a:ext cx="11600716" cy="29464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Public Sans ExtraLight" pitchFamily="2" charset="0"/>
              </a:rPr>
              <a:t>https://www.wisdoj.gov/</a:t>
            </a:r>
            <a:endParaRPr lang="en-US" u="sng" dirty="0">
              <a:solidFill>
                <a:srgbClr val="0563C1"/>
              </a:solidFill>
              <a:uFill>
                <a:solidFill>
                  <a:srgbClr val="0563C1"/>
                </a:solidFill>
              </a:uFill>
              <a:latin typeface="Public Sans ExtraLight" pitchFamily="2" charset="0"/>
              <a:hlinkClick r:id="rId3"/>
            </a:endParaRPr>
          </a:p>
        </p:txBody>
      </p:sp>
      <p:sp>
        <p:nvSpPr>
          <p:cNvPr id="13" name="TextBox 12">
            <a:extLst>
              <a:ext uri="{FF2B5EF4-FFF2-40B4-BE49-F238E27FC236}">
                <a16:creationId xmlns:a16="http://schemas.microsoft.com/office/drawing/2014/main" id="{9BA5ACC8-A7A3-423D-A9F3-5148BFCD30C7}"/>
              </a:ext>
            </a:extLst>
          </p:cNvPr>
          <p:cNvSpPr txBox="1"/>
          <p:nvPr/>
        </p:nvSpPr>
        <p:spPr>
          <a:xfrm>
            <a:off x="1874528" y="5973308"/>
            <a:ext cx="7689028"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buNone/>
            </a:pPr>
            <a:r>
              <a:rPr lang="en-US" sz="1800" dirty="0">
                <a:latin typeface="Times New Roman" panose="02020603050405020304" pitchFamily="18" charset="0"/>
                <a:cs typeface="Times New Roman" panose="02020603050405020304" pitchFamily="18" charset="0"/>
              </a:rPr>
              <a:t>https://www.fbi.gov/services/cjis/cjis-security-policy-resource-center</a:t>
            </a:r>
          </a:p>
        </p:txBody>
      </p:sp>
      <p:pic>
        <p:nvPicPr>
          <p:cNvPr id="4" name="Picture 3">
            <a:extLst>
              <a:ext uri="{FF2B5EF4-FFF2-40B4-BE49-F238E27FC236}">
                <a16:creationId xmlns:a16="http://schemas.microsoft.com/office/drawing/2014/main" id="{04130B0F-B2E1-8F52-7699-5B5C60154808}"/>
              </a:ext>
            </a:extLst>
          </p:cNvPr>
          <p:cNvPicPr>
            <a:picLocks noChangeAspect="1"/>
          </p:cNvPicPr>
          <p:nvPr/>
        </p:nvPicPr>
        <p:blipFill>
          <a:blip r:embed="rId4"/>
          <a:stretch>
            <a:fillRect/>
          </a:stretch>
        </p:blipFill>
        <p:spPr>
          <a:xfrm>
            <a:off x="352950" y="1262287"/>
            <a:ext cx="4118037" cy="4640962"/>
          </a:xfrm>
          <a:prstGeom prst="rect">
            <a:avLst/>
          </a:prstGeom>
        </p:spPr>
      </p:pic>
      <p:pic>
        <p:nvPicPr>
          <p:cNvPr id="3" name="Picture 2">
            <a:extLst>
              <a:ext uri="{FF2B5EF4-FFF2-40B4-BE49-F238E27FC236}">
                <a16:creationId xmlns:a16="http://schemas.microsoft.com/office/drawing/2014/main" id="{3A2A577C-A24F-823F-43EB-92DC52F824F5}"/>
              </a:ext>
            </a:extLst>
          </p:cNvPr>
          <p:cNvPicPr>
            <a:picLocks noChangeAspect="1"/>
          </p:cNvPicPr>
          <p:nvPr/>
        </p:nvPicPr>
        <p:blipFill>
          <a:blip r:embed="rId5"/>
          <a:stretch>
            <a:fillRect/>
          </a:stretch>
        </p:blipFill>
        <p:spPr>
          <a:xfrm>
            <a:off x="4823937" y="1380435"/>
            <a:ext cx="6886800" cy="4673639"/>
          </a:xfrm>
          <a:prstGeom prst="rect">
            <a:avLst/>
          </a:prstGeom>
        </p:spPr>
      </p:pic>
    </p:spTree>
    <p:extLst>
      <p:ext uri="{BB962C8B-B14F-4D97-AF65-F5344CB8AC3E}">
        <p14:creationId xmlns:p14="http://schemas.microsoft.com/office/powerpoint/2010/main" val="332578275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446AF000-2B1C-4BF1-A892-9A2AC041A5E6}"/>
              </a:ext>
            </a:extLst>
          </p:cNvPr>
          <p:cNvSpPr/>
          <p:nvPr/>
        </p:nvSpPr>
        <p:spPr>
          <a:xfrm>
            <a:off x="-1" y="0"/>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p>
        </p:txBody>
      </p:sp>
      <p:sp>
        <p:nvSpPr>
          <p:cNvPr id="10" name="Title 1">
            <a:extLst>
              <a:ext uri="{FF2B5EF4-FFF2-40B4-BE49-F238E27FC236}">
                <a16:creationId xmlns:a16="http://schemas.microsoft.com/office/drawing/2014/main" id="{2B06C704-C7E7-4359-A511-927513825C5B}"/>
              </a:ext>
            </a:extLst>
          </p:cNvPr>
          <p:cNvSpPr txBox="1">
            <a:spLocks/>
          </p:cNvSpPr>
          <p:nvPr/>
        </p:nvSpPr>
        <p:spPr>
          <a:xfrm>
            <a:off x="699190" y="250074"/>
            <a:ext cx="10793620" cy="101221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t">
            <a:normAutofit/>
          </a:bodyPr>
          <a:lstStyle>
            <a:lvl1pPr marL="0" marR="0" indent="0" algn="l" defTabSz="914400" rtl="0" latinLnBrk="0">
              <a:lnSpc>
                <a:spcPct val="120000"/>
              </a:lnSpc>
              <a:spcBef>
                <a:spcPts val="0"/>
              </a:spcBef>
              <a:spcAft>
                <a:spcPts val="0"/>
              </a:spcAft>
              <a:buClrTx/>
              <a:buSzTx/>
              <a:buFontTx/>
              <a:buNone/>
              <a:tabLst/>
              <a:defRPr sz="4200" b="0" i="0" u="none" strike="noStrike" cap="none" spc="0" baseline="0">
                <a:solidFill>
                  <a:srgbClr val="D9EDF7"/>
                </a:solidFill>
                <a:uFillTx/>
                <a:latin typeface="Public Sans SemiBold"/>
                <a:ea typeface="Public Sans SemiBold"/>
                <a:cs typeface="Public Sans SemiBold"/>
                <a:sym typeface="Public Sans SemiBold"/>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US" dirty="0">
                <a:solidFill>
                  <a:schemeClr val="bg1">
                    <a:lumMod val="20000"/>
                    <a:lumOff val="80000"/>
                  </a:schemeClr>
                </a:solidFill>
              </a:rPr>
              <a:t>Authorized Personnel</a:t>
            </a:r>
          </a:p>
        </p:txBody>
      </p:sp>
      <p:sp>
        <p:nvSpPr>
          <p:cNvPr id="8" name="Rectangle 6">
            <a:extLst>
              <a:ext uri="{FF2B5EF4-FFF2-40B4-BE49-F238E27FC236}">
                <a16:creationId xmlns:a16="http://schemas.microsoft.com/office/drawing/2014/main" id="{E2C9D169-0056-46D2-AC23-578CF796EF17}"/>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p>
        </p:txBody>
      </p:sp>
      <p:sp>
        <p:nvSpPr>
          <p:cNvPr id="11" name="Subtitle 2">
            <a:extLst>
              <a:ext uri="{FF2B5EF4-FFF2-40B4-BE49-F238E27FC236}">
                <a16:creationId xmlns:a16="http://schemas.microsoft.com/office/drawing/2014/main" id="{6F1F6816-A7E1-4B51-8811-6C89C8F3C86B}"/>
              </a:ext>
            </a:extLst>
          </p:cNvPr>
          <p:cNvSpPr txBox="1"/>
          <p:nvPr/>
        </p:nvSpPr>
        <p:spPr>
          <a:xfrm>
            <a:off x="295642" y="6503902"/>
            <a:ext cx="11600716" cy="29464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Public Sans ExtraLight" pitchFamily="2" charset="0"/>
              </a:rPr>
              <a:t>https://www.wisdoj.gov/</a:t>
            </a:r>
            <a:endParaRPr lang="en-US" u="sng" dirty="0">
              <a:solidFill>
                <a:srgbClr val="0563C1"/>
              </a:solidFill>
              <a:uFill>
                <a:solidFill>
                  <a:srgbClr val="0563C1"/>
                </a:solidFill>
              </a:uFill>
              <a:latin typeface="Public Sans ExtraLight" pitchFamily="2" charset="0"/>
              <a:hlinkClick r:id="rId3"/>
            </a:endParaRPr>
          </a:p>
        </p:txBody>
      </p:sp>
      <p:sp>
        <p:nvSpPr>
          <p:cNvPr id="26" name="TextBox 25">
            <a:extLst>
              <a:ext uri="{FF2B5EF4-FFF2-40B4-BE49-F238E27FC236}">
                <a16:creationId xmlns:a16="http://schemas.microsoft.com/office/drawing/2014/main" id="{8A5FBCE3-A06C-4D90-988F-9CF488CC3213}"/>
              </a:ext>
            </a:extLst>
          </p:cNvPr>
          <p:cNvSpPr txBox="1"/>
          <p:nvPr/>
        </p:nvSpPr>
        <p:spPr>
          <a:xfrm>
            <a:off x="972614" y="2031960"/>
            <a:ext cx="8658083" cy="28007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spcBef>
                <a:spcPts val="1800"/>
              </a:spcBef>
              <a:spcAft>
                <a:spcPts val="600"/>
              </a:spcAft>
            </a:pPr>
            <a:r>
              <a:rPr lang="en-US" sz="2400" dirty="0">
                <a:latin typeface="Public Sans ExtraLight" pitchFamily="2" charset="0"/>
              </a:rPr>
              <a:t>What is an authorized user?</a:t>
            </a:r>
          </a:p>
          <a:p>
            <a:pPr marL="342900" indent="-342900">
              <a:spcBef>
                <a:spcPts val="1800"/>
              </a:spcBef>
              <a:spcAft>
                <a:spcPts val="600"/>
              </a:spcAft>
              <a:buFont typeface="Arial" panose="020B0604020202020204" pitchFamily="34" charset="0"/>
              <a:buChar char="•"/>
            </a:pPr>
            <a:r>
              <a:rPr lang="en-US" sz="2400" dirty="0">
                <a:latin typeface="Public Sans ExtraLight" pitchFamily="2" charset="0"/>
              </a:rPr>
              <a:t>Physical access</a:t>
            </a:r>
          </a:p>
          <a:p>
            <a:pPr marL="342900" indent="-342900">
              <a:spcBef>
                <a:spcPts val="1800"/>
              </a:spcBef>
              <a:spcAft>
                <a:spcPts val="600"/>
              </a:spcAft>
              <a:buFont typeface="Arial" panose="020B0604020202020204" pitchFamily="34" charset="0"/>
              <a:buChar char="•"/>
            </a:pPr>
            <a:r>
              <a:rPr lang="en-US" sz="2400" dirty="0">
                <a:latin typeface="Public Sans ExtraLight" pitchFamily="2" charset="0"/>
              </a:rPr>
              <a:t>Logical access</a:t>
            </a:r>
          </a:p>
          <a:p>
            <a:pPr>
              <a:spcBef>
                <a:spcPts val="1800"/>
              </a:spcBef>
              <a:spcAft>
                <a:spcPts val="600"/>
              </a:spcAft>
            </a:pPr>
            <a:endParaRPr lang="en-US" sz="2400" dirty="0">
              <a:latin typeface="Public Sans ExtraLight" pitchFamily="2" charset="0"/>
            </a:endParaRPr>
          </a:p>
        </p:txBody>
      </p:sp>
    </p:spTree>
    <p:extLst>
      <p:ext uri="{BB962C8B-B14F-4D97-AF65-F5344CB8AC3E}">
        <p14:creationId xmlns:p14="http://schemas.microsoft.com/office/powerpoint/2010/main" val="113634239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446AF000-2B1C-4BF1-A892-9A2AC041A5E6}"/>
              </a:ext>
            </a:extLst>
          </p:cNvPr>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p>
        </p:txBody>
      </p:sp>
      <p:sp>
        <p:nvSpPr>
          <p:cNvPr id="10" name="Title 1">
            <a:extLst>
              <a:ext uri="{FF2B5EF4-FFF2-40B4-BE49-F238E27FC236}">
                <a16:creationId xmlns:a16="http://schemas.microsoft.com/office/drawing/2014/main" id="{2B06C704-C7E7-4359-A511-927513825C5B}"/>
              </a:ext>
            </a:extLst>
          </p:cNvPr>
          <p:cNvSpPr txBox="1">
            <a:spLocks/>
          </p:cNvSpPr>
          <p:nvPr/>
        </p:nvSpPr>
        <p:spPr>
          <a:xfrm>
            <a:off x="699190" y="250074"/>
            <a:ext cx="10793620" cy="101221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t">
            <a:normAutofit/>
          </a:bodyPr>
          <a:lstStyle>
            <a:lvl1pPr marL="0" marR="0" indent="0" algn="l" defTabSz="914400" rtl="0" latinLnBrk="0">
              <a:lnSpc>
                <a:spcPct val="120000"/>
              </a:lnSpc>
              <a:spcBef>
                <a:spcPts val="0"/>
              </a:spcBef>
              <a:spcAft>
                <a:spcPts val="0"/>
              </a:spcAft>
              <a:buClrTx/>
              <a:buSzTx/>
              <a:buFontTx/>
              <a:buNone/>
              <a:tabLst/>
              <a:defRPr sz="4200" b="0" i="0" u="none" strike="noStrike" cap="none" spc="0" baseline="0">
                <a:solidFill>
                  <a:srgbClr val="D9EDF7"/>
                </a:solidFill>
                <a:uFillTx/>
                <a:latin typeface="Public Sans SemiBold"/>
                <a:ea typeface="Public Sans SemiBold"/>
                <a:cs typeface="Public Sans SemiBold"/>
                <a:sym typeface="Public Sans SemiBold"/>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US" dirty="0">
                <a:solidFill>
                  <a:schemeClr val="bg1">
                    <a:lumMod val="20000"/>
                    <a:lumOff val="80000"/>
                  </a:schemeClr>
                </a:solidFill>
              </a:rPr>
              <a:t>Authorized Personnel</a:t>
            </a:r>
          </a:p>
        </p:txBody>
      </p:sp>
      <p:sp>
        <p:nvSpPr>
          <p:cNvPr id="7" name="TextBox 6">
            <a:extLst>
              <a:ext uri="{FF2B5EF4-FFF2-40B4-BE49-F238E27FC236}">
                <a16:creationId xmlns:a16="http://schemas.microsoft.com/office/drawing/2014/main" id="{4AE09675-3D2B-4CF8-AEF3-F1D52F4300B4}"/>
              </a:ext>
            </a:extLst>
          </p:cNvPr>
          <p:cNvSpPr txBox="1"/>
          <p:nvPr/>
        </p:nvSpPr>
        <p:spPr>
          <a:xfrm>
            <a:off x="551706" y="1750158"/>
            <a:ext cx="6999832" cy="41549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2400" dirty="0">
                <a:latin typeface="Public Sans ExtraLight" pitchFamily="2" charset="0"/>
              </a:rPr>
              <a:t>Fingerprint-based Background Check</a:t>
            </a:r>
          </a:p>
          <a:p>
            <a:pPr marL="342900" lvl="2" indent="-342900">
              <a:buFont typeface="Arial" panose="020B0604020202020204" pitchFamily="34" charset="0"/>
              <a:buChar char="•"/>
            </a:pPr>
            <a:r>
              <a:rPr lang="en-US" sz="2400" dirty="0">
                <a:latin typeface="Public Sans ExtraLight" pitchFamily="2" charset="0"/>
              </a:rPr>
              <a:t>LEAP vs LESB</a:t>
            </a:r>
          </a:p>
          <a:p>
            <a:pPr marL="342900" indent="-342900">
              <a:buFont typeface="Arial" panose="020B0604020202020204" pitchFamily="34" charset="0"/>
              <a:buChar char="•"/>
            </a:pPr>
            <a:r>
              <a:rPr lang="en-US" sz="2400" dirty="0">
                <a:latin typeface="Public Sans ExtraLight" pitchFamily="2" charset="0"/>
              </a:rPr>
              <a:t>Privacy Statement &amp; Challenge Notice</a:t>
            </a:r>
          </a:p>
          <a:p>
            <a:pPr marL="342900" indent="-342900">
              <a:buFont typeface="Arial" panose="020B0604020202020204" pitchFamily="34" charset="0"/>
              <a:buChar char="•"/>
            </a:pPr>
            <a:r>
              <a:rPr lang="en-US" sz="2400" dirty="0">
                <a:latin typeface="Public Sans ExtraLight" pitchFamily="2" charset="0"/>
              </a:rPr>
              <a:t>WORCS (Wisconsin Online Record Check System</a:t>
            </a:r>
          </a:p>
          <a:p>
            <a:pPr marL="342900" indent="-342900">
              <a:buFont typeface="Arial" panose="020B0604020202020204" pitchFamily="34" charset="0"/>
              <a:buChar char="•"/>
            </a:pPr>
            <a:r>
              <a:rPr lang="en-US" sz="2400" dirty="0">
                <a:latin typeface="Public Sans ExtraLight" pitchFamily="2" charset="0"/>
              </a:rPr>
              <a:t>Variances (Only Felony convictions)</a:t>
            </a:r>
          </a:p>
          <a:p>
            <a:pPr marL="342900" indent="-342900">
              <a:buFont typeface="Arial" panose="020B0604020202020204" pitchFamily="34" charset="0"/>
              <a:buChar char="•"/>
            </a:pPr>
            <a:endParaRPr lang="en-US" sz="2400" dirty="0">
              <a:latin typeface="Public Sans ExtraLight" pitchFamily="2" charset="0"/>
            </a:endParaRPr>
          </a:p>
          <a:p>
            <a:r>
              <a:rPr lang="en-US" sz="2400" dirty="0">
                <a:latin typeface="Public Sans ExtraLight" pitchFamily="2" charset="0"/>
              </a:rPr>
              <a:t>Security Awareness</a:t>
            </a:r>
          </a:p>
          <a:p>
            <a:endParaRPr lang="en-US" sz="2400" dirty="0">
              <a:latin typeface="Public Sans ExtraLight" pitchFamily="2" charset="0"/>
            </a:endParaRPr>
          </a:p>
          <a:p>
            <a:r>
              <a:rPr lang="en-US" sz="2400" dirty="0">
                <a:latin typeface="Public Sans ExtraLight" pitchFamily="2" charset="0"/>
              </a:rPr>
              <a:t>Authorized User List</a:t>
            </a:r>
          </a:p>
          <a:p>
            <a:endParaRPr lang="en-US" sz="2400" dirty="0">
              <a:latin typeface="Public Sans ExtraLight" pitchFamily="2" charset="0"/>
            </a:endParaRPr>
          </a:p>
        </p:txBody>
      </p:sp>
      <p:sp>
        <p:nvSpPr>
          <p:cNvPr id="8" name="Rectangle 6">
            <a:extLst>
              <a:ext uri="{FF2B5EF4-FFF2-40B4-BE49-F238E27FC236}">
                <a16:creationId xmlns:a16="http://schemas.microsoft.com/office/drawing/2014/main" id="{E2C9D169-0056-46D2-AC23-578CF796EF17}"/>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p>
        </p:txBody>
      </p:sp>
      <p:sp>
        <p:nvSpPr>
          <p:cNvPr id="11" name="Subtitle 2">
            <a:extLst>
              <a:ext uri="{FF2B5EF4-FFF2-40B4-BE49-F238E27FC236}">
                <a16:creationId xmlns:a16="http://schemas.microsoft.com/office/drawing/2014/main" id="{6F1F6816-A7E1-4B51-8811-6C89C8F3C86B}"/>
              </a:ext>
            </a:extLst>
          </p:cNvPr>
          <p:cNvSpPr txBox="1"/>
          <p:nvPr/>
        </p:nvSpPr>
        <p:spPr>
          <a:xfrm>
            <a:off x="295642" y="6503902"/>
            <a:ext cx="11600716" cy="29464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Public Sans ExtraLight" pitchFamily="2" charset="0"/>
              </a:rPr>
              <a:t>https://www.wisdoj.gov/</a:t>
            </a:r>
            <a:endParaRPr lang="en-US" u="sng" dirty="0">
              <a:solidFill>
                <a:srgbClr val="0563C1"/>
              </a:solidFill>
              <a:uFill>
                <a:solidFill>
                  <a:srgbClr val="0563C1"/>
                </a:solidFill>
              </a:uFill>
              <a:latin typeface="Public Sans ExtraLight" pitchFamily="2" charset="0"/>
              <a:hlinkClick r:id="rId3"/>
            </a:endParaRPr>
          </a:p>
        </p:txBody>
      </p:sp>
      <p:pic>
        <p:nvPicPr>
          <p:cNvPr id="12" name="Picture 4" descr="C:\Users\Whitsserpy\AppData\Local\Microsoft\Windows\Temporary Internet Files\Content.IE5\RWZKBVKT\mercados-potenciales[1].jpg">
            <a:extLst>
              <a:ext uri="{FF2B5EF4-FFF2-40B4-BE49-F238E27FC236}">
                <a16:creationId xmlns:a16="http://schemas.microsoft.com/office/drawing/2014/main" id="{8434250D-572D-482A-89D9-8A4B229C59A9}"/>
              </a:ext>
            </a:extLst>
          </p:cNvPr>
          <p:cNvPicPr>
            <a:picLocks noChangeAspect="1" noChangeArrowheads="1"/>
          </p:cNvPicPr>
          <p:nvPr/>
        </p:nvPicPr>
        <p:blipFill>
          <a:blip r:embed="rId4" cstate="print"/>
          <a:srcRect/>
          <a:stretch>
            <a:fillRect/>
          </a:stretch>
        </p:blipFill>
        <p:spPr bwMode="auto">
          <a:xfrm>
            <a:off x="7818123" y="2494844"/>
            <a:ext cx="4078235" cy="2860853"/>
          </a:xfrm>
          <a:prstGeom prst="rect">
            <a:avLst/>
          </a:prstGeom>
          <a:noFill/>
          <a:ln w="9525">
            <a:solidFill>
              <a:schemeClr val="accent1">
                <a:alpha val="92000"/>
              </a:schemeClr>
            </a:solidFill>
            <a:miter lim="800000"/>
            <a:headEnd/>
            <a:tailEnd/>
          </a:ln>
        </p:spPr>
      </p:pic>
    </p:spTree>
    <p:extLst>
      <p:ext uri="{BB962C8B-B14F-4D97-AF65-F5344CB8AC3E}">
        <p14:creationId xmlns:p14="http://schemas.microsoft.com/office/powerpoint/2010/main" val="15560329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446AF000-2B1C-4BF1-A892-9A2AC041A5E6}"/>
              </a:ext>
            </a:extLst>
          </p:cNvPr>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p>
        </p:txBody>
      </p:sp>
      <p:sp>
        <p:nvSpPr>
          <p:cNvPr id="10" name="Title 1">
            <a:extLst>
              <a:ext uri="{FF2B5EF4-FFF2-40B4-BE49-F238E27FC236}">
                <a16:creationId xmlns:a16="http://schemas.microsoft.com/office/drawing/2014/main" id="{2B06C704-C7E7-4359-A511-927513825C5B}"/>
              </a:ext>
            </a:extLst>
          </p:cNvPr>
          <p:cNvSpPr txBox="1">
            <a:spLocks/>
          </p:cNvSpPr>
          <p:nvPr/>
        </p:nvSpPr>
        <p:spPr>
          <a:xfrm>
            <a:off x="699190" y="250074"/>
            <a:ext cx="10793620" cy="101221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t">
            <a:normAutofit/>
          </a:bodyPr>
          <a:lstStyle>
            <a:lvl1pPr marL="0" marR="0" indent="0" algn="l" defTabSz="914400" rtl="0" latinLnBrk="0">
              <a:lnSpc>
                <a:spcPct val="120000"/>
              </a:lnSpc>
              <a:spcBef>
                <a:spcPts val="0"/>
              </a:spcBef>
              <a:spcAft>
                <a:spcPts val="0"/>
              </a:spcAft>
              <a:buClrTx/>
              <a:buSzTx/>
              <a:buFontTx/>
              <a:buNone/>
              <a:tabLst/>
              <a:defRPr sz="4200" b="0" i="0" u="none" strike="noStrike" cap="none" spc="0" baseline="0">
                <a:solidFill>
                  <a:srgbClr val="D9EDF7"/>
                </a:solidFill>
                <a:uFillTx/>
                <a:latin typeface="Public Sans SemiBold"/>
                <a:ea typeface="Public Sans SemiBold"/>
                <a:cs typeface="Public Sans SemiBold"/>
                <a:sym typeface="Public Sans SemiBold"/>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US" dirty="0">
                <a:solidFill>
                  <a:schemeClr val="bg1">
                    <a:lumMod val="20000"/>
                    <a:lumOff val="80000"/>
                  </a:schemeClr>
                </a:solidFill>
              </a:rPr>
              <a:t>Handling of CJI</a:t>
            </a:r>
          </a:p>
        </p:txBody>
      </p:sp>
      <p:sp>
        <p:nvSpPr>
          <p:cNvPr id="8" name="Rectangle 6">
            <a:extLst>
              <a:ext uri="{FF2B5EF4-FFF2-40B4-BE49-F238E27FC236}">
                <a16:creationId xmlns:a16="http://schemas.microsoft.com/office/drawing/2014/main" id="{E2C9D169-0056-46D2-AC23-578CF796EF17}"/>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p>
        </p:txBody>
      </p:sp>
      <p:sp>
        <p:nvSpPr>
          <p:cNvPr id="11" name="Subtitle 2">
            <a:extLst>
              <a:ext uri="{FF2B5EF4-FFF2-40B4-BE49-F238E27FC236}">
                <a16:creationId xmlns:a16="http://schemas.microsoft.com/office/drawing/2014/main" id="{6F1F6816-A7E1-4B51-8811-6C89C8F3C86B}"/>
              </a:ext>
            </a:extLst>
          </p:cNvPr>
          <p:cNvSpPr txBox="1"/>
          <p:nvPr/>
        </p:nvSpPr>
        <p:spPr>
          <a:xfrm>
            <a:off x="295642" y="6503902"/>
            <a:ext cx="11600716" cy="29464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Public Sans ExtraLight" pitchFamily="2" charset="0"/>
              </a:rPr>
              <a:t>https://www.wisdoj.gov/</a:t>
            </a:r>
            <a:endParaRPr lang="en-US" u="sng" dirty="0">
              <a:solidFill>
                <a:srgbClr val="0563C1"/>
              </a:solidFill>
              <a:uFill>
                <a:solidFill>
                  <a:srgbClr val="0563C1"/>
                </a:solidFill>
              </a:uFill>
              <a:latin typeface="Public Sans ExtraLight" pitchFamily="2" charset="0"/>
              <a:hlinkClick r:id="rId3"/>
            </a:endParaRPr>
          </a:p>
        </p:txBody>
      </p:sp>
      <p:sp>
        <p:nvSpPr>
          <p:cNvPr id="6" name="TextBox 5">
            <a:extLst>
              <a:ext uri="{FF2B5EF4-FFF2-40B4-BE49-F238E27FC236}">
                <a16:creationId xmlns:a16="http://schemas.microsoft.com/office/drawing/2014/main" id="{02EE8633-889F-4780-92BF-D12F2EA44D05}"/>
              </a:ext>
            </a:extLst>
          </p:cNvPr>
          <p:cNvSpPr txBox="1"/>
          <p:nvPr/>
        </p:nvSpPr>
        <p:spPr>
          <a:xfrm>
            <a:off x="575137" y="1383172"/>
            <a:ext cx="10770918" cy="59400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400" b="1" dirty="0">
                <a:latin typeface="Public Sans ExtraLight" pitchFamily="2" charset="0"/>
              </a:rPr>
              <a:t>Secure Storage</a:t>
            </a:r>
            <a:r>
              <a:rPr lang="en-US" sz="2400" dirty="0">
                <a:latin typeface="Public Sans ExtraLight" pitchFamily="2" charset="0"/>
              </a:rPr>
              <a:t>: Where are you keeping your documents and equipment that contain CJI? Who has access to those items?</a:t>
            </a: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endParaRPr lang="en-US" sz="2400" dirty="0">
              <a:latin typeface="Public Sans ExtraLight" pitchFamily="2" charset="0"/>
            </a:endParaRP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400" b="1" dirty="0">
                <a:latin typeface="Public Sans ExtraLight" pitchFamily="2" charset="0"/>
              </a:rPr>
              <a:t>Transport of CJI</a:t>
            </a:r>
            <a:r>
              <a:rPr lang="en-US" sz="2400" dirty="0">
                <a:latin typeface="Public Sans ExtraLight" pitchFamily="2" charset="0"/>
              </a:rPr>
              <a:t>: Do documents or equipment that contain CJI ever leave your physically secure location?  If so, are you documenting the activities associated with the removal? </a:t>
            </a: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endParaRPr lang="en-US" sz="2400" dirty="0">
              <a:latin typeface="Public Sans ExtraLight" pitchFamily="2" charset="0"/>
            </a:endParaRP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400" b="1" dirty="0">
                <a:latin typeface="Public Sans ExtraLight" pitchFamily="2" charset="0"/>
              </a:rPr>
              <a:t>Destruction/disposal</a:t>
            </a:r>
            <a:r>
              <a:rPr lang="en-US" sz="2400" dirty="0">
                <a:latin typeface="Public Sans ExtraLight" pitchFamily="2" charset="0"/>
              </a:rPr>
              <a:t>: How are your documents and equipment that contain CJI being destroyed? Does the method of destruction meet the CJIS requirements?  Is an authorized user witnessing the destruction / disposal?</a:t>
            </a:r>
          </a:p>
          <a:p>
            <a:pPr marL="342900" lvl="1" indent="-342900">
              <a:buFont typeface="Arial" panose="020B0604020202020204" pitchFamily="34" charset="0"/>
              <a:buChar char="•"/>
            </a:pPr>
            <a:endParaRPr lang="en-US" sz="2400" dirty="0">
              <a:latin typeface="Public Sans ExtraLight" pitchFamily="2" charset="0"/>
            </a:endParaRPr>
          </a:p>
          <a:p>
            <a:pPr marL="342900" lvl="1" indent="-342900">
              <a:buFont typeface="Arial" panose="020B0604020202020204" pitchFamily="34" charset="0"/>
              <a:buChar char="•"/>
            </a:pPr>
            <a:endParaRPr lang="en-US" sz="2400" dirty="0">
              <a:latin typeface="Public Sans ExtraLight" pitchFamily="2" charset="0"/>
            </a:endParaRPr>
          </a:p>
          <a:p>
            <a:pPr marL="0" marR="0" indent="0" algn="l" defTabSz="457200" rtl="0" fontAlgn="auto" latinLnBrk="0" hangingPunct="0">
              <a:lnSpc>
                <a:spcPct val="100000"/>
              </a:lnSpc>
              <a:spcBef>
                <a:spcPts val="0"/>
              </a:spcBef>
              <a:spcAft>
                <a:spcPts val="0"/>
              </a:spcAft>
              <a:buClrTx/>
              <a:buSzTx/>
              <a:buFontTx/>
              <a:buNone/>
              <a:tabLst/>
            </a:pPr>
            <a:endParaRPr lang="en-US" sz="2400" dirty="0">
              <a:latin typeface="Public Sans ExtraLight" pitchFamily="2" charset="0"/>
            </a:endParaRPr>
          </a:p>
          <a:p>
            <a:pPr>
              <a:spcBef>
                <a:spcPts val="1800"/>
              </a:spcBef>
              <a:spcAft>
                <a:spcPts val="600"/>
              </a:spcAft>
            </a:pPr>
            <a:endParaRPr lang="en-US" sz="2400" dirty="0">
              <a:latin typeface="Public Sans ExtraLight" pitchFamily="2" charset="0"/>
            </a:endParaRPr>
          </a:p>
        </p:txBody>
      </p:sp>
    </p:spTree>
    <p:extLst>
      <p:ext uri="{BB962C8B-B14F-4D97-AF65-F5344CB8AC3E}">
        <p14:creationId xmlns:p14="http://schemas.microsoft.com/office/powerpoint/2010/main" val="163733067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446AF000-2B1C-4BF1-A892-9A2AC041A5E6}"/>
              </a:ext>
            </a:extLst>
          </p:cNvPr>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p>
        </p:txBody>
      </p:sp>
      <p:sp>
        <p:nvSpPr>
          <p:cNvPr id="10" name="Title 1">
            <a:extLst>
              <a:ext uri="{FF2B5EF4-FFF2-40B4-BE49-F238E27FC236}">
                <a16:creationId xmlns:a16="http://schemas.microsoft.com/office/drawing/2014/main" id="{2B06C704-C7E7-4359-A511-927513825C5B}"/>
              </a:ext>
            </a:extLst>
          </p:cNvPr>
          <p:cNvSpPr txBox="1">
            <a:spLocks/>
          </p:cNvSpPr>
          <p:nvPr/>
        </p:nvSpPr>
        <p:spPr>
          <a:xfrm>
            <a:off x="699190" y="250074"/>
            <a:ext cx="10793620" cy="101221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t">
            <a:normAutofit/>
          </a:bodyPr>
          <a:lstStyle>
            <a:lvl1pPr marL="0" marR="0" indent="0" algn="l" defTabSz="914400" rtl="0" latinLnBrk="0">
              <a:lnSpc>
                <a:spcPct val="120000"/>
              </a:lnSpc>
              <a:spcBef>
                <a:spcPts val="0"/>
              </a:spcBef>
              <a:spcAft>
                <a:spcPts val="0"/>
              </a:spcAft>
              <a:buClrTx/>
              <a:buSzTx/>
              <a:buFontTx/>
              <a:buNone/>
              <a:tabLst/>
              <a:defRPr sz="4200" b="0" i="0" u="none" strike="noStrike" cap="none" spc="0" baseline="0">
                <a:solidFill>
                  <a:srgbClr val="D9EDF7"/>
                </a:solidFill>
                <a:uFillTx/>
                <a:latin typeface="Public Sans SemiBold"/>
                <a:ea typeface="Public Sans SemiBold"/>
                <a:cs typeface="Public Sans SemiBold"/>
                <a:sym typeface="Public Sans SemiBold"/>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US" dirty="0">
                <a:solidFill>
                  <a:schemeClr val="bg1">
                    <a:lumMod val="20000"/>
                    <a:lumOff val="80000"/>
                  </a:schemeClr>
                </a:solidFill>
              </a:rPr>
              <a:t>Dissemination of CJI</a:t>
            </a:r>
          </a:p>
        </p:txBody>
      </p:sp>
      <p:sp>
        <p:nvSpPr>
          <p:cNvPr id="7" name="TextBox 6">
            <a:extLst>
              <a:ext uri="{FF2B5EF4-FFF2-40B4-BE49-F238E27FC236}">
                <a16:creationId xmlns:a16="http://schemas.microsoft.com/office/drawing/2014/main" id="{4AE09675-3D2B-4CF8-AEF3-F1D52F4300B4}"/>
              </a:ext>
            </a:extLst>
          </p:cNvPr>
          <p:cNvSpPr txBox="1"/>
          <p:nvPr/>
        </p:nvSpPr>
        <p:spPr>
          <a:xfrm>
            <a:off x="721892" y="1641406"/>
            <a:ext cx="7396872" cy="2308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400" b="0" i="0" u="none" strike="noStrike" cap="none" spc="0" normalizeH="0" baseline="0" dirty="0">
                <a:ln>
                  <a:noFill/>
                </a:ln>
                <a:solidFill>
                  <a:srgbClr val="000000"/>
                </a:solidFill>
                <a:effectLst/>
                <a:uFillTx/>
                <a:latin typeface="Public Sans ExtraLight" pitchFamily="2" charset="0"/>
                <a:sym typeface="Calibri"/>
              </a:rPr>
              <a:t>Primary vs. Secondary dissemination</a:t>
            </a: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2400" b="0" i="0" u="none" strike="noStrike" cap="none" spc="0" normalizeH="0" baseline="0" dirty="0">
              <a:ln>
                <a:noFill/>
              </a:ln>
              <a:solidFill>
                <a:srgbClr val="000000"/>
              </a:solidFill>
              <a:effectLst/>
              <a:uFillTx/>
              <a:latin typeface="Public Sans ExtraLight" pitchFamily="2" charset="0"/>
              <a:sym typeface="Calibri"/>
            </a:endParaRP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a:latin typeface="Public Sans ExtraLight" pitchFamily="2" charset="0"/>
              </a:rPr>
              <a:t>Public Records Requests</a:t>
            </a: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endParaRPr lang="en-US" sz="2400" dirty="0">
              <a:latin typeface="Public Sans ExtraLight" pitchFamily="2" charset="0"/>
            </a:endParaRP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a:latin typeface="Public Sans ExtraLight" pitchFamily="2" charset="0"/>
              </a:rPr>
              <a:t>Social Engineering</a:t>
            </a: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endParaRPr lang="en-US" sz="2400" dirty="0">
              <a:latin typeface="Public Sans ExtraLight" pitchFamily="2" charset="0"/>
            </a:endParaRPr>
          </a:p>
        </p:txBody>
      </p:sp>
      <p:sp>
        <p:nvSpPr>
          <p:cNvPr id="8" name="Rectangle 6">
            <a:extLst>
              <a:ext uri="{FF2B5EF4-FFF2-40B4-BE49-F238E27FC236}">
                <a16:creationId xmlns:a16="http://schemas.microsoft.com/office/drawing/2014/main" id="{E2C9D169-0056-46D2-AC23-578CF796EF17}"/>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p>
        </p:txBody>
      </p:sp>
      <p:sp>
        <p:nvSpPr>
          <p:cNvPr id="11" name="Subtitle 2">
            <a:extLst>
              <a:ext uri="{FF2B5EF4-FFF2-40B4-BE49-F238E27FC236}">
                <a16:creationId xmlns:a16="http://schemas.microsoft.com/office/drawing/2014/main" id="{6F1F6816-A7E1-4B51-8811-6C89C8F3C86B}"/>
              </a:ext>
            </a:extLst>
          </p:cNvPr>
          <p:cNvSpPr txBox="1"/>
          <p:nvPr/>
        </p:nvSpPr>
        <p:spPr>
          <a:xfrm>
            <a:off x="295642" y="6503902"/>
            <a:ext cx="11600716" cy="29464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Public Sans ExtraLight" pitchFamily="2" charset="0"/>
              </a:rPr>
              <a:t>https://www.wisdoj.gov/</a:t>
            </a:r>
            <a:endParaRPr lang="en-US" u="sng" dirty="0">
              <a:solidFill>
                <a:srgbClr val="0563C1"/>
              </a:solidFill>
              <a:uFill>
                <a:solidFill>
                  <a:srgbClr val="0563C1"/>
                </a:solidFill>
              </a:uFill>
              <a:latin typeface="Public Sans ExtraLight" pitchFamily="2" charset="0"/>
              <a:hlinkClick r:id="rId3"/>
            </a:endParaRPr>
          </a:p>
        </p:txBody>
      </p:sp>
      <p:pic>
        <p:nvPicPr>
          <p:cNvPr id="12" name="Picture 2" descr="C:\Users\freshekwlk\AppData\Local\Microsoft\Windows\Temporary Internet Files\Content.IE5\3AXB14FO\strillone[1].jpg">
            <a:extLst>
              <a:ext uri="{FF2B5EF4-FFF2-40B4-BE49-F238E27FC236}">
                <a16:creationId xmlns:a16="http://schemas.microsoft.com/office/drawing/2014/main" id="{86F45CC8-FDE9-41E1-8FC2-F16A81CBD2A2}"/>
              </a:ext>
            </a:extLst>
          </p:cNvPr>
          <p:cNvPicPr>
            <a:picLocks noChangeAspect="1" noChangeArrowheads="1"/>
          </p:cNvPicPr>
          <p:nvPr/>
        </p:nvPicPr>
        <p:blipFill>
          <a:blip r:embed="rId4" cstate="print"/>
          <a:srcRect/>
          <a:stretch>
            <a:fillRect/>
          </a:stretch>
        </p:blipFill>
        <p:spPr bwMode="auto">
          <a:xfrm>
            <a:off x="8419677" y="1945387"/>
            <a:ext cx="2926080" cy="3559491"/>
          </a:xfrm>
          <a:prstGeom prst="rect">
            <a:avLst/>
          </a:prstGeom>
          <a:noFill/>
          <a:ln>
            <a:solidFill>
              <a:schemeClr val="accent1">
                <a:alpha val="99000"/>
              </a:schemeClr>
            </a:solidFill>
          </a:ln>
        </p:spPr>
      </p:pic>
    </p:spTree>
    <p:extLst>
      <p:ext uri="{BB962C8B-B14F-4D97-AF65-F5344CB8AC3E}">
        <p14:creationId xmlns:p14="http://schemas.microsoft.com/office/powerpoint/2010/main" val="2537246325"/>
      </p:ext>
    </p:extLst>
  </p:cSld>
  <p:clrMapOvr>
    <a:masterClrMapping/>
  </p:clrMapOvr>
  <p:transition spd="med"/>
</p:sld>
</file>

<file path=ppt/theme/theme1.xml><?xml version="1.0" encoding="utf-8"?>
<a:theme xmlns:a="http://schemas.openxmlformats.org/drawingml/2006/main" name="Office Theme">
  <a:themeElements>
    <a:clrScheme name="DOJ-new">
      <a:dk1>
        <a:srgbClr val="002C3F"/>
      </a:dk1>
      <a:lt1>
        <a:srgbClr val="4AC8FF"/>
      </a:lt1>
      <a:dk2>
        <a:srgbClr val="5A5A5A"/>
      </a:dk2>
      <a:lt2>
        <a:srgbClr val="A5A5A5"/>
      </a:lt2>
      <a:accent1>
        <a:srgbClr val="993047"/>
      </a:accent1>
      <a:accent2>
        <a:srgbClr val="E9E1DB"/>
      </a:accent2>
      <a:accent3>
        <a:srgbClr val="FFCB18"/>
      </a:accent3>
      <a:accent4>
        <a:srgbClr val="14951D"/>
      </a:accent4>
      <a:accent5>
        <a:srgbClr val="D8D8D8"/>
      </a:accent5>
      <a:accent6>
        <a:srgbClr val="F0F0F0"/>
      </a:accent6>
      <a:hlink>
        <a:srgbClr val="005EA2"/>
      </a:hlink>
      <a:folHlink>
        <a:srgbClr val="954F72"/>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20934</TotalTime>
  <Words>4656</Words>
  <Application>Microsoft Office PowerPoint</Application>
  <PresentationFormat>Widescreen</PresentationFormat>
  <Paragraphs>463</Paragraphs>
  <Slides>32</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Calibri</vt:lpstr>
      <vt:lpstr>Calibri Light</vt:lpstr>
      <vt:lpstr>Public Sans</vt:lpstr>
      <vt:lpstr>Public Sans ExtraLight</vt:lpstr>
      <vt:lpstr>Public Sans SemiBold</vt:lpstr>
      <vt:lpstr>Times New Roman</vt:lpstr>
      <vt:lpstr>Veranda</vt:lpstr>
      <vt:lpstr>Wingdings</vt:lpstr>
      <vt:lpstr>Office Theme</vt:lpstr>
      <vt:lpstr>PowerPoint Presentation</vt:lpstr>
      <vt:lpstr>Instructors</vt:lpstr>
      <vt:lpstr>Instructors (continued)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Newsletter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  Nlets User Guide</vt:lpstr>
      <vt:lpstr>Resources:  WILENET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Kosharek, Gregory R.</dc:creator>
  <cp:lastModifiedBy>Cook, Sarah M.</cp:lastModifiedBy>
  <cp:revision>291</cp:revision>
  <dcterms:modified xsi:type="dcterms:W3CDTF">2025-09-15T16:09:36Z</dcterms:modified>
</cp:coreProperties>
</file>