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378" r:id="rId4"/>
    <p:sldId id="394" r:id="rId5"/>
    <p:sldId id="395" r:id="rId6"/>
    <p:sldId id="377" r:id="rId7"/>
    <p:sldId id="382" r:id="rId8"/>
    <p:sldId id="359" r:id="rId9"/>
    <p:sldId id="379" r:id="rId10"/>
    <p:sldId id="308" r:id="rId11"/>
    <p:sldId id="352" r:id="rId12"/>
    <p:sldId id="376" r:id="rId13"/>
    <p:sldId id="360" r:id="rId14"/>
    <p:sldId id="361" r:id="rId15"/>
    <p:sldId id="362" r:id="rId16"/>
    <p:sldId id="363" r:id="rId17"/>
    <p:sldId id="387" r:id="rId18"/>
    <p:sldId id="388" r:id="rId19"/>
    <p:sldId id="364" r:id="rId20"/>
    <p:sldId id="386" r:id="rId21"/>
    <p:sldId id="390" r:id="rId22"/>
    <p:sldId id="365" r:id="rId23"/>
    <p:sldId id="351" r:id="rId24"/>
    <p:sldId id="396" r:id="rId25"/>
    <p:sldId id="372" r:id="rId26"/>
    <p:sldId id="371" r:id="rId27"/>
    <p:sldId id="373" r:id="rId28"/>
    <p:sldId id="389" r:id="rId29"/>
    <p:sldId id="374" r:id="rId30"/>
    <p:sldId id="375" r:id="rId31"/>
    <p:sldId id="366" r:id="rId32"/>
    <p:sldId id="367" r:id="rId33"/>
    <p:sldId id="392" r:id="rId34"/>
    <p:sldId id="368" r:id="rId35"/>
    <p:sldId id="381" r:id="rId36"/>
    <p:sldId id="369" r:id="rId37"/>
    <p:sldId id="385" r:id="rId38"/>
    <p:sldId id="393" r:id="rId39"/>
    <p:sldId id="370" r:id="rId40"/>
    <p:sldId id="383" r:id="rId41"/>
    <p:sldId id="384" r:id="rId42"/>
    <p:sldId id="355" r:id="rId43"/>
    <p:sldId id="391" r:id="rId44"/>
    <p:sldId id="290" r:id="rId45"/>
    <p:sldId id="397" r:id="rId46"/>
    <p:sldId id="270" r:id="rId47"/>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82EB1D0C-BD79-45A5-85E2-71A107AE4B7C}">
          <p14:sldIdLst>
            <p14:sldId id="256"/>
            <p14:sldId id="257"/>
            <p14:sldId id="378"/>
            <p14:sldId id="394"/>
            <p14:sldId id="395"/>
            <p14:sldId id="377"/>
            <p14:sldId id="382"/>
            <p14:sldId id="359"/>
            <p14:sldId id="379"/>
            <p14:sldId id="308"/>
            <p14:sldId id="352"/>
            <p14:sldId id="376"/>
            <p14:sldId id="360"/>
            <p14:sldId id="361"/>
            <p14:sldId id="362"/>
            <p14:sldId id="363"/>
            <p14:sldId id="387"/>
            <p14:sldId id="388"/>
            <p14:sldId id="364"/>
            <p14:sldId id="386"/>
            <p14:sldId id="390"/>
            <p14:sldId id="365"/>
            <p14:sldId id="351"/>
            <p14:sldId id="396"/>
            <p14:sldId id="372"/>
            <p14:sldId id="371"/>
            <p14:sldId id="373"/>
            <p14:sldId id="389"/>
            <p14:sldId id="374"/>
            <p14:sldId id="375"/>
            <p14:sldId id="366"/>
            <p14:sldId id="367"/>
            <p14:sldId id="392"/>
            <p14:sldId id="368"/>
            <p14:sldId id="381"/>
            <p14:sldId id="369"/>
            <p14:sldId id="385"/>
            <p14:sldId id="393"/>
            <p14:sldId id="370"/>
            <p14:sldId id="383"/>
            <p14:sldId id="384"/>
            <p14:sldId id="355"/>
            <p14:sldId id="391"/>
            <p14:sldId id="290"/>
            <p14:sldId id="397"/>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857" autoAdjust="0"/>
  </p:normalViewPr>
  <p:slideViewPr>
    <p:cSldViewPr snapToGrid="0">
      <p:cViewPr varScale="1">
        <p:scale>
          <a:sx n="103" d="100"/>
          <a:sy n="103" d="100"/>
        </p:scale>
        <p:origin x="8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92" name="Shape 92"/>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234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Many of the updates to the CJIS Security Policy are based off NIST 800-53 and 800-63. If familiar with those publications, then you should have a good idea of what the majority of the new requirements are and their basis. </a:t>
            </a:r>
          </a:p>
          <a:p>
            <a:endParaRPr lang="en-US" dirty="0"/>
          </a:p>
          <a:p>
            <a:r>
              <a:rPr lang="en-US" dirty="0"/>
              <a:t>Modernization efforts have focused more on preventing access from both outside and insider threats and placing an emphasis on the multi-faceted approaches to security with long term goals and robust planning.</a:t>
            </a:r>
          </a:p>
        </p:txBody>
      </p:sp>
    </p:spTree>
    <p:extLst>
      <p:ext uri="{BB962C8B-B14F-4D97-AF65-F5344CB8AC3E}">
        <p14:creationId xmlns:p14="http://schemas.microsoft.com/office/powerpoint/2010/main" val="161469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49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current zero-cycle goes from 10/1/2024 – 9/30/2027. All items in modernization will be auditable and sanctionable as of 10/1/2027.</a:t>
            </a:r>
          </a:p>
        </p:txBody>
      </p:sp>
    </p:spTree>
    <p:extLst>
      <p:ext uri="{BB962C8B-B14F-4D97-AF65-F5344CB8AC3E}">
        <p14:creationId xmlns:p14="http://schemas.microsoft.com/office/powerpoint/2010/main" val="3316532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6493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930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125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98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7564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14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If the multi-factor authentication process uses a combination of two single-factor authenticators, then it SHALL include a Memorized Secret authenticator and a possession-based authenticator.</a:t>
            </a:r>
          </a:p>
        </p:txBody>
      </p:sp>
    </p:spTree>
    <p:extLst>
      <p:ext uri="{BB962C8B-B14F-4D97-AF65-F5344CB8AC3E}">
        <p14:creationId xmlns:p14="http://schemas.microsoft.com/office/powerpoint/2010/main" val="328372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9495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7194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3408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173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3042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27CA7-32A3-D2D4-CAFA-C165167BF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C45BE-7345-BDB2-741A-D78F669CB290}"/>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7D334795-FF1B-1FCA-1E23-5EB9CD574E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4643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1668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4405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Examples of superior: US Passport/foreign E-Passport, PIV card, CAC</a:t>
            </a:r>
          </a:p>
          <a:p>
            <a:r>
              <a:rPr lang="en-US" dirty="0"/>
              <a:t>Examples of strong+: REAL ID cards, US Uniformed Services ID Cards</a:t>
            </a:r>
          </a:p>
          <a:p>
            <a:r>
              <a:rPr lang="en-US" dirty="0"/>
              <a:t>Examples of strong: DL or ID card that is not REAL ID compliant, Native American Tribal photo ID card.</a:t>
            </a:r>
          </a:p>
          <a:p>
            <a:r>
              <a:rPr lang="en-US" dirty="0"/>
              <a:t>Examples of fair: School ID card(w/photo), Utility account statement, credit card statement, bank statement.</a:t>
            </a:r>
          </a:p>
          <a:p>
            <a:r>
              <a:rPr lang="en-US" dirty="0"/>
              <a:t>Examples of weak: SSN, Birth Certificate </a:t>
            </a:r>
          </a:p>
          <a:p>
            <a:endParaRPr lang="en-US" dirty="0"/>
          </a:p>
        </p:txBody>
      </p:sp>
    </p:spTree>
    <p:extLst>
      <p:ext uri="{BB962C8B-B14F-4D97-AF65-F5344CB8AC3E}">
        <p14:creationId xmlns:p14="http://schemas.microsoft.com/office/powerpoint/2010/main" val="2451862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 combo #1 the STRONG level mentioned is STRONG+ as it is not specifically stated, however it is mentioned in the policy diagrams. </a:t>
            </a:r>
          </a:p>
          <a:p>
            <a:endParaRPr lang="en-US" dirty="0"/>
          </a:p>
          <a:p>
            <a:r>
              <a:rPr lang="en-US" dirty="0"/>
              <a:t>Can be found in CJISSECPOL v6.0 starting on page 152, categories start on page 153. </a:t>
            </a:r>
          </a:p>
        </p:txBody>
      </p:sp>
    </p:spTree>
    <p:extLst>
      <p:ext uri="{BB962C8B-B14F-4D97-AF65-F5344CB8AC3E}">
        <p14:creationId xmlns:p14="http://schemas.microsoft.com/office/powerpoint/2010/main" val="3381399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 combo #1 the STRONG level mentioned is STRONG+ as it is not specifically stated, however it is mentioned in the policy diagrams. </a:t>
            </a:r>
          </a:p>
          <a:p>
            <a:endParaRPr lang="en-US" dirty="0"/>
          </a:p>
          <a:p>
            <a:r>
              <a:rPr lang="en-US" dirty="0"/>
              <a:t>Can be found in CJISSECPOL v6.0 starting on page 152, categories start on page 153. </a:t>
            </a:r>
          </a:p>
        </p:txBody>
      </p:sp>
    </p:spTree>
    <p:extLst>
      <p:ext uri="{BB962C8B-B14F-4D97-AF65-F5344CB8AC3E}">
        <p14:creationId xmlns:p14="http://schemas.microsoft.com/office/powerpoint/2010/main" val="54088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What’s it’s purpose?</a:t>
            </a:r>
          </a:p>
          <a:p>
            <a:endParaRPr lang="en-US" dirty="0"/>
          </a:p>
          <a:p>
            <a:r>
              <a:rPr lang="en-US" dirty="0"/>
              <a:t>If CJI isn’t involved, then the policy does not need to be applied. </a:t>
            </a:r>
          </a:p>
          <a:p>
            <a:endParaRPr lang="en-US" dirty="0"/>
          </a:p>
          <a:p>
            <a:endParaRPr lang="en-US" dirty="0"/>
          </a:p>
          <a:p>
            <a:r>
              <a:rPr lang="en-US" dirty="0"/>
              <a:t>Not just because the “FBI said so”…</a:t>
            </a:r>
          </a:p>
        </p:txBody>
      </p:sp>
    </p:spTree>
    <p:extLst>
      <p:ext uri="{BB962C8B-B14F-4D97-AF65-F5344CB8AC3E}">
        <p14:creationId xmlns:p14="http://schemas.microsoft.com/office/powerpoint/2010/main" val="957530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IPQ = Interpol query, IAQ = Immigration Alien Query, sent to LESC/ICE.</a:t>
            </a:r>
          </a:p>
        </p:txBody>
      </p:sp>
    </p:spTree>
    <p:extLst>
      <p:ext uri="{BB962C8B-B14F-4D97-AF65-F5344CB8AC3E}">
        <p14:creationId xmlns:p14="http://schemas.microsoft.com/office/powerpoint/2010/main" val="1703265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9043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6262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3385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DCI can provide regional CERT team response and assistance as well as provides intelligence to federal entities that are required to be notified as necessary (FBI, CISA, NSA, DOD, etc.) </a:t>
            </a:r>
          </a:p>
          <a:p>
            <a:endParaRPr lang="en-US" dirty="0"/>
          </a:p>
        </p:txBody>
      </p:sp>
    </p:spTree>
    <p:extLst>
      <p:ext uri="{BB962C8B-B14F-4D97-AF65-F5344CB8AC3E}">
        <p14:creationId xmlns:p14="http://schemas.microsoft.com/office/powerpoint/2010/main" val="2455205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Since the TIME System is considered Critical Infrastructure of a National Security Nature, all related policies and requirements for reporting to WI DOJ supersedes those of local or private authority. </a:t>
            </a:r>
          </a:p>
          <a:p>
            <a:endParaRPr lang="en-US" dirty="0"/>
          </a:p>
        </p:txBody>
      </p:sp>
    </p:spTree>
    <p:extLst>
      <p:ext uri="{BB962C8B-B14F-4D97-AF65-F5344CB8AC3E}">
        <p14:creationId xmlns:p14="http://schemas.microsoft.com/office/powerpoint/2010/main" val="4232489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9886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5407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5382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With Encryption standards now moving to FIPS 140-3, agencies should be keeping an eye out to replace their aging infrastructure which may or may not be eligible for upgrades or replacements. The same applies with Windows OS and server updates and upgrades. </a:t>
            </a:r>
          </a:p>
          <a:p>
            <a:endParaRPr lang="en-US" dirty="0"/>
          </a:p>
          <a:p>
            <a:endParaRPr lang="en-US" dirty="0"/>
          </a:p>
        </p:txBody>
      </p:sp>
    </p:spTree>
    <p:extLst>
      <p:ext uri="{BB962C8B-B14F-4D97-AF65-F5344CB8AC3E}">
        <p14:creationId xmlns:p14="http://schemas.microsoft.com/office/powerpoint/2010/main" val="55693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6662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9308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519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530245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217689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dirty="0"/>
          </a:p>
          <a:p>
            <a:r>
              <a:rPr lang="en-US" dirty="0"/>
              <a:t>For a copy of this PowerPoint you can contact me. </a:t>
            </a:r>
          </a:p>
        </p:txBody>
      </p:sp>
    </p:spTree>
    <p:extLst>
      <p:ext uri="{BB962C8B-B14F-4D97-AF65-F5344CB8AC3E}">
        <p14:creationId xmlns:p14="http://schemas.microsoft.com/office/powerpoint/2010/main" val="3454364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3C8A9-983D-698D-6B7A-0767A436A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38EE5-71A1-AB48-5BF7-7E8A26239CA3}"/>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F4A294E1-D0A3-7B85-A9EE-1981D7F0D88F}"/>
              </a:ext>
            </a:extLst>
          </p:cNvPr>
          <p:cNvSpPr>
            <a:spLocks noGrp="1"/>
          </p:cNvSpPr>
          <p:nvPr>
            <p:ph type="body" idx="1"/>
          </p:nvPr>
        </p:nvSpPr>
        <p:spPr/>
        <p:txBody>
          <a:bodyPr/>
          <a:lstStyle/>
          <a:p>
            <a:endParaRPr lang="en-US" dirty="0"/>
          </a:p>
          <a:p>
            <a:endParaRPr lang="en-US" dirty="0"/>
          </a:p>
          <a:p>
            <a:r>
              <a:rPr lang="en-US" dirty="0"/>
              <a:t>For a copy of this PowerPoint you can contact me. </a:t>
            </a:r>
          </a:p>
        </p:txBody>
      </p:sp>
    </p:spTree>
    <p:extLst>
      <p:ext uri="{BB962C8B-B14F-4D97-AF65-F5344CB8AC3E}">
        <p14:creationId xmlns:p14="http://schemas.microsoft.com/office/powerpoint/2010/main" val="34122000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770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214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Agencies that have items of concern identified during the audits will be required to provide estimated timelines for addressing non-compliant items in their response back to CIB. </a:t>
            </a:r>
          </a:p>
        </p:txBody>
      </p:sp>
    </p:spTree>
    <p:extLst>
      <p:ext uri="{BB962C8B-B14F-4D97-AF65-F5344CB8AC3E}">
        <p14:creationId xmlns:p14="http://schemas.microsoft.com/office/powerpoint/2010/main" val="324870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Agencies that have items of concern identified during the audits will be required to provide estimated timelines for addressing non-compliant items in their response back to CIB. </a:t>
            </a:r>
          </a:p>
        </p:txBody>
      </p:sp>
    </p:spTree>
    <p:extLst>
      <p:ext uri="{BB962C8B-B14F-4D97-AF65-F5344CB8AC3E}">
        <p14:creationId xmlns:p14="http://schemas.microsoft.com/office/powerpoint/2010/main" val="302172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LASO training is now required to be completed annually. CIB has online LASO training available as well as paper LASO training materials available on the WILEnet website. </a:t>
            </a:r>
          </a:p>
          <a:p>
            <a:endParaRPr lang="en-US" dirty="0"/>
          </a:p>
          <a:p>
            <a:r>
              <a:rPr lang="en-US" dirty="0"/>
              <a:t>Security Awareness training is now required on an annual basis and just like the LASO training, Security Awareness is available both on paper and digitally. However, there are different levels of Security Awareness training that are required based on the job duties of the person. TIME System users get Security Awareness as part of their biannual certification or recertification, but they will also now be required to take the stand-alone Security Awareness training on the opposite years from certification/recertification. Non-TIME System users will just need to take either the paper or digital Security Awareness training annually. </a:t>
            </a:r>
          </a:p>
          <a:p>
            <a:endParaRPr lang="en-US" dirty="0"/>
          </a:p>
          <a:p>
            <a:r>
              <a:rPr lang="en-US" dirty="0"/>
              <a:t>MCAs are required between all CJA’s and their IT/IS support if the IT/IS support is a separate government agency and not part of the CJA. MCAs will be requested by CIB from the CJA at time of audit so if the CJA does not have one, they will be required to get a current copy. The FBI Security Addendum is required for all private vendors that provide IT/IS support. </a:t>
            </a:r>
          </a:p>
          <a:p>
            <a:endParaRPr lang="en-US" dirty="0"/>
          </a:p>
        </p:txBody>
      </p:sp>
    </p:spTree>
    <p:extLst>
      <p:ext uri="{BB962C8B-B14F-4D97-AF65-F5344CB8AC3E}">
        <p14:creationId xmlns:p14="http://schemas.microsoft.com/office/powerpoint/2010/main" val="3597817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Official definition. </a:t>
            </a:r>
          </a:p>
          <a:p>
            <a:r>
              <a:rPr lang="en-US" dirty="0"/>
              <a:t>In simple terms, any data obtained from the FBI. </a:t>
            </a:r>
          </a:p>
          <a:p>
            <a:r>
              <a:rPr lang="en-US" dirty="0"/>
              <a:t>Agencies could deem anything TIME System  = CJI for consistency and easy of management.</a:t>
            </a:r>
          </a:p>
        </p:txBody>
      </p:sp>
    </p:spTree>
    <p:extLst>
      <p:ext uri="{BB962C8B-B14F-4D97-AF65-F5344CB8AC3E}">
        <p14:creationId xmlns:p14="http://schemas.microsoft.com/office/powerpoint/2010/main" val="343194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dirty="0"/>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le.fbi.gov/cjis-division/cjis-security-policy-resource-center" TargetMode="External"/><Relationship Id="rId5"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doj.state.wi.us/" TargetMode="External"/><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hyperlink" Target="https://www.doj.state.wi.us/" TargetMode="External"/><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hyperlink" Target="https://www.doj.state.wi.u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1.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hyperlink" Target="https://www.doj.state.wi.u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jfif"/><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doj.state.wi.us/" TargetMode="External"/><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www.doj.state.wi.us/" TargetMode="External"/><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jpe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doj.state.wi.us/" TargetMode="External"/><Relationship Id="rId5" Type="http://schemas.openxmlformats.org/officeDocument/2006/relationships/image" Target="../media/image33.jfif"/><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brian.kalinoski@wisdoj.state.wi.us" TargetMode="External"/><Relationship Id="rId7" Type="http://schemas.openxmlformats.org/officeDocument/2006/relationships/hyperlink" Target="https://www.doj.state.wi.us/"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4.jfif"/><Relationship Id="rId5" Type="http://schemas.openxmlformats.org/officeDocument/2006/relationships/hyperlink" Target="mailto:wsic@doj.state.wi.us" TargetMode="External"/><Relationship Id="rId4" Type="http://schemas.openxmlformats.org/officeDocument/2006/relationships/hyperlink" Target="mailto:polachek@doj.state.wi.us" TargetMode="External"/><Relationship Id="rId9"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www.doj.state.wi.us/" TargetMode="External"/><Relationship Id="rId7"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mailto:crt@widma.gov" TargetMode="External"/><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37.jpeg"/></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doj.state.wi.us/" TargetMode="External"/><Relationship Id="rId7"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www.ic3.gov/" TargetMode="External"/><Relationship Id="rId5" Type="http://schemas.openxmlformats.org/officeDocument/2006/relationships/image" Target="../media/image1.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doj.state.wi.us/" TargetMode="External"/><Relationship Id="rId7"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1.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hyperlink" Target="https://ijis.org/community-resources/cjis-security-policy-webinars/#Wby3oQAfnxc" TargetMode="External"/><Relationship Id="rId13" Type="http://schemas.openxmlformats.org/officeDocument/2006/relationships/hyperlink" Target="https://ijis.org/community-resources/cjis-security-policy-webinar/#Jg-OBwQ8h_Q" TargetMode="External"/><Relationship Id="rId3" Type="http://schemas.openxmlformats.org/officeDocument/2006/relationships/hyperlink" Target="https://www.doj.state.wi.us/" TargetMode="External"/><Relationship Id="rId7" Type="http://schemas.openxmlformats.org/officeDocument/2006/relationships/hyperlink" Target="https://ijis.org/publications/" TargetMode="External"/><Relationship Id="rId12" Type="http://schemas.openxmlformats.org/officeDocument/2006/relationships/hyperlink" Target="https://ijis.org/community-resources/cjis-security-policy-webinar/#V_yNwWcZjtE"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www.nccoe.nist.gov/sites/default/files/2024-05/mfa-webinar-05-17-24-presentation.pdf" TargetMode="External"/><Relationship Id="rId11" Type="http://schemas.openxmlformats.org/officeDocument/2006/relationships/hyperlink" Target="https://ijis.org/community-resources/cjis-security-policy-webinars/#JNI0Nfn_CJ8" TargetMode="External"/><Relationship Id="rId5" Type="http://schemas.openxmlformats.org/officeDocument/2006/relationships/image" Target="../media/image1.png"/><Relationship Id="rId10" Type="http://schemas.openxmlformats.org/officeDocument/2006/relationships/hyperlink" Target="https://ijis.org/community-resources/cjis-security-policy-webinars/#MMJGaoKoUj4" TargetMode="External"/><Relationship Id="rId4" Type="http://schemas.openxmlformats.org/officeDocument/2006/relationships/image" Target="../media/image6.png"/><Relationship Id="rId9" Type="http://schemas.openxmlformats.org/officeDocument/2006/relationships/hyperlink" Target="https://ijis.org/community-resources/cjis-security-policy-webinars/#KGFvvngYGtI"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doi.org/10.6028/NIST.SP.800-63a" TargetMode="External"/><Relationship Id="rId3" Type="http://schemas.openxmlformats.org/officeDocument/2006/relationships/hyperlink" Target="https://www.doj.state.wi.us/" TargetMode="External"/><Relationship Id="rId7" Type="http://schemas.openxmlformats.org/officeDocument/2006/relationships/hyperlink" Target="https://doi.org/10.6028/NIST.SP.800-63-3" TargetMode="External"/><Relationship Id="rId12" Type="http://schemas.openxmlformats.org/officeDocument/2006/relationships/hyperlink" Target="https://www.ecfr.gov/current/title-32/subtitle-A/chapter-I/subchapter-D/part-117"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s://nvlpubs.nist.gov/nistpubs/SpecialPublications/NIST.SP.800-53r5.pdf" TargetMode="External"/><Relationship Id="rId11" Type="http://schemas.openxmlformats.org/officeDocument/2006/relationships/hyperlink" Target="https://nvlpubs.nist.gov/nistpubs/SpecialPublications/NIST.SP.800-88r1.pdf" TargetMode="External"/><Relationship Id="rId5" Type="http://schemas.openxmlformats.org/officeDocument/2006/relationships/image" Target="../media/image1.png"/><Relationship Id="rId10" Type="http://schemas.openxmlformats.org/officeDocument/2006/relationships/hyperlink" Target="https://doi.org/10.6028/NIST.SP.800-63c" TargetMode="External"/><Relationship Id="rId4" Type="http://schemas.openxmlformats.org/officeDocument/2006/relationships/image" Target="../media/image6.png"/><Relationship Id="rId9" Type="http://schemas.openxmlformats.org/officeDocument/2006/relationships/hyperlink" Target="https://doi.org/10.6028/NIST.SP.800-63b"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hyperlink" Target="mailto:CIBPSN@WISDOJ.GOV" TargetMode="External"/><Relationship Id="rId13" Type="http://schemas.openxmlformats.org/officeDocument/2006/relationships/image" Target="../media/image40.png"/><Relationship Id="rId3" Type="http://schemas.openxmlformats.org/officeDocument/2006/relationships/hyperlink" Target="https://www.doj.state.wi.us/" TargetMode="External"/><Relationship Id="rId7" Type="http://schemas.openxmlformats.org/officeDocument/2006/relationships/hyperlink" Target="mailto:CIBPSN@DOJ.STATE.WI.US" TargetMode="External"/><Relationship Id="rId12" Type="http://schemas.openxmlformats.org/officeDocument/2006/relationships/hyperlink" Target="mailto:TSCC@WISDOJ.GOV"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hyperlink" Target="mailto:CIBTRAIN@WISDOJ.GOV" TargetMode="External"/><Relationship Id="rId11" Type="http://schemas.openxmlformats.org/officeDocument/2006/relationships/hyperlink" Target="mailto:CIBAUDIT@" TargetMode="External"/><Relationship Id="rId5" Type="http://schemas.openxmlformats.org/officeDocument/2006/relationships/image" Target="../media/image1.png"/><Relationship Id="rId10" Type="http://schemas.openxmlformats.org/officeDocument/2006/relationships/hyperlink" Target="mailto:TIMEBILLING@WISDOJ.GOV" TargetMode="External"/><Relationship Id="rId4" Type="http://schemas.openxmlformats.org/officeDocument/2006/relationships/image" Target="../media/image6.png"/><Relationship Id="rId9" Type="http://schemas.openxmlformats.org/officeDocument/2006/relationships/hyperlink" Target="mailto:ETIME@WISDOJ.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doj.state.wi.us/" TargetMode="External"/><Relationship Id="rId7"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hyperlink" Target="https://www.doj.state.wi.us/" TargetMode="External"/><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cibaudit@doj.state.wi.us" TargetMode="External"/><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doj.state.wi.us/" TargetMode="Externa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C3F"/>
        </a:solidFill>
        <a:effectLst/>
      </p:bgPr>
    </p:bg>
    <p:spTree>
      <p:nvGrpSpPr>
        <p:cNvPr id="1" name=""/>
        <p:cNvGrpSpPr/>
        <p:nvPr/>
      </p:nvGrpSpPr>
      <p:grpSpPr>
        <a:xfrm>
          <a:off x="0" y="0"/>
          <a:ext cx="0" cy="0"/>
          <a:chOff x="0" y="0"/>
          <a:chExt cx="0" cy="0"/>
        </a:xfrm>
      </p:grpSpPr>
      <p:pic>
        <p:nvPicPr>
          <p:cNvPr id="94" name="doj-logo-color.png" descr="doj-logo-color.png"/>
          <p:cNvPicPr>
            <a:picLocks noChangeAspect="1"/>
          </p:cNvPicPr>
          <p:nvPr/>
        </p:nvPicPr>
        <p:blipFill>
          <a:blip r:embed="rId3"/>
          <a:stretch>
            <a:fillRect/>
          </a:stretch>
        </p:blipFill>
        <p:spPr>
          <a:xfrm>
            <a:off x="56373" y="5128077"/>
            <a:ext cx="1660733" cy="1660733"/>
          </a:xfrm>
          <a:prstGeom prst="rect">
            <a:avLst/>
          </a:prstGeom>
          <a:ln w="12700">
            <a:miter lim="400000"/>
          </a:ln>
        </p:spPr>
      </p:pic>
      <p:sp>
        <p:nvSpPr>
          <p:cNvPr id="95" name="Title 1"/>
          <p:cNvSpPr txBox="1"/>
          <p:nvPr/>
        </p:nvSpPr>
        <p:spPr>
          <a:xfrm>
            <a:off x="886739" y="4150733"/>
            <a:ext cx="10418520" cy="2080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ctr" defTabSz="914400">
              <a:defRPr sz="4000">
                <a:solidFill>
                  <a:srgbClr val="FFFFFF"/>
                </a:solidFill>
                <a:latin typeface="Public Sans Thin Medium"/>
                <a:ea typeface="Public Sans Thin Medium"/>
                <a:cs typeface="Public Sans Thin Medium"/>
                <a:sym typeface="Public Sans Thin Medium"/>
              </a:defRPr>
            </a:pPr>
            <a:r>
              <a:rPr lang="en-US" dirty="0">
                <a:latin typeface="Veranda"/>
              </a:rPr>
              <a:t>CJIS Security Policy Updates</a:t>
            </a:r>
          </a:p>
          <a:p>
            <a:pPr algn="ctr" defTabSz="914400">
              <a:defRPr sz="4000">
                <a:solidFill>
                  <a:srgbClr val="FFFFFF"/>
                </a:solidFill>
                <a:latin typeface="Public Sans Thin Medium"/>
                <a:ea typeface="Public Sans Thin Medium"/>
                <a:cs typeface="Public Sans Thin Medium"/>
                <a:sym typeface="Public Sans Thin Medium"/>
              </a:defRPr>
            </a:pPr>
            <a:r>
              <a:rPr lang="en-US" dirty="0">
                <a:latin typeface="Veranda"/>
              </a:rPr>
              <a:t>CIB Conference</a:t>
            </a:r>
            <a:br>
              <a:rPr lang="en-US" dirty="0">
                <a:latin typeface="Veranda"/>
              </a:rPr>
            </a:br>
            <a:r>
              <a:rPr lang="en-US" dirty="0">
                <a:latin typeface="Veranda"/>
              </a:rPr>
              <a:t> September 16-19, 2025</a:t>
            </a:r>
            <a:endParaRPr dirty="0">
              <a:latin typeface="Veranda"/>
            </a:endParaRPr>
          </a:p>
        </p:txBody>
      </p:sp>
      <p:pic>
        <p:nvPicPr>
          <p:cNvPr id="5" name="Picture 4" descr="Logo&#10;&#10;Description automatically generated">
            <a:extLst>
              <a:ext uri="{FF2B5EF4-FFF2-40B4-BE49-F238E27FC236}">
                <a16:creationId xmlns:a16="http://schemas.microsoft.com/office/drawing/2014/main" id="{730E9C17-CCDE-4119-9A9D-FCCCF77F3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0915" y="5177724"/>
            <a:ext cx="1611086" cy="1611086"/>
          </a:xfrm>
          <a:prstGeom prst="rect">
            <a:avLst/>
          </a:prstGeom>
        </p:spPr>
      </p:pic>
      <p:pic>
        <p:nvPicPr>
          <p:cNvPr id="7" name="Picture 6" descr="A gold and blue badge with a flag and text&#10;&#10;Description automatically generated">
            <a:extLst>
              <a:ext uri="{FF2B5EF4-FFF2-40B4-BE49-F238E27FC236}">
                <a16:creationId xmlns:a16="http://schemas.microsoft.com/office/drawing/2014/main" id="{9F56377A-25A3-2823-61D2-C401DB76BF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0543" y="524145"/>
            <a:ext cx="3470911" cy="347091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Modernization of the CJIS Security Policy</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E8EB507B-7518-409B-A3E4-B6F3A66D0C4F}"/>
              </a:ext>
            </a:extLst>
          </p:cNvPr>
          <p:cNvSpPr txBox="1"/>
          <p:nvPr/>
        </p:nvSpPr>
        <p:spPr>
          <a:xfrm>
            <a:off x="699190" y="2481584"/>
            <a:ext cx="10680795" cy="4278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Modernization efforts started in v5.9.1, October 1, 2022.</a:t>
            </a:r>
          </a:p>
          <a:p>
            <a:pPr marL="457200" indent="-457200">
              <a:buFont typeface="Wingdings" panose="05000000000000000000" pitchFamily="2" charset="2"/>
              <a:buChar char="Ø"/>
            </a:pPr>
            <a:r>
              <a:rPr lang="en-US" sz="2800" dirty="0">
                <a:latin typeface="Veranda"/>
              </a:rPr>
              <a:t>Current v6.0 (December 27, 2024), can be obtained online: </a:t>
            </a:r>
            <a:br>
              <a:rPr lang="en-US" sz="2800" dirty="0">
                <a:latin typeface="Veranda"/>
              </a:rPr>
            </a:br>
            <a:r>
              <a:rPr lang="en-US" sz="2400" dirty="0">
                <a:latin typeface="Veranda"/>
                <a:hlinkClick r:id="rId6"/>
              </a:rPr>
              <a:t>https://le.fbi.gov/cjis-division/cjis-security-policy-resource-center</a:t>
            </a:r>
            <a:r>
              <a:rPr lang="en-US" sz="2400" dirty="0">
                <a:latin typeface="Veranda"/>
              </a:rPr>
              <a:t> </a:t>
            </a:r>
          </a:p>
          <a:p>
            <a:pPr marL="457200" indent="-457200">
              <a:buFont typeface="Wingdings" panose="05000000000000000000" pitchFamily="2" charset="2"/>
              <a:buChar char="Ø"/>
            </a:pPr>
            <a:r>
              <a:rPr lang="en-US" sz="2800" dirty="0">
                <a:latin typeface="Veranda"/>
              </a:rPr>
              <a:t>CJISSECPOL Companion Document – Highly Recommended!</a:t>
            </a:r>
          </a:p>
          <a:p>
            <a:pPr lvl="2" indent="0"/>
            <a:r>
              <a:rPr lang="en-US" sz="2800" dirty="0">
                <a:latin typeface="Veranda"/>
              </a:rPr>
              <a:t>	-	Contains dates/timeframes for auditing and sanctions.</a:t>
            </a:r>
          </a:p>
          <a:p>
            <a:pPr marL="457200" indent="-457200">
              <a:buFont typeface="Wingdings" panose="05000000000000000000" pitchFamily="2" charset="2"/>
              <a:buChar char="Ø"/>
            </a:pPr>
            <a:r>
              <a:rPr lang="en-US" sz="2800" dirty="0">
                <a:latin typeface="Veranda"/>
              </a:rPr>
              <a:t>All areas of the policy are sanctionable by October 1, 2027.</a:t>
            </a:r>
          </a:p>
          <a:p>
            <a:pPr marL="457200" indent="-457200">
              <a:buFont typeface="Wingdings" panose="05000000000000000000" pitchFamily="2" charset="2"/>
              <a:buChar char="Ø"/>
            </a:pPr>
            <a:r>
              <a:rPr lang="en-US" sz="2800" dirty="0">
                <a:latin typeface="Veranda"/>
              </a:rPr>
              <a:t>CIB continues to review the changes and is updating triennial audit questionnaires as applicable. </a:t>
            </a:r>
          </a:p>
          <a:p>
            <a:pPr lvl="1" indent="0"/>
            <a:r>
              <a:rPr lang="en-US" sz="2800" dirty="0">
                <a:latin typeface="Veranda"/>
              </a:rPr>
              <a:t>	</a:t>
            </a:r>
          </a:p>
          <a:p>
            <a:pPr marL="342900" indent="-342900">
              <a:buFont typeface="Wingdings" panose="05000000000000000000" pitchFamily="2" charset="2"/>
              <a:buChar char="Ø"/>
            </a:pPr>
            <a:endParaRPr lang="en-US" sz="2400" dirty="0">
              <a:latin typeface="Veranda"/>
            </a:endParaRPr>
          </a:p>
        </p:txBody>
      </p:sp>
    </p:spTree>
    <p:extLst>
      <p:ext uri="{BB962C8B-B14F-4D97-AF65-F5344CB8AC3E}">
        <p14:creationId xmlns:p14="http://schemas.microsoft.com/office/powerpoint/2010/main" val="2381986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Updates: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2ED11E08-6634-EB5E-2953-C6BC843D8597}"/>
              </a:ext>
            </a:extLst>
          </p:cNvPr>
          <p:cNvSpPr txBox="1"/>
          <p:nvPr/>
        </p:nvSpPr>
        <p:spPr>
          <a:xfrm>
            <a:off x="638893" y="2595975"/>
            <a:ext cx="10717294"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In CJISSECPOL version 5.9.5, CJIS identified 4 priority levels </a:t>
            </a:r>
            <a:br>
              <a:rPr lang="en-US" sz="2800" dirty="0"/>
            </a:br>
            <a:r>
              <a:rPr lang="en-US" sz="2800" dirty="0"/>
              <a:t>(P1, P2, P3, and P4) that different control areas will be categorized as based on current and emerging security threat analysis. </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Priority 1 (P1) items are those specific controls which are required to be in place now and they were sanctionable upon the date of publication of v5.9.5 of the policy (as of 10/1/2024) unless otherwise specified in the CJISSECPOL Companion Document.</a:t>
            </a:r>
          </a:p>
        </p:txBody>
      </p:sp>
    </p:spTree>
    <p:extLst>
      <p:ext uri="{BB962C8B-B14F-4D97-AF65-F5344CB8AC3E}">
        <p14:creationId xmlns:p14="http://schemas.microsoft.com/office/powerpoint/2010/main" val="26818347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Updates: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2ED11E08-6634-EB5E-2953-C6BC843D8597}"/>
              </a:ext>
            </a:extLst>
          </p:cNvPr>
          <p:cNvSpPr txBox="1"/>
          <p:nvPr/>
        </p:nvSpPr>
        <p:spPr>
          <a:xfrm>
            <a:off x="638893" y="2595975"/>
            <a:ext cx="10717294"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Priority 2, 3, and 4 (P2, P3, P4) modernized controls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Unless otherwise stated in the policy, control items in these 	categories will be required to be in place by the end of the zero-cycle 	if not already required under previous versions of the policy.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Some areas of the policy have not been updated as part of the 	modernization process and those existing areas or controls remain 	auditable and are currently sanctionable (ex. Mobile Devices section).</a:t>
            </a:r>
          </a:p>
        </p:txBody>
      </p:sp>
    </p:spTree>
    <p:extLst>
      <p:ext uri="{BB962C8B-B14F-4D97-AF65-F5344CB8AC3E}">
        <p14:creationId xmlns:p14="http://schemas.microsoft.com/office/powerpoint/2010/main" val="15450307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1 Control Areas: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Access Control (AC)</a:t>
            </a:r>
          </a:p>
          <a:p>
            <a:pPr lvl="4" indent="0"/>
            <a:r>
              <a:rPr lang="en-US" sz="2800" dirty="0"/>
              <a:t>	1. Account Management – creation, maintenance, deactivation</a:t>
            </a:r>
          </a:p>
          <a:p>
            <a:pPr lvl="4" indent="0"/>
            <a:r>
              <a:rPr lang="en-US" sz="2800" dirty="0"/>
              <a:t>	2. Remote Access – Internal &amp; External (server to squad; temporary 			remote access for support)</a:t>
            </a:r>
          </a:p>
          <a:p>
            <a:pPr lvl="4" indent="0"/>
            <a:r>
              <a:rPr lang="en-US" sz="2800" dirty="0"/>
              <a:t>	3. External Systems – Non-Agency owned/controlled (ex. ALPR)</a:t>
            </a:r>
          </a:p>
          <a:p>
            <a:pPr lvl="4" indent="0"/>
            <a:endParaRPr lang="en-US" sz="2800" dirty="0"/>
          </a:p>
        </p:txBody>
      </p:sp>
      <p:pic>
        <p:nvPicPr>
          <p:cNvPr id="2050" name="Picture 2" descr="178+ Thousand Access Control Royalty-Free Images, Stock Photos &amp; Pictures |  Shutterstock">
            <a:extLst>
              <a:ext uri="{FF2B5EF4-FFF2-40B4-BE49-F238E27FC236}">
                <a16:creationId xmlns:a16="http://schemas.microsoft.com/office/drawing/2014/main" id="{FDD6AE47-7E69-8BCF-1B0D-511857D50F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3738" y="4858806"/>
            <a:ext cx="3844524" cy="143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0254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1 Control Areas: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Identification &amp; Authentication (IA)</a:t>
            </a:r>
          </a:p>
          <a:p>
            <a:pPr marR="0" algn="l" defTabSz="457200" rtl="0" fontAlgn="auto" latinLnBrk="0" hangingPunct="0">
              <a:lnSpc>
                <a:spcPct val="100000"/>
              </a:lnSpc>
              <a:spcBef>
                <a:spcPts val="0"/>
              </a:spcBef>
              <a:spcAft>
                <a:spcPts val="0"/>
              </a:spcAft>
              <a:buClrTx/>
              <a:buSzTx/>
              <a:tabLst/>
            </a:pPr>
            <a:r>
              <a:rPr lang="en-US" sz="2800" dirty="0"/>
              <a:t>	1. Multi-Factor Authentication (MFA) – Organizational Users</a:t>
            </a:r>
          </a:p>
          <a:p>
            <a:pPr marR="0" algn="l" defTabSz="457200" rtl="0" fontAlgn="auto" latinLnBrk="0" hangingPunct="0">
              <a:lnSpc>
                <a:spcPct val="100000"/>
              </a:lnSpc>
              <a:spcBef>
                <a:spcPts val="0"/>
              </a:spcBef>
              <a:spcAft>
                <a:spcPts val="0"/>
              </a:spcAft>
              <a:buClrTx/>
              <a:buSzTx/>
              <a:tabLst/>
            </a:pPr>
            <a:r>
              <a:rPr lang="en-US" sz="2800" dirty="0"/>
              <a:t>	2. Authenticator Management – Types, Public Key Based, Protection</a:t>
            </a:r>
          </a:p>
          <a:p>
            <a:pPr marR="0" algn="l" defTabSz="457200" rtl="0" fontAlgn="auto" latinLnBrk="0" hangingPunct="0">
              <a:lnSpc>
                <a:spcPct val="100000"/>
              </a:lnSpc>
              <a:spcBef>
                <a:spcPts val="0"/>
              </a:spcBef>
              <a:spcAft>
                <a:spcPts val="0"/>
              </a:spcAft>
              <a:buClrTx/>
              <a:buSzTx/>
              <a:tabLst/>
            </a:pPr>
            <a:endParaRPr lang="en-US" sz="2800" dirty="0"/>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Configuration Management (CM)</a:t>
            </a:r>
          </a:p>
          <a:p>
            <a:pPr marR="0" algn="l" defTabSz="457200" rtl="0" fontAlgn="auto" latinLnBrk="0" hangingPunct="0">
              <a:lnSpc>
                <a:spcPct val="100000"/>
              </a:lnSpc>
              <a:spcBef>
                <a:spcPts val="0"/>
              </a:spcBef>
              <a:spcAft>
                <a:spcPts val="0"/>
              </a:spcAft>
              <a:buClrTx/>
              <a:buSzTx/>
              <a:tabLst/>
            </a:pPr>
            <a:r>
              <a:rPr lang="en-US" sz="2800" dirty="0"/>
              <a:t>	1. Baseline Configuration – in conjunction with network diagram</a:t>
            </a:r>
          </a:p>
          <a:p>
            <a:pPr marR="0" algn="l" defTabSz="457200" rtl="0" fontAlgn="auto" latinLnBrk="0" hangingPunct="0">
              <a:lnSpc>
                <a:spcPct val="100000"/>
              </a:lnSpc>
              <a:spcBef>
                <a:spcPts val="0"/>
              </a:spcBef>
              <a:spcAft>
                <a:spcPts val="0"/>
              </a:spcAft>
              <a:buClrTx/>
              <a:buSzTx/>
              <a:tabLst/>
            </a:pPr>
            <a:r>
              <a:rPr lang="en-US" sz="2800" dirty="0"/>
              <a:t>	2. Restrictions, Settings, Least Functionality, System Component 			    Inventory</a:t>
            </a:r>
          </a:p>
          <a:p>
            <a:pPr lvl="4" indent="0"/>
            <a:r>
              <a:rPr lang="en-US" sz="2800" dirty="0"/>
              <a:t>	</a:t>
            </a:r>
          </a:p>
        </p:txBody>
      </p:sp>
    </p:spTree>
    <p:extLst>
      <p:ext uri="{BB962C8B-B14F-4D97-AF65-F5344CB8AC3E}">
        <p14:creationId xmlns:p14="http://schemas.microsoft.com/office/powerpoint/2010/main" val="409118411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1 Control Areas: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Systems and Communications Protection (SC)</a:t>
            </a:r>
          </a:p>
          <a:p>
            <a:pPr marR="0" algn="l" defTabSz="457200" rtl="0" fontAlgn="auto" latinLnBrk="0" hangingPunct="0">
              <a:lnSpc>
                <a:spcPct val="100000"/>
              </a:lnSpc>
              <a:spcBef>
                <a:spcPts val="0"/>
              </a:spcBef>
              <a:spcAft>
                <a:spcPts val="0"/>
              </a:spcAft>
              <a:buClrTx/>
              <a:buSzTx/>
              <a:tabLst/>
            </a:pPr>
            <a:r>
              <a:rPr lang="en-US" sz="2800" dirty="0"/>
              <a:t>	1. Boundary Protection – AP’s, External Telecom Services, Routing, PII</a:t>
            </a:r>
          </a:p>
          <a:p>
            <a:pPr marR="0" algn="l" defTabSz="457200" rtl="0" fontAlgn="auto" latinLnBrk="0" hangingPunct="0">
              <a:lnSpc>
                <a:spcPct val="100000"/>
              </a:lnSpc>
              <a:spcBef>
                <a:spcPts val="0"/>
              </a:spcBef>
              <a:spcAft>
                <a:spcPts val="0"/>
              </a:spcAft>
              <a:buClrTx/>
              <a:buSzTx/>
              <a:tabLst/>
            </a:pPr>
            <a:endParaRPr lang="en-US" sz="2800" dirty="0"/>
          </a:p>
          <a:p>
            <a:pPr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System and Information Integrity (SI)</a:t>
            </a:r>
          </a:p>
          <a:p>
            <a:pPr lvl="1" indent="0"/>
            <a:r>
              <a:rPr lang="en-US" sz="2800" dirty="0"/>
              <a:t>	1. Flaw Remediation</a:t>
            </a:r>
          </a:p>
          <a:p>
            <a:pPr lvl="1" indent="0"/>
            <a:r>
              <a:rPr lang="en-US" sz="2800" dirty="0"/>
              <a:t>	2. Malicious Code Protection</a:t>
            </a:r>
          </a:p>
          <a:p>
            <a:pPr lvl="1" indent="0"/>
            <a:r>
              <a:rPr lang="en-US" sz="2800" dirty="0"/>
              <a:t>	3. System Monitoring</a:t>
            </a:r>
          </a:p>
          <a:p>
            <a:pPr lvl="1" indent="0"/>
            <a:r>
              <a:rPr lang="en-US" sz="2800" dirty="0"/>
              <a:t>	4. Software/Firmware and Information Integrity</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800" dirty="0"/>
          </a:p>
        </p:txBody>
      </p:sp>
      <p:pic>
        <p:nvPicPr>
          <p:cNvPr id="1026" name="Picture 2" descr="Ubiquiti UniFi AP-AC Pro - wireless access point - Wi-Fi 5">
            <a:extLst>
              <a:ext uri="{FF2B5EF4-FFF2-40B4-BE49-F238E27FC236}">
                <a16:creationId xmlns:a16="http://schemas.microsoft.com/office/drawing/2014/main" id="{508EE447-14C4-1E6A-6B4A-EB9194B4DA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4587" y="2392716"/>
            <a:ext cx="993616" cy="7120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rtinet FortiGate Next Generation Firewalls | AVFirewalls.com">
            <a:extLst>
              <a:ext uri="{FF2B5EF4-FFF2-40B4-BE49-F238E27FC236}">
                <a16:creationId xmlns:a16="http://schemas.microsoft.com/office/drawing/2014/main" id="{7B2B8F4A-5652-830F-C040-9BD664E7AF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1389" y="3540689"/>
            <a:ext cx="2064103" cy="1220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oip Telephone can be shared across regions.">
            <a:extLst>
              <a:ext uri="{FF2B5EF4-FFF2-40B4-BE49-F238E27FC236}">
                <a16:creationId xmlns:a16="http://schemas.microsoft.com/office/drawing/2014/main" id="{28D4A687-53CB-6DBE-1519-C4732D74D5E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64529" y="2371846"/>
            <a:ext cx="710963" cy="7109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op online hacker icon simple vector robbery intrusion | Premium Vector">
            <a:extLst>
              <a:ext uri="{FF2B5EF4-FFF2-40B4-BE49-F238E27FC236}">
                <a16:creationId xmlns:a16="http://schemas.microsoft.com/office/drawing/2014/main" id="{BF2C5D0C-FD99-8E33-32F2-2158326EC8F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2792" y="4253154"/>
            <a:ext cx="1272822" cy="127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0666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1 Control Areas: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3293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Risk Assessment (RA)</a:t>
            </a:r>
          </a:p>
          <a:p>
            <a:pPr marR="0" algn="l" defTabSz="457200" rtl="0" fontAlgn="auto" latinLnBrk="0" hangingPunct="0">
              <a:lnSpc>
                <a:spcPct val="100000"/>
              </a:lnSpc>
              <a:spcBef>
                <a:spcPts val="0"/>
              </a:spcBef>
              <a:spcAft>
                <a:spcPts val="0"/>
              </a:spcAft>
              <a:buClrTx/>
              <a:buSzTx/>
              <a:tabLst/>
            </a:pPr>
            <a:r>
              <a:rPr lang="en-US" sz="2800" dirty="0"/>
              <a:t>	1. Vulnerability Monitoring and Scanning</a:t>
            </a:r>
          </a:p>
          <a:p>
            <a:pPr marR="0" algn="l" defTabSz="457200" rtl="0" fontAlgn="auto" latinLnBrk="0" hangingPunct="0">
              <a:lnSpc>
                <a:spcPct val="100000"/>
              </a:lnSpc>
              <a:spcBef>
                <a:spcPts val="0"/>
              </a:spcBef>
              <a:spcAft>
                <a:spcPts val="0"/>
              </a:spcAft>
              <a:buClrTx/>
              <a:buSzTx/>
              <a:tabLst/>
            </a:pPr>
            <a:br>
              <a:rPr lang="en-US" sz="2800" dirty="0"/>
            </a:br>
            <a:r>
              <a:rPr lang="en-US" sz="2400" dirty="0"/>
              <a:t>* All previously mentioned Priority 1 sections are those as defined by the APB for the CJIS Security Policy and agreed upon by all 50 states. The following areas may or may not be CJIS defined Priority 1 controls, but those areas that CIB would highly recommend that agencies also concentrate on updating/modernizing. </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800" dirty="0"/>
          </a:p>
        </p:txBody>
      </p:sp>
    </p:spTree>
    <p:extLst>
      <p:ext uri="{BB962C8B-B14F-4D97-AF65-F5344CB8AC3E}">
        <p14:creationId xmlns:p14="http://schemas.microsoft.com/office/powerpoint/2010/main" val="23294889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Topological Network Diagram:</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Configuration Management(CM)</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Agency topological network diagrams are required for every agency per CJISSECPOL regardless of agency size/audit requirements.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Network diagrams do not have to be complex but should give a general idea of where critical hardware is located on the network, depict all transmission routes for data, identify points of potential concern for vulnerability, and identify all portions of the agency network where CJI travels or resides. </a:t>
            </a:r>
          </a:p>
          <a:p>
            <a:pPr lvl="1" indent="0"/>
            <a:r>
              <a:rPr lang="en-US" sz="2800" dirty="0"/>
              <a:t>	</a:t>
            </a:r>
            <a:br>
              <a:rPr lang="en-US" sz="2800" dirty="0"/>
            </a:br>
            <a:endParaRPr lang="en-US" sz="2800" dirty="0"/>
          </a:p>
        </p:txBody>
      </p:sp>
    </p:spTree>
    <p:extLst>
      <p:ext uri="{BB962C8B-B14F-4D97-AF65-F5344CB8AC3E}">
        <p14:creationId xmlns:p14="http://schemas.microsoft.com/office/powerpoint/2010/main" val="80043262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43217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Topological Network Diagram:</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667623" y="1937865"/>
            <a:ext cx="10688564" cy="1"/>
          </a:xfrm>
          <a:prstGeom prst="line">
            <a:avLst/>
          </a:prstGeom>
          <a:ln w="25400">
            <a:solidFill>
              <a:srgbClr val="993047"/>
            </a:solidFill>
            <a:miter/>
          </a:ln>
        </p:spPr>
        <p:txBody>
          <a:bodyPr lIns="45719" rIns="45719"/>
          <a:lstStyle/>
          <a:p>
            <a:endParaRPr dirty="0">
              <a:latin typeface="Veranda"/>
            </a:endParaRPr>
          </a:p>
        </p:txBody>
      </p:sp>
      <p:pic>
        <p:nvPicPr>
          <p:cNvPr id="4" name="Picture 3">
            <a:extLst>
              <a:ext uri="{FF2B5EF4-FFF2-40B4-BE49-F238E27FC236}">
                <a16:creationId xmlns:a16="http://schemas.microsoft.com/office/drawing/2014/main" id="{5CA2ED3B-E5F6-8F51-AB16-4C419E5AEDBF}"/>
              </a:ext>
            </a:extLst>
          </p:cNvPr>
          <p:cNvPicPr>
            <a:picLocks noChangeAspect="1"/>
          </p:cNvPicPr>
          <p:nvPr/>
        </p:nvPicPr>
        <p:blipFill>
          <a:blip r:embed="rId6"/>
          <a:stretch>
            <a:fillRect/>
          </a:stretch>
        </p:blipFill>
        <p:spPr>
          <a:xfrm>
            <a:off x="2275170" y="2008587"/>
            <a:ext cx="7641660" cy="4437093"/>
          </a:xfrm>
          <a:prstGeom prst="rect">
            <a:avLst/>
          </a:prstGeom>
        </p:spPr>
      </p:pic>
    </p:spTree>
    <p:extLst>
      <p:ext uri="{BB962C8B-B14F-4D97-AF65-F5344CB8AC3E}">
        <p14:creationId xmlns:p14="http://schemas.microsoft.com/office/powerpoint/2010/main" val="16660219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usb drives&#10;&#10;Description automatically generated">
            <a:extLst>
              <a:ext uri="{FF2B5EF4-FFF2-40B4-BE49-F238E27FC236}">
                <a16:creationId xmlns:a16="http://schemas.microsoft.com/office/drawing/2014/main" id="{0723BD7C-F6A3-1EB0-2BCB-7827AC622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8661" y="5030431"/>
            <a:ext cx="1771451" cy="1550019"/>
          </a:xfrm>
          <a:prstGeom prst="rect">
            <a:avLst/>
          </a:prstGeom>
        </p:spPr>
      </p:pic>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4"/>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4"/>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6"/>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Multi-Factor Authentication</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99190" y="2503471"/>
            <a:ext cx="10717294"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dirty="0"/>
              <a:t>Formerly known as Advanced Authentication or 2-Factor Advanced 	Authentication (2FA).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dirty="0"/>
              <a:t>Factor Types – 2 of 3 required for use with CJIS systems.</a:t>
            </a:r>
          </a:p>
          <a:p>
            <a:pPr lvl="1" indent="0"/>
            <a:r>
              <a:rPr lang="en-US" sz="2400" dirty="0"/>
              <a:t>	- “Something You Have” (e.g., physical token, OTP code, cryptographic cert.)</a:t>
            </a:r>
          </a:p>
          <a:p>
            <a:pPr lvl="1" indent="0"/>
            <a:r>
              <a:rPr lang="en-US" sz="2400" dirty="0"/>
              <a:t>	- “Something You Know” (e.g., a PIN, memorized secrets/passwords)</a:t>
            </a:r>
          </a:p>
          <a:p>
            <a:pPr lvl="1" indent="0"/>
            <a:r>
              <a:rPr lang="en-US" sz="2400" b="1" dirty="0"/>
              <a:t>	</a:t>
            </a:r>
            <a:r>
              <a:rPr lang="en-US" sz="2400" dirty="0"/>
              <a:t>- “Something You Are” (e.g., biometrics) </a:t>
            </a:r>
            <a:r>
              <a:rPr lang="en-US" sz="2400" dirty="0">
                <a:solidFill>
                  <a:srgbClr val="FF0000"/>
                </a:solidFill>
              </a:rPr>
              <a:t>*</a:t>
            </a:r>
            <a:r>
              <a:rPr lang="en-US" sz="2400" dirty="0"/>
              <a:t> </a:t>
            </a:r>
            <a:br>
              <a:rPr lang="en-US" sz="2400" b="1" dirty="0"/>
            </a:br>
            <a:r>
              <a:rPr lang="en-US" sz="2400" b="1" dirty="0"/>
              <a:t>	</a:t>
            </a:r>
            <a:r>
              <a:rPr lang="en-US" sz="1600" dirty="0">
                <a:solidFill>
                  <a:srgbClr val="FF0000"/>
                </a:solidFill>
              </a:rPr>
              <a:t>* Cannot be used as primary factor, can only be used as an enhanced factor in addition to a “Have” and “Know” factor.</a:t>
            </a:r>
          </a:p>
          <a:p>
            <a:pPr marR="0" algn="l" defTabSz="457200" rtl="0" fontAlgn="auto" latinLnBrk="0" hangingPunct="0">
              <a:lnSpc>
                <a:spcPct val="100000"/>
              </a:lnSpc>
              <a:spcBef>
                <a:spcPts val="0"/>
              </a:spcBef>
              <a:spcAft>
                <a:spcPts val="0"/>
              </a:spcAft>
              <a:buClrTx/>
              <a:buSzTx/>
              <a:tabLst/>
            </a:pPr>
            <a:r>
              <a:rPr lang="en-US" sz="2800" dirty="0"/>
              <a:t> </a:t>
            </a:r>
          </a:p>
        </p:txBody>
      </p:sp>
      <p:pic>
        <p:nvPicPr>
          <p:cNvPr id="7" name="Picture 6" descr="A number collage of numbers&#10;&#10;Description automatically generated">
            <a:extLst>
              <a:ext uri="{FF2B5EF4-FFF2-40B4-BE49-F238E27FC236}">
                <a16:creationId xmlns:a16="http://schemas.microsoft.com/office/drawing/2014/main" id="{532C1561-5E80-354C-88ED-BE6A528F9C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6517" y="5132891"/>
            <a:ext cx="1863182" cy="1239016"/>
          </a:xfrm>
          <a:prstGeom prst="rect">
            <a:avLst/>
          </a:prstGeom>
        </p:spPr>
      </p:pic>
      <p:pic>
        <p:nvPicPr>
          <p:cNvPr id="9" name="Picture 8" descr="A fingerprint scan on a screen&#10;&#10;Description automatically generated">
            <a:extLst>
              <a:ext uri="{FF2B5EF4-FFF2-40B4-BE49-F238E27FC236}">
                <a16:creationId xmlns:a16="http://schemas.microsoft.com/office/drawing/2014/main" id="{B74961C9-68F0-128F-15E4-99DFCD2DA6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1001" y="5132891"/>
            <a:ext cx="1931281" cy="1287520"/>
          </a:xfrm>
          <a:prstGeom prst="rect">
            <a:avLst/>
          </a:prstGeom>
        </p:spPr>
      </p:pic>
      <p:pic>
        <p:nvPicPr>
          <p:cNvPr id="4" name="Picture 3" descr="A black and white symbol with a lock&#10;&#10;Description automatically generated">
            <a:extLst>
              <a:ext uri="{FF2B5EF4-FFF2-40B4-BE49-F238E27FC236}">
                <a16:creationId xmlns:a16="http://schemas.microsoft.com/office/drawing/2014/main" id="{FA479278-78A1-05F1-6A75-B4A2A4B52B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8694" y="5116136"/>
            <a:ext cx="1313312" cy="1313312"/>
          </a:xfrm>
          <a:prstGeom prst="rect">
            <a:avLst/>
          </a:prstGeom>
        </p:spPr>
      </p:pic>
    </p:spTree>
    <p:extLst>
      <p:ext uri="{BB962C8B-B14F-4D97-AF65-F5344CB8AC3E}">
        <p14:creationId xmlns:p14="http://schemas.microsoft.com/office/powerpoint/2010/main" val="26065816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title"/>
          </p:nvPr>
        </p:nvSpPr>
        <p:spPr>
          <a:xfrm>
            <a:off x="3658810" y="673662"/>
            <a:ext cx="4874380" cy="1174571"/>
          </a:xfrm>
          <a:prstGeom prst="rect">
            <a:avLst/>
          </a:prstGeom>
        </p:spPr>
        <p:txBody>
          <a:bodyPr anchor="t">
            <a:normAutofit fontScale="90000"/>
          </a:bodyPr>
          <a:lstStyle>
            <a:lvl1pPr algn="l" defTabSz="896111">
              <a:lnSpc>
                <a:spcPct val="120000"/>
              </a:lnSpc>
              <a:defRPr sz="4116">
                <a:solidFill>
                  <a:srgbClr val="002C3F"/>
                </a:solidFill>
                <a:latin typeface="Public Sans SemiBold"/>
                <a:ea typeface="Public Sans SemiBold"/>
                <a:cs typeface="Public Sans SemiBold"/>
                <a:sym typeface="Public Sans SemiBold"/>
              </a:defRPr>
            </a:lvl1pPr>
          </a:lstStyle>
          <a:p>
            <a:pPr algn="ctr">
              <a:defRPr>
                <a:solidFill>
                  <a:srgbClr val="000000"/>
                </a:solidFill>
              </a:defRPr>
            </a:pPr>
            <a:r>
              <a:rPr lang="en-US" sz="6600" dirty="0">
                <a:solidFill>
                  <a:srgbClr val="002C3F"/>
                </a:solidFill>
                <a:latin typeface="Veranda"/>
              </a:rPr>
              <a:t>Welcome</a:t>
            </a:r>
            <a:endParaRPr sz="6600" dirty="0">
              <a:solidFill>
                <a:srgbClr val="002C3F"/>
              </a:solidFill>
              <a:latin typeface="Veranda"/>
            </a:endParaRPr>
          </a:p>
        </p:txBody>
      </p:sp>
      <p:sp>
        <p:nvSpPr>
          <p:cNvPr id="99" name="Rectangle 6"/>
          <p:cNvSpPr/>
          <p:nvPr/>
        </p:nvSpPr>
        <p:spPr>
          <a:xfrm>
            <a:off x="0" y="6443980"/>
            <a:ext cx="12192000" cy="414020"/>
          </a:xfrm>
          <a:prstGeom prst="rect">
            <a:avLst/>
          </a:prstGeom>
          <a:solidFill>
            <a:schemeClr val="bg1">
              <a:lumMod val="20000"/>
              <a:lumOff val="80000"/>
            </a:schemeClr>
          </a:solidFill>
          <a:ln w="12700">
            <a:noFill/>
            <a:miter lim="400000"/>
          </a:ln>
        </p:spPr>
        <p:txBody>
          <a:bodyPr lIns="45719" rIns="45719" anchor="ctr"/>
          <a:lstStyle/>
          <a:p>
            <a:pPr algn="ctr">
              <a:defRPr>
                <a:solidFill>
                  <a:srgbClr val="FFFFFF"/>
                </a:solidFill>
              </a:defRPr>
            </a:pPr>
            <a:endParaRPr dirty="0">
              <a:latin typeface="Veranda"/>
            </a:endParaRPr>
          </a:p>
        </p:txBody>
      </p:sp>
      <p:pic>
        <p:nvPicPr>
          <p:cNvPr id="100" name="doj-logo-color.png" descr="doj-logo-color.png"/>
          <p:cNvPicPr>
            <a:picLocks noChangeAspect="1"/>
          </p:cNvPicPr>
          <p:nvPr/>
        </p:nvPicPr>
        <p:blipFill>
          <a:blip r:embed="rId3"/>
          <a:stretch>
            <a:fillRect/>
          </a:stretch>
        </p:blipFill>
        <p:spPr>
          <a:xfrm>
            <a:off x="652577" y="673662"/>
            <a:ext cx="2166041" cy="2166041"/>
          </a:xfrm>
          <a:prstGeom prst="rect">
            <a:avLst/>
          </a:prstGeom>
          <a:ln w="12700">
            <a:miter lim="400000"/>
          </a:ln>
        </p:spPr>
      </p:pic>
      <p:sp>
        <p:nvSpPr>
          <p:cNvPr id="102" name="Subtitle 2"/>
          <p:cNvSpPr txBox="1"/>
          <p:nvPr/>
        </p:nvSpPr>
        <p:spPr>
          <a:xfrm>
            <a:off x="295642" y="6503902"/>
            <a:ext cx="11600716" cy="294641"/>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defTabSz="914400">
              <a:lnSpc>
                <a:spcPct val="90000"/>
              </a:lnSpc>
              <a:spcBef>
                <a:spcPts val="1000"/>
              </a:spcBef>
              <a:defRPr sz="1400">
                <a:solidFill>
                  <a:srgbClr val="005EA2"/>
                </a:solidFill>
                <a:latin typeface="Public Sans Thin Regular"/>
                <a:ea typeface="Public Sans Thin Regular"/>
                <a:cs typeface="Public Sans Thin Regular"/>
                <a:sym typeface="Public Sans Thin Regular"/>
              </a:defRPr>
            </a:pPr>
            <a:r>
              <a:rPr lang="en-US" dirty="0">
                <a:latin typeface="Veranda"/>
              </a:rPr>
              <a:t> </a:t>
            </a:r>
            <a:r>
              <a:rPr lang="en-US" u="sng" dirty="0">
                <a:solidFill>
                  <a:srgbClr val="0563C1"/>
                </a:solidFill>
                <a:uFill>
                  <a:solidFill>
                    <a:srgbClr val="0563C1"/>
                  </a:solidFill>
                </a:uFill>
                <a:latin typeface="Veranda"/>
                <a:hlinkClick r:id="rId4"/>
              </a:rPr>
              <a:t>https://www.wisdoj.gov/</a:t>
            </a:r>
          </a:p>
        </p:txBody>
      </p:sp>
      <p:pic>
        <p:nvPicPr>
          <p:cNvPr id="3" name="Picture 2" descr="Logo&#10;&#10;Description automatically generated">
            <a:extLst>
              <a:ext uri="{FF2B5EF4-FFF2-40B4-BE49-F238E27FC236}">
                <a16:creationId xmlns:a16="http://schemas.microsoft.com/office/drawing/2014/main" id="{74BC3B4B-2730-48B2-8284-045D245C90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6519" y="4649042"/>
            <a:ext cx="1735481" cy="1735481"/>
          </a:xfrm>
          <a:prstGeom prst="rect">
            <a:avLst/>
          </a:prstGeom>
        </p:spPr>
      </p:pic>
      <p:sp>
        <p:nvSpPr>
          <p:cNvPr id="2" name="Title 1">
            <a:extLst>
              <a:ext uri="{FF2B5EF4-FFF2-40B4-BE49-F238E27FC236}">
                <a16:creationId xmlns:a16="http://schemas.microsoft.com/office/drawing/2014/main" id="{8700F18D-4C00-A499-7F67-6F1D6696A005}"/>
              </a:ext>
            </a:extLst>
          </p:cNvPr>
          <p:cNvSpPr txBox="1"/>
          <p:nvPr/>
        </p:nvSpPr>
        <p:spPr>
          <a:xfrm>
            <a:off x="2818618" y="2625127"/>
            <a:ext cx="6085726" cy="3228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77500" lnSpcReduction="20000"/>
          </a:bodyPr>
          <a:lstStyle/>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Zach Polachek</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Program &amp; Policy Analyst - Advanced</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TIME &amp; Technical Unit</a:t>
            </a:r>
          </a:p>
          <a:p>
            <a:pPr defTabSz="914400">
              <a:defRPr sz="4000">
                <a:solidFill>
                  <a:srgbClr val="993047"/>
                </a:solidFill>
                <a:latin typeface="Public Sans Thin Regular"/>
                <a:ea typeface="Public Sans Thin Regular"/>
                <a:cs typeface="Public Sans Thin Regular"/>
                <a:sym typeface="Public Sans Thin Regular"/>
              </a:defRPr>
            </a:pPr>
            <a:endParaRPr lang="en-US" sz="2100" dirty="0">
              <a:latin typeface="Veranda"/>
              <a:ea typeface="Public Sans Thin ExtraLight"/>
              <a:cs typeface="Public Sans Thin ExtraLight"/>
              <a:sym typeface="Public Sans Thin ExtraLight"/>
            </a:endParaRPr>
          </a:p>
          <a:p>
            <a:pPr defTabSz="914400">
              <a:defRPr sz="4000">
                <a:solidFill>
                  <a:srgbClr val="993047"/>
                </a:solidFill>
                <a:latin typeface="Public Sans Thin Regular"/>
                <a:ea typeface="Public Sans Thin Regular"/>
                <a:cs typeface="Public Sans Thin Regular"/>
                <a:sym typeface="Public Sans Thin Regular"/>
              </a:defRPr>
            </a:pPr>
            <a:endParaRPr lang="en-US" sz="2300" dirty="0">
              <a:latin typeface="Veranda"/>
              <a:ea typeface="Public Sans Thin ExtraLight"/>
              <a:cs typeface="Public Sans Thin ExtraLight"/>
              <a:sym typeface="Public Sans Thin ExtraLight"/>
            </a:endParaRP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Brian Kalinoski</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WI ISO</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TIME System Operations Manager</a:t>
            </a:r>
          </a:p>
          <a:p>
            <a:pPr defTabSz="914400">
              <a:defRPr sz="4000">
                <a:solidFill>
                  <a:srgbClr val="993047"/>
                </a:solidFill>
                <a:latin typeface="Public Sans Thin Regular"/>
                <a:ea typeface="Public Sans Thin Regular"/>
                <a:cs typeface="Public Sans Thin Regular"/>
                <a:sym typeface="Public Sans Thin Regular"/>
              </a:defRPr>
            </a:pPr>
            <a:endParaRPr lang="en-US" dirty="0">
              <a:latin typeface="Veranda"/>
              <a:ea typeface="Public Sans Thin ExtraLight"/>
              <a:cs typeface="Public Sans Thin ExtraLight"/>
              <a:sym typeface="Public Sans Thin ExtraLight"/>
            </a:endParaRPr>
          </a:p>
          <a:p>
            <a:pPr defTabSz="914400">
              <a:defRPr sz="4000">
                <a:solidFill>
                  <a:srgbClr val="993047"/>
                </a:solidFill>
                <a:latin typeface="Public Sans Thin Regular"/>
                <a:ea typeface="Public Sans Thin Regular"/>
                <a:cs typeface="Public Sans Thin Regular"/>
                <a:sym typeface="Public Sans Thin Regular"/>
              </a:defRPr>
            </a:pPr>
            <a:endParaRPr lang="en-US" dirty="0">
              <a:latin typeface="Veranda"/>
              <a:ea typeface="Public Sans Thin ExtraLight"/>
              <a:cs typeface="Public Sans Thin ExtraLight"/>
              <a:sym typeface="Public Sans Thin ExtraLight"/>
            </a:endParaRPr>
          </a:p>
          <a:p>
            <a:pPr defTabSz="914400">
              <a:defRPr sz="40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pic>
        <p:nvPicPr>
          <p:cNvPr id="4" name="Picture 3" descr="A person in a suit and tie&#10;&#10;Description automatically generated">
            <a:extLst>
              <a:ext uri="{FF2B5EF4-FFF2-40B4-BE49-F238E27FC236}">
                <a16:creationId xmlns:a16="http://schemas.microsoft.com/office/drawing/2014/main" id="{BC64662E-409A-D0E0-6431-D1E4288E85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1617" y="2257521"/>
            <a:ext cx="1160911" cy="1589547"/>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3D64CDF7-15E6-C565-EBCE-7B72E0E7A3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1616" y="4094932"/>
            <a:ext cx="1160911" cy="1741367"/>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Multi-Factor Authentication</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99190" y="2600587"/>
            <a:ext cx="10717294" cy="42165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Deployed as close to the access of CJI as possible*. </a:t>
            </a:r>
          </a:p>
          <a:p>
            <a:pPr marR="0" algn="l" defTabSz="457200" rtl="0" fontAlgn="auto" latinLnBrk="0" hangingPunct="0">
              <a:lnSpc>
                <a:spcPct val="100000"/>
              </a:lnSpc>
              <a:spcBef>
                <a:spcPts val="0"/>
              </a:spcBef>
              <a:spcAft>
                <a:spcPts val="0"/>
              </a:spcAft>
              <a:buClrTx/>
              <a:buSzTx/>
              <a:tabLst/>
            </a:pPr>
            <a:r>
              <a:rPr lang="en-US" sz="2800" dirty="0"/>
              <a:t>	- Application login</a:t>
            </a:r>
          </a:p>
          <a:p>
            <a:pPr marR="0" algn="l" defTabSz="457200" rtl="0" fontAlgn="auto" latinLnBrk="0" hangingPunct="0">
              <a:lnSpc>
                <a:spcPct val="100000"/>
              </a:lnSpc>
              <a:spcBef>
                <a:spcPts val="0"/>
              </a:spcBef>
              <a:spcAft>
                <a:spcPts val="0"/>
              </a:spcAft>
              <a:buClrTx/>
              <a:buSzTx/>
              <a:tabLst/>
            </a:pPr>
            <a:r>
              <a:rPr lang="en-US" sz="2800" dirty="0"/>
              <a:t>	- Device login</a:t>
            </a:r>
          </a:p>
          <a:p>
            <a:pPr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Current projections from cyber security intelligence sources say that 	at some point in the coming future, MFA will be required for ALL 	access and/or login gateways. </a:t>
            </a:r>
          </a:p>
          <a:p>
            <a:pPr marR="0" algn="l" defTabSz="457200" rtl="0" fontAlgn="auto" latinLnBrk="0" hangingPunct="0">
              <a:lnSpc>
                <a:spcPct val="100000"/>
              </a:lnSpc>
              <a:spcBef>
                <a:spcPts val="0"/>
              </a:spcBef>
              <a:spcAft>
                <a:spcPts val="0"/>
              </a:spcAft>
              <a:buClrTx/>
              <a:buSzTx/>
              <a:tabLst/>
            </a:pPr>
            <a:r>
              <a:rPr lang="en-US" sz="2800" dirty="0"/>
              <a:t>	(consider SAML/OpenID/SSO-Federated)</a:t>
            </a:r>
          </a:p>
          <a:p>
            <a:pPr marR="0" algn="l" defTabSz="457200" rtl="0" fontAlgn="auto" latinLnBrk="0" hangingPunct="0">
              <a:lnSpc>
                <a:spcPct val="100000"/>
              </a:lnSpc>
              <a:spcBef>
                <a:spcPts val="0"/>
              </a:spcBef>
              <a:spcAft>
                <a:spcPts val="0"/>
              </a:spcAft>
              <a:buClrTx/>
              <a:buSzTx/>
              <a:tabLst/>
            </a:pPr>
            <a:endParaRPr lang="en-US" sz="1600" dirty="0"/>
          </a:p>
          <a:p>
            <a:pPr marR="0" algn="l" defTabSz="457200" rtl="0" fontAlgn="auto" latinLnBrk="0" hangingPunct="0">
              <a:lnSpc>
                <a:spcPct val="100000"/>
              </a:lnSpc>
              <a:spcBef>
                <a:spcPts val="0"/>
              </a:spcBef>
              <a:spcAft>
                <a:spcPts val="0"/>
              </a:spcAft>
              <a:buClrTx/>
              <a:buSzTx/>
              <a:tabLst/>
            </a:pPr>
            <a:r>
              <a:rPr lang="en-US" sz="2800" dirty="0"/>
              <a:t>	* CJI storage location determines where MFA is deployed </a:t>
            </a:r>
            <a:br>
              <a:rPr lang="en-US" sz="2800" dirty="0"/>
            </a:br>
            <a:r>
              <a:rPr lang="en-US" sz="2800" dirty="0"/>
              <a:t>			</a:t>
            </a:r>
          </a:p>
        </p:txBody>
      </p:sp>
    </p:spTree>
    <p:extLst>
      <p:ext uri="{BB962C8B-B14F-4D97-AF65-F5344CB8AC3E}">
        <p14:creationId xmlns:p14="http://schemas.microsoft.com/office/powerpoint/2010/main" val="107990497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75392" y="1447201"/>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Multi-Factor Authentication</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1968282"/>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38893" y="2159274"/>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Known compliant MFA products/companies in use in WI:</a:t>
            </a:r>
          </a:p>
          <a:p>
            <a:pPr lvl="1" indent="0"/>
            <a:r>
              <a:rPr lang="en-US" sz="2800" dirty="0"/>
              <a:t>Microsoft Entra ID (P1/P2 packages), Cisco Duo, Fortinet, Google Authenticator, YubiKey, Okta, Entrust, Manage Engine, etc.</a:t>
            </a:r>
          </a:p>
          <a:p>
            <a:pPr marL="457200" lvl="1" indent="-457200">
              <a:buFont typeface="Wingdings" panose="05000000000000000000" pitchFamily="2" charset="2"/>
              <a:buChar char="Ø"/>
            </a:pPr>
            <a:r>
              <a:rPr lang="en-US" sz="2800" dirty="0"/>
              <a:t>Compromised password lists &amp; comparison</a:t>
            </a:r>
          </a:p>
          <a:p>
            <a:pPr marL="457200" lvl="1" indent="-457200">
              <a:buFont typeface="Wingdings" panose="05000000000000000000" pitchFamily="2" charset="2"/>
              <a:buChar char="Ø"/>
            </a:pPr>
            <a:r>
              <a:rPr lang="en-US" sz="2800" dirty="0"/>
              <a:t>Salt &amp; Hash for memorized secrets</a:t>
            </a:r>
          </a:p>
          <a:p>
            <a:pPr marL="457200" lvl="1" indent="-457200">
              <a:buFont typeface="Wingdings" panose="05000000000000000000" pitchFamily="2" charset="2"/>
              <a:buChar char="Ø"/>
            </a:pPr>
            <a:r>
              <a:rPr lang="en-US" sz="2800" dirty="0"/>
              <a:t>Mobile apps*, software dashboards, physical tokens</a:t>
            </a:r>
          </a:p>
          <a:p>
            <a:pPr lvl="1" indent="0"/>
            <a:endParaRPr lang="en-US" sz="2800" dirty="0"/>
          </a:p>
          <a:p>
            <a:pPr lvl="1" indent="0"/>
            <a:r>
              <a:rPr lang="en-US" sz="2800" dirty="0"/>
              <a:t>	* - May be deployed on personal devices if agency device not issued.</a:t>
            </a:r>
            <a:br>
              <a:rPr lang="en-US" sz="2800" dirty="0"/>
            </a:br>
            <a:r>
              <a:rPr lang="en-US" sz="2800" dirty="0"/>
              <a:t>			</a:t>
            </a:r>
          </a:p>
        </p:txBody>
      </p:sp>
    </p:spTree>
    <p:extLst>
      <p:ext uri="{BB962C8B-B14F-4D97-AF65-F5344CB8AC3E}">
        <p14:creationId xmlns:p14="http://schemas.microsoft.com/office/powerpoint/2010/main" val="120869144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4" name="Picture 3" descr="A picture containing text&#10;&#10;Description automatically generated">
            <a:extLst>
              <a:ext uri="{FF2B5EF4-FFF2-40B4-BE49-F238E27FC236}">
                <a16:creationId xmlns:a16="http://schemas.microsoft.com/office/drawing/2014/main" id="{A230B0B4-A73E-BBDF-2389-7AB8501F26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7777" y="1477185"/>
            <a:ext cx="4762500" cy="4762500"/>
          </a:xfrm>
          <a:prstGeom prst="rect">
            <a:avLst/>
          </a:prstGeom>
        </p:spPr>
      </p:pic>
      <p:sp>
        <p:nvSpPr>
          <p:cNvPr id="8" name="TextBox 7">
            <a:extLst>
              <a:ext uri="{FF2B5EF4-FFF2-40B4-BE49-F238E27FC236}">
                <a16:creationId xmlns:a16="http://schemas.microsoft.com/office/drawing/2014/main" id="{46965E88-3CFC-5FBB-6D2F-7761BD180A98}"/>
              </a:ext>
            </a:extLst>
          </p:cNvPr>
          <p:cNvSpPr txBox="1"/>
          <p:nvPr/>
        </p:nvSpPr>
        <p:spPr>
          <a:xfrm>
            <a:off x="6830428" y="1619050"/>
            <a:ext cx="4525759" cy="3785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dirty="0"/>
              <a:t>In 2024, polling data of adults in the US found that </a:t>
            </a:r>
            <a:r>
              <a:rPr lang="en-US" sz="2400" b="1" u="sng" dirty="0"/>
              <a:t>39-40%</a:t>
            </a:r>
            <a:r>
              <a:rPr lang="en-US" sz="2400" b="1" dirty="0"/>
              <a:t> </a:t>
            </a:r>
            <a:r>
              <a:rPr lang="en-US" sz="2400" dirty="0"/>
              <a:t>of people who use memorized secrets (passwords) to login to computers or applications use their dog’s name as their password.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b="1" u="sng" dirty="0"/>
              <a:t>96%</a:t>
            </a:r>
            <a:r>
              <a:rPr lang="en-US" sz="2400" b="1" dirty="0"/>
              <a:t> </a:t>
            </a:r>
            <a:r>
              <a:rPr lang="en-US" sz="2400" dirty="0"/>
              <a:t>of common passwords can be cracked by hacking tools in less than one second.</a:t>
            </a:r>
          </a:p>
        </p:txBody>
      </p:sp>
    </p:spTree>
    <p:extLst>
      <p:ext uri="{BB962C8B-B14F-4D97-AF65-F5344CB8AC3E}">
        <p14:creationId xmlns:p14="http://schemas.microsoft.com/office/powerpoint/2010/main" val="254414057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3" name="Picture 2">
            <a:extLst>
              <a:ext uri="{FF2B5EF4-FFF2-40B4-BE49-F238E27FC236}">
                <a16:creationId xmlns:a16="http://schemas.microsoft.com/office/drawing/2014/main" id="{DBDEB4D7-599E-4E49-A537-FBA3DB9BF7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655" y="1286949"/>
            <a:ext cx="5428861" cy="5428861"/>
          </a:xfrm>
          <a:prstGeom prst="rect">
            <a:avLst/>
          </a:prstGeom>
        </p:spPr>
      </p:pic>
      <p:sp>
        <p:nvSpPr>
          <p:cNvPr id="4" name="TextBox 3">
            <a:extLst>
              <a:ext uri="{FF2B5EF4-FFF2-40B4-BE49-F238E27FC236}">
                <a16:creationId xmlns:a16="http://schemas.microsoft.com/office/drawing/2014/main" id="{0D52C3A2-24C1-5880-7A9D-4A01F1D592C3}"/>
              </a:ext>
            </a:extLst>
          </p:cNvPr>
          <p:cNvSpPr txBox="1"/>
          <p:nvPr/>
        </p:nvSpPr>
        <p:spPr>
          <a:xfrm>
            <a:off x="6830428" y="1619050"/>
            <a:ext cx="4926143"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dirty="0"/>
              <a:t>Why does the length and strength of passwords/memorized secrets matter?</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400" dirty="0"/>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400" dirty="0"/>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400" dirty="0"/>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400" dirty="0"/>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400" dirty="0"/>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400" dirty="0"/>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400" dirty="0"/>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400" dirty="0"/>
          </a:p>
          <a:p>
            <a:pPr marR="0" algn="l" defTabSz="457200" rtl="0" fontAlgn="auto" latinLnBrk="0" hangingPunct="0">
              <a:lnSpc>
                <a:spcPct val="100000"/>
              </a:lnSpc>
              <a:spcBef>
                <a:spcPts val="0"/>
              </a:spcBef>
              <a:spcAft>
                <a:spcPts val="0"/>
              </a:spcAft>
              <a:buClrTx/>
              <a:buSzTx/>
              <a:tabLst/>
            </a:pPr>
            <a:r>
              <a:rPr lang="en-US" sz="2400" dirty="0"/>
              <a:t>* Non-Quantum based Encryption</a:t>
            </a:r>
          </a:p>
        </p:txBody>
      </p:sp>
      <p:sp>
        <p:nvSpPr>
          <p:cNvPr id="6" name="Arrow: Right 5">
            <a:extLst>
              <a:ext uri="{FF2B5EF4-FFF2-40B4-BE49-F238E27FC236}">
                <a16:creationId xmlns:a16="http://schemas.microsoft.com/office/drawing/2014/main" id="{8391D926-FF10-59BB-6F8A-09E6C31A1439}"/>
              </a:ext>
            </a:extLst>
          </p:cNvPr>
          <p:cNvSpPr/>
          <p:nvPr/>
        </p:nvSpPr>
        <p:spPr>
          <a:xfrm rot="10800000">
            <a:off x="6914738" y="3265715"/>
            <a:ext cx="4199607" cy="1760164"/>
          </a:xfrm>
          <a:prstGeom prst="rightArrow">
            <a:avLst/>
          </a:prstGeom>
          <a:solidFill>
            <a:srgbClr val="C0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00895302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68761-28ED-D8A1-8C43-76F822F7DBB0}"/>
            </a:ext>
          </a:extLst>
        </p:cNvPr>
        <p:cNvGrpSpPr/>
        <p:nvPr/>
      </p:nvGrpSpPr>
      <p:grpSpPr>
        <a:xfrm>
          <a:off x="0" y="0"/>
          <a:ext cx="0" cy="0"/>
          <a:chOff x="0" y="0"/>
          <a:chExt cx="0" cy="0"/>
        </a:xfrm>
      </p:grpSpPr>
      <p:pic>
        <p:nvPicPr>
          <p:cNvPr id="5" name="Picture 4" descr="A computer and globe with arrows&#10;&#10;Description automatically generated">
            <a:extLst>
              <a:ext uri="{FF2B5EF4-FFF2-40B4-BE49-F238E27FC236}">
                <a16:creationId xmlns:a16="http://schemas.microsoft.com/office/drawing/2014/main" id="{0D44B1F1-A015-D6F9-D5F3-E5D3BA654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1043" y="4689566"/>
            <a:ext cx="2610533" cy="1740355"/>
          </a:xfrm>
          <a:prstGeom prst="rect">
            <a:avLst/>
          </a:prstGeom>
        </p:spPr>
      </p:pic>
      <p:sp>
        <p:nvSpPr>
          <p:cNvPr id="104" name="Rectangle 6">
            <a:extLst>
              <a:ext uri="{FF2B5EF4-FFF2-40B4-BE49-F238E27FC236}">
                <a16:creationId xmlns:a16="http://schemas.microsoft.com/office/drawing/2014/main" id="{E0D5DCCC-45AA-EEB7-C688-AC61DD9851BA}"/>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a:extLst>
              <a:ext uri="{FF2B5EF4-FFF2-40B4-BE49-F238E27FC236}">
                <a16:creationId xmlns:a16="http://schemas.microsoft.com/office/drawing/2014/main" id="{A929DC64-32DC-606E-7C94-E18343B4CACF}"/>
              </a:ext>
            </a:extLst>
          </p:cNvPr>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A1CA0F68-7E37-CD6E-ED5E-4F219869ABAD}"/>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9ABE7848-AB29-BAC9-3E35-8599FA4C0527}"/>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4"/>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4"/>
            </a:endParaRPr>
          </a:p>
        </p:txBody>
      </p:sp>
      <p:pic>
        <p:nvPicPr>
          <p:cNvPr id="13" name="Picture 12" descr="Logo&#10;&#10;Description automatically generated">
            <a:extLst>
              <a:ext uri="{FF2B5EF4-FFF2-40B4-BE49-F238E27FC236}">
                <a16:creationId xmlns:a16="http://schemas.microsoft.com/office/drawing/2014/main" id="{0C9B8F33-D71C-D36E-C110-1E6427F4EC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96E1EBA7-CEF2-B54B-2418-CCCFAE55AE87}"/>
              </a:ext>
            </a:extLst>
          </p:cNvPr>
          <p:cNvPicPr>
            <a:picLocks noChangeAspect="1"/>
          </p:cNvPicPr>
          <p:nvPr/>
        </p:nvPicPr>
        <p:blipFill>
          <a:blip r:embed="rId6"/>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EC86B0E4-968D-DEFF-9EA9-C3BF31F177D8}"/>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Remote Access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B06A4E78-235C-081B-7937-AC456EFC45D4}"/>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25C92944-BD76-2926-D766-BA5ED1A2A106}"/>
              </a:ext>
            </a:extLst>
          </p:cNvPr>
          <p:cNvSpPr txBox="1"/>
          <p:nvPr/>
        </p:nvSpPr>
        <p:spPr>
          <a:xfrm>
            <a:off x="755602" y="2461599"/>
            <a:ext cx="10680795"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Defined as any access to organizational systems (or processes acting on behalf of users) that communicate through external networks (i.e., the Internet).</a:t>
            </a:r>
          </a:p>
          <a:p>
            <a:pPr marL="457200" indent="-457200">
              <a:buFont typeface="Wingdings" panose="05000000000000000000" pitchFamily="2" charset="2"/>
              <a:buChar char="Ø"/>
            </a:pPr>
            <a:r>
              <a:rPr lang="en-US" sz="2800" dirty="0">
                <a:latin typeface="Veranda"/>
              </a:rPr>
              <a:t>Includes internal applications used for communication between physically secure locations, and external applications that provide network/system support access for maintenance purposes. </a:t>
            </a:r>
          </a:p>
          <a:p>
            <a:pPr marL="457200" indent="-457200">
              <a:buFont typeface="Wingdings" panose="05000000000000000000" pitchFamily="2" charset="2"/>
              <a:buChar char="Ø"/>
            </a:pPr>
            <a:r>
              <a:rPr lang="en-US" sz="2800" dirty="0">
                <a:latin typeface="Veranda"/>
              </a:rPr>
              <a:t>Shall be encrypted to the requirements of the policy. </a:t>
            </a:r>
          </a:p>
          <a:p>
            <a:pPr marL="457200" indent="-457200">
              <a:buFont typeface="Wingdings" panose="05000000000000000000" pitchFamily="2" charset="2"/>
              <a:buChar char="Ø"/>
            </a:pPr>
            <a:r>
              <a:rPr lang="en-US" sz="2800" dirty="0">
                <a:latin typeface="Veranda"/>
              </a:rPr>
              <a:t>Shall be monitored and controlled by the agency.</a:t>
            </a:r>
          </a:p>
        </p:txBody>
      </p:sp>
    </p:spTree>
    <p:extLst>
      <p:ext uri="{BB962C8B-B14F-4D97-AF65-F5344CB8AC3E}">
        <p14:creationId xmlns:p14="http://schemas.microsoft.com/office/powerpoint/2010/main" val="315978255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Identity Proofing</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BBE09457-0BE4-8D6D-3DC1-842E479CF396}"/>
              </a:ext>
            </a:extLst>
          </p:cNvPr>
          <p:cNvSpPr txBox="1"/>
          <p:nvPr/>
        </p:nvSpPr>
        <p:spPr>
          <a:xfrm>
            <a:off x="699190" y="2600587"/>
            <a:ext cx="10717294"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Identity Proofing </a:t>
            </a:r>
          </a:p>
          <a:p>
            <a:pPr marR="0" algn="l" defTabSz="457200" rtl="0" fontAlgn="auto" latinLnBrk="0" hangingPunct="0">
              <a:lnSpc>
                <a:spcPct val="100000"/>
              </a:lnSpc>
              <a:spcBef>
                <a:spcPts val="0"/>
              </a:spcBef>
              <a:spcAft>
                <a:spcPts val="0"/>
              </a:spcAft>
              <a:buClrTx/>
              <a:buSzTx/>
              <a:tabLst/>
            </a:pPr>
            <a:r>
              <a:rPr lang="en-US" sz="2800" dirty="0"/>
              <a:t>	- The sole objective of identity proofing is to ensure the applicant is 		  who they claim to be to a stated level of certitude.</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Identity Evidence shall be collected from applicants and the types of evidence collected must meet notional strength benchmarks as identified in section IA-12(3)(y) of the CJIS Security Policy. </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Agencies should keep copies of ID evidence on file.</a:t>
            </a:r>
            <a:br>
              <a:rPr lang="en-US" sz="2800" dirty="0"/>
            </a:br>
            <a:r>
              <a:rPr lang="en-US" sz="2800" dirty="0"/>
              <a:t>			</a:t>
            </a:r>
          </a:p>
        </p:txBody>
      </p:sp>
    </p:spTree>
    <p:extLst>
      <p:ext uri="{BB962C8B-B14F-4D97-AF65-F5344CB8AC3E}">
        <p14:creationId xmlns:p14="http://schemas.microsoft.com/office/powerpoint/2010/main" val="203523096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Identity Proofing</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BBE09457-0BE4-8D6D-3DC1-842E479CF396}"/>
              </a:ext>
            </a:extLst>
          </p:cNvPr>
          <p:cNvSpPr txBox="1"/>
          <p:nvPr/>
        </p:nvSpPr>
        <p:spPr>
          <a:xfrm>
            <a:off x="699190" y="2600587"/>
            <a:ext cx="10717294"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Agencies are required to identify and verify users, processes, and devices as a prerequisite to allowing access to system resources.</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Applies to all organizational personnel and those non-organizational personnel that directly support the agency.</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Agencies SHALL NOT hire or contract with any person not physically present within US or APB sponsored countries. (Systems &amp; Remote Access servers are only authorized from CONUS)</a:t>
            </a:r>
            <a:br>
              <a:rPr lang="en-US" sz="2800" dirty="0"/>
            </a:br>
            <a:r>
              <a:rPr lang="en-US" sz="2800" dirty="0"/>
              <a:t>			</a:t>
            </a:r>
          </a:p>
        </p:txBody>
      </p:sp>
    </p:spTree>
    <p:extLst>
      <p:ext uri="{BB962C8B-B14F-4D97-AF65-F5344CB8AC3E}">
        <p14:creationId xmlns:p14="http://schemas.microsoft.com/office/powerpoint/2010/main" val="26570400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driver's license&#10;&#10;Description automatically generated">
            <a:extLst>
              <a:ext uri="{FF2B5EF4-FFF2-40B4-BE49-F238E27FC236}">
                <a16:creationId xmlns:a16="http://schemas.microsoft.com/office/drawing/2014/main" id="{847B0209-71A2-A30A-89E6-1539333D4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695" y="4349221"/>
            <a:ext cx="3253451" cy="2137647"/>
          </a:xfrm>
          <a:prstGeom prst="rect">
            <a:avLst/>
          </a:prstGeom>
        </p:spPr>
      </p:pic>
      <p:pic>
        <p:nvPicPr>
          <p:cNvPr id="4" name="Picture 3" descr="A blue passport on a grey surface&#10;&#10;Description automatically generated">
            <a:extLst>
              <a:ext uri="{FF2B5EF4-FFF2-40B4-BE49-F238E27FC236}">
                <a16:creationId xmlns:a16="http://schemas.microsoft.com/office/drawing/2014/main" id="{D05E528D-932A-7526-E401-D0397105C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63" y="4691396"/>
            <a:ext cx="2175597" cy="1453299"/>
          </a:xfrm>
          <a:prstGeom prst="rect">
            <a:avLst/>
          </a:prstGeom>
        </p:spPr>
      </p:pic>
      <p:pic>
        <p:nvPicPr>
          <p:cNvPr id="6" name="Picture 5" descr="Several identification cards with logos&#10;&#10;Description automatically generated">
            <a:extLst>
              <a:ext uri="{FF2B5EF4-FFF2-40B4-BE49-F238E27FC236}">
                <a16:creationId xmlns:a16="http://schemas.microsoft.com/office/drawing/2014/main" id="{344B34E7-E994-D73D-8040-2B6D785B83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6546" y="4700995"/>
            <a:ext cx="2175597" cy="1453901"/>
          </a:xfrm>
          <a:prstGeom prst="rect">
            <a:avLst/>
          </a:prstGeom>
        </p:spPr>
      </p:pic>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6"/>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6"/>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8"/>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614062"/>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Identity Proofing</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01919" y="2149102"/>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BBE09457-0BE4-8D6D-3DC1-842E479CF396}"/>
              </a:ext>
            </a:extLst>
          </p:cNvPr>
          <p:cNvSpPr txBox="1"/>
          <p:nvPr/>
        </p:nvSpPr>
        <p:spPr>
          <a:xfrm>
            <a:off x="699190" y="2453476"/>
            <a:ext cx="10717294"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Identity Evidence is categorized into 5 different levels: Superior, Strong Plus, Strong, Fair, and Weak</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Agencies will need to collect evidence that is equivalent to the </a:t>
            </a:r>
            <a:r>
              <a:rPr lang="en-US" sz="2800" u="sng" dirty="0"/>
              <a:t>minimum acceptable level of STRONG</a:t>
            </a:r>
            <a:r>
              <a:rPr lang="en-US" sz="2800" dirty="0"/>
              <a:t>. </a:t>
            </a:r>
            <a:br>
              <a:rPr lang="en-US" sz="2800" dirty="0"/>
            </a:br>
            <a:endParaRPr lang="en-US" sz="2800" dirty="0"/>
          </a:p>
        </p:txBody>
      </p:sp>
      <p:pic>
        <p:nvPicPr>
          <p:cNvPr id="15" name="Picture 14" descr="A close-up of a card&#10;&#10;Description automatically generated">
            <a:extLst>
              <a:ext uri="{FF2B5EF4-FFF2-40B4-BE49-F238E27FC236}">
                <a16:creationId xmlns:a16="http://schemas.microsoft.com/office/drawing/2014/main" id="{E3475588-C11C-7EA9-7D1D-3C380AC9F4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56046" y="4681196"/>
            <a:ext cx="2319266" cy="1473700"/>
          </a:xfrm>
          <a:prstGeom prst="rect">
            <a:avLst/>
          </a:prstGeom>
        </p:spPr>
      </p:pic>
      <p:sp>
        <p:nvSpPr>
          <p:cNvPr id="3" name="TextBox 2">
            <a:extLst>
              <a:ext uri="{FF2B5EF4-FFF2-40B4-BE49-F238E27FC236}">
                <a16:creationId xmlns:a16="http://schemas.microsoft.com/office/drawing/2014/main" id="{C144CC8F-7F97-B5C2-69F2-11BE055A6D63}"/>
              </a:ext>
            </a:extLst>
          </p:cNvPr>
          <p:cNvSpPr txBox="1"/>
          <p:nvPr/>
        </p:nvSpPr>
        <p:spPr>
          <a:xfrm>
            <a:off x="1142363" y="4227903"/>
            <a:ext cx="9932949"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Calibri"/>
              </a:rPr>
              <a:t>          </a:t>
            </a:r>
            <a:r>
              <a:rPr kumimoji="0" lang="en-US" sz="2000" b="1" i="0" u="none" strike="noStrike" cap="none" spc="0" normalizeH="0" baseline="0" dirty="0">
                <a:ln>
                  <a:noFill/>
                </a:ln>
                <a:solidFill>
                  <a:srgbClr val="FF0000"/>
                </a:solidFill>
                <a:effectLst/>
                <a:uFillTx/>
                <a:latin typeface="+mj-lt"/>
                <a:ea typeface="+mj-ea"/>
                <a:cs typeface="+mj-cs"/>
                <a:sym typeface="Calibri"/>
              </a:rPr>
              <a:t>SUPERIOR		  SUPERIOR / STRONG +	 STRONG + / </a:t>
            </a:r>
            <a:r>
              <a:rPr lang="en-US" sz="2000" b="1" dirty="0">
                <a:solidFill>
                  <a:srgbClr val="FF0000"/>
                </a:solidFill>
              </a:rPr>
              <a:t>STRONG</a:t>
            </a:r>
            <a:r>
              <a:rPr kumimoji="0" lang="en-US" sz="2000" b="1" i="0" u="none" strike="noStrike" cap="none" spc="0" normalizeH="0" baseline="0" dirty="0">
                <a:ln>
                  <a:noFill/>
                </a:ln>
                <a:solidFill>
                  <a:srgbClr val="FF0000"/>
                </a:solidFill>
                <a:effectLst/>
                <a:uFillTx/>
                <a:latin typeface="+mj-lt"/>
                <a:ea typeface="+mj-ea"/>
                <a:cs typeface="+mj-cs"/>
                <a:sym typeface="Calibri"/>
              </a:rPr>
              <a:t>			</a:t>
            </a:r>
            <a:r>
              <a:rPr lang="en-US" sz="2000" b="1" dirty="0">
                <a:solidFill>
                  <a:srgbClr val="FF0000"/>
                </a:solidFill>
              </a:rPr>
              <a:t>    </a:t>
            </a:r>
            <a:r>
              <a:rPr kumimoji="0" lang="en-US" sz="2000" b="1" i="0" u="none" strike="noStrike" cap="none" spc="0" normalizeH="0" baseline="0" dirty="0">
                <a:ln>
                  <a:noFill/>
                </a:ln>
                <a:solidFill>
                  <a:srgbClr val="FF0000"/>
                </a:solidFill>
                <a:effectLst/>
                <a:uFillTx/>
                <a:latin typeface="+mj-lt"/>
                <a:ea typeface="+mj-ea"/>
                <a:cs typeface="+mj-cs"/>
                <a:sym typeface="Calibri"/>
              </a:rPr>
              <a:t> FAIR</a:t>
            </a:r>
          </a:p>
        </p:txBody>
      </p:sp>
    </p:spTree>
    <p:extLst>
      <p:ext uri="{BB962C8B-B14F-4D97-AF65-F5344CB8AC3E}">
        <p14:creationId xmlns:p14="http://schemas.microsoft.com/office/powerpoint/2010/main" val="267584065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37229" y="1214432"/>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Identity Evidence – Acceptable Attributes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667623" y="1737626"/>
            <a:ext cx="10688564" cy="1"/>
          </a:xfrm>
          <a:prstGeom prst="line">
            <a:avLst/>
          </a:prstGeom>
          <a:ln w="25400">
            <a:solidFill>
              <a:srgbClr val="993047"/>
            </a:solidFill>
            <a:miter/>
          </a:ln>
        </p:spPr>
        <p:txBody>
          <a:bodyPr lIns="45719" rIns="45719"/>
          <a:lstStyle/>
          <a:p>
            <a:endParaRPr dirty="0">
              <a:latin typeface="Veranda"/>
            </a:endParaRPr>
          </a:p>
        </p:txBody>
      </p:sp>
      <p:pic>
        <p:nvPicPr>
          <p:cNvPr id="6" name="Picture 5">
            <a:extLst>
              <a:ext uri="{FF2B5EF4-FFF2-40B4-BE49-F238E27FC236}">
                <a16:creationId xmlns:a16="http://schemas.microsoft.com/office/drawing/2014/main" id="{995D5AD9-628D-173E-60ED-D8771B44B1F3}"/>
              </a:ext>
            </a:extLst>
          </p:cNvPr>
          <p:cNvPicPr>
            <a:picLocks noChangeAspect="1"/>
          </p:cNvPicPr>
          <p:nvPr/>
        </p:nvPicPr>
        <p:blipFill>
          <a:blip r:embed="rId6"/>
          <a:stretch>
            <a:fillRect/>
          </a:stretch>
        </p:blipFill>
        <p:spPr>
          <a:xfrm>
            <a:off x="6355879" y="1800920"/>
            <a:ext cx="3510609" cy="4598135"/>
          </a:xfrm>
          <a:prstGeom prst="rect">
            <a:avLst/>
          </a:prstGeom>
        </p:spPr>
      </p:pic>
      <p:pic>
        <p:nvPicPr>
          <p:cNvPr id="15" name="Picture 14">
            <a:extLst>
              <a:ext uri="{FF2B5EF4-FFF2-40B4-BE49-F238E27FC236}">
                <a16:creationId xmlns:a16="http://schemas.microsoft.com/office/drawing/2014/main" id="{25B9B37D-C6C3-51E9-B750-47903501F841}"/>
              </a:ext>
            </a:extLst>
          </p:cNvPr>
          <p:cNvPicPr>
            <a:picLocks noChangeAspect="1"/>
          </p:cNvPicPr>
          <p:nvPr/>
        </p:nvPicPr>
        <p:blipFill>
          <a:blip r:embed="rId7"/>
          <a:stretch>
            <a:fillRect/>
          </a:stretch>
        </p:blipFill>
        <p:spPr>
          <a:xfrm>
            <a:off x="1925051" y="1815948"/>
            <a:ext cx="3911070" cy="4583599"/>
          </a:xfrm>
          <a:prstGeom prst="rect">
            <a:avLst/>
          </a:prstGeom>
        </p:spPr>
      </p:pic>
    </p:spTree>
    <p:extLst>
      <p:ext uri="{BB962C8B-B14F-4D97-AF65-F5344CB8AC3E}">
        <p14:creationId xmlns:p14="http://schemas.microsoft.com/office/powerpoint/2010/main" val="237613171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Identity Evidence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BBE09457-0BE4-8D6D-3DC1-842E479CF396}"/>
              </a:ext>
            </a:extLst>
          </p:cNvPr>
          <p:cNvSpPr txBox="1"/>
          <p:nvPr/>
        </p:nvSpPr>
        <p:spPr>
          <a:xfrm>
            <a:off x="699190" y="2600587"/>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Identity Evidence nominal strength combinations</a:t>
            </a:r>
          </a:p>
          <a:p>
            <a:pPr marL="457200" marR="0" indent="-457200" algn="l" defTabSz="457200" rtl="0" fontAlgn="auto" latinLnBrk="0" hangingPunct="0">
              <a:lnSpc>
                <a:spcPct val="100000"/>
              </a:lnSpc>
              <a:spcBef>
                <a:spcPts val="0"/>
              </a:spcBef>
              <a:spcAft>
                <a:spcPts val="0"/>
              </a:spcAft>
              <a:buClrTx/>
              <a:buSzTx/>
              <a:tabLst/>
            </a:pPr>
            <a:r>
              <a:rPr lang="en-US" sz="2800" dirty="0"/>
              <a:t>	1. One piece of SUPERIOR or STRONG evidence if the evidence’s 	issuing source, during its identity proofing event, confirmed the 		claimed identity by collecting two or more forms of SUPERIOR or 		STRONG evidence and the CSP validates the evidence directly with 	the issuing source; OR</a:t>
            </a:r>
          </a:p>
          <a:p>
            <a:pPr marL="457200" marR="0" indent="-457200" algn="l" defTabSz="457200" rtl="0" fontAlgn="auto" latinLnBrk="0" hangingPunct="0">
              <a:lnSpc>
                <a:spcPct val="100000"/>
              </a:lnSpc>
              <a:spcBef>
                <a:spcPts val="0"/>
              </a:spcBef>
              <a:spcAft>
                <a:spcPts val="0"/>
              </a:spcAft>
              <a:buClrTx/>
              <a:buSzTx/>
              <a:tabLst/>
            </a:pPr>
            <a:r>
              <a:rPr lang="en-US" sz="2800" dirty="0"/>
              <a:t>	2. Two pieces of STRONG evidence; OR</a:t>
            </a:r>
          </a:p>
          <a:p>
            <a:pPr marL="457200" marR="0" indent="-457200" algn="l" defTabSz="457200" rtl="0" fontAlgn="auto" latinLnBrk="0" hangingPunct="0">
              <a:lnSpc>
                <a:spcPct val="100000"/>
              </a:lnSpc>
              <a:spcBef>
                <a:spcPts val="0"/>
              </a:spcBef>
              <a:spcAft>
                <a:spcPts val="0"/>
              </a:spcAft>
              <a:buClrTx/>
              <a:buSzTx/>
              <a:tabLst/>
            </a:pPr>
            <a:r>
              <a:rPr lang="en-US" sz="2800" dirty="0"/>
              <a:t>	3. One piece of STRONG evidence plus two pieces of FAIR evidence</a:t>
            </a:r>
            <a:br>
              <a:rPr lang="en-US" sz="2800" dirty="0"/>
            </a:br>
            <a:endParaRPr lang="en-US" sz="2800" dirty="0"/>
          </a:p>
        </p:txBody>
      </p:sp>
    </p:spTree>
    <p:extLst>
      <p:ext uri="{BB962C8B-B14F-4D97-AF65-F5344CB8AC3E}">
        <p14:creationId xmlns:p14="http://schemas.microsoft.com/office/powerpoint/2010/main" val="29297815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535961"/>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Purpose and Scope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093975"/>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E8EB507B-7518-409B-A3E4-B6F3A66D0C4F}"/>
              </a:ext>
            </a:extLst>
          </p:cNvPr>
          <p:cNvSpPr txBox="1"/>
          <p:nvPr/>
        </p:nvSpPr>
        <p:spPr>
          <a:xfrm>
            <a:off x="699190" y="2237937"/>
            <a:ext cx="10680795" cy="4339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CJIS Security Policy integrates presidential directives, federal laws, FBI directives, the criminal justice community’s Advisory Policy Board (APB) decisions along with guidance from the National Institute of Standards and Technology (NIST) and the Compact Council.</a:t>
            </a:r>
          </a:p>
          <a:p>
            <a:pPr marL="457200" indent="-457200">
              <a:buFont typeface="Wingdings" panose="05000000000000000000" pitchFamily="2" charset="2"/>
              <a:buChar char="Ø"/>
            </a:pPr>
            <a:r>
              <a:rPr lang="en-US" sz="2800" dirty="0">
                <a:latin typeface="Veranda"/>
              </a:rPr>
              <a:t>The CJIS Security Policy provides agencies with the minimum set of security requirements to protect Criminal Justice Information (CJI).	</a:t>
            </a:r>
          </a:p>
          <a:p>
            <a:pPr marL="457200" indent="-457200">
              <a:buFont typeface="Wingdings" panose="05000000000000000000" pitchFamily="2" charset="2"/>
              <a:buChar char="Ø"/>
            </a:pPr>
            <a:r>
              <a:rPr lang="en-US" sz="2800" dirty="0">
                <a:latin typeface="Veranda"/>
              </a:rPr>
              <a:t>The CJIS Security Policy applies to all agencies with access to CJI.</a:t>
            </a:r>
          </a:p>
          <a:p>
            <a:pPr marL="457200" indent="-457200">
              <a:buFont typeface="Wingdings" panose="05000000000000000000" pitchFamily="2" charset="2"/>
              <a:buChar char="Ø"/>
            </a:pPr>
            <a:r>
              <a:rPr lang="en-US" sz="2800" dirty="0">
                <a:latin typeface="Veranda"/>
              </a:rPr>
              <a:t>Adopt controls of higher tier agency if applicable/available. </a:t>
            </a:r>
          </a:p>
          <a:p>
            <a:endParaRPr lang="en-US" sz="2800" dirty="0">
              <a:latin typeface="Veranda"/>
            </a:endParaRPr>
          </a:p>
          <a:p>
            <a:pPr marL="342900" indent="-342900">
              <a:buFont typeface="Wingdings" panose="05000000000000000000" pitchFamily="2" charset="2"/>
              <a:buChar char="Ø"/>
            </a:pPr>
            <a:endParaRPr lang="en-US" sz="2400" dirty="0">
              <a:latin typeface="Veranda"/>
            </a:endParaRPr>
          </a:p>
        </p:txBody>
      </p:sp>
    </p:spTree>
    <p:extLst>
      <p:ext uri="{BB962C8B-B14F-4D97-AF65-F5344CB8AC3E}">
        <p14:creationId xmlns:p14="http://schemas.microsoft.com/office/powerpoint/2010/main" val="143272343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Identity Proofing</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BBE09457-0BE4-8D6D-3DC1-842E479CF396}"/>
              </a:ext>
            </a:extLst>
          </p:cNvPr>
          <p:cNvSpPr txBox="1"/>
          <p:nvPr/>
        </p:nvSpPr>
        <p:spPr>
          <a:xfrm>
            <a:off x="699190" y="2600587"/>
            <a:ext cx="10717294"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Non-US Citizens</a:t>
            </a:r>
          </a:p>
          <a:p>
            <a:pPr marL="457200" marR="0" indent="-457200" algn="l" defTabSz="457200" rtl="0" fontAlgn="auto" latinLnBrk="0" hangingPunct="0">
              <a:lnSpc>
                <a:spcPct val="100000"/>
              </a:lnSpc>
              <a:spcBef>
                <a:spcPts val="0"/>
              </a:spcBef>
              <a:spcAft>
                <a:spcPts val="0"/>
              </a:spcAft>
              <a:buClrTx/>
              <a:buSzTx/>
              <a:tabLst/>
            </a:pPr>
            <a:r>
              <a:rPr lang="en-US" sz="2800" dirty="0"/>
              <a:t>	- </a:t>
            </a:r>
            <a:r>
              <a:rPr lang="en-US" sz="2400" dirty="0"/>
              <a:t>The person has “permanent resident” status or holds a valid H1B (Work) Visa. </a:t>
            </a:r>
          </a:p>
          <a:p>
            <a:pPr marL="457200" marR="0" indent="-457200" algn="l" defTabSz="457200" rtl="0" fontAlgn="auto" latinLnBrk="0" hangingPunct="0">
              <a:lnSpc>
                <a:spcPct val="100000"/>
              </a:lnSpc>
              <a:spcBef>
                <a:spcPts val="0"/>
              </a:spcBef>
              <a:spcAft>
                <a:spcPts val="0"/>
              </a:spcAft>
              <a:buClrTx/>
              <a:buSzTx/>
              <a:tabLst/>
            </a:pPr>
            <a:r>
              <a:rPr lang="en-US" sz="2400" dirty="0"/>
              <a:t>	- The person submits to a national fingerprint check and has no disqualifying 			responses.</a:t>
            </a:r>
          </a:p>
          <a:p>
            <a:pPr marL="457200" marR="0" indent="-457200" algn="l" defTabSz="457200" rtl="0" fontAlgn="auto" latinLnBrk="0" hangingPunct="0">
              <a:lnSpc>
                <a:spcPct val="100000"/>
              </a:lnSpc>
              <a:spcBef>
                <a:spcPts val="0"/>
              </a:spcBef>
              <a:spcAft>
                <a:spcPts val="0"/>
              </a:spcAft>
              <a:buClrTx/>
              <a:buSzTx/>
              <a:tabLst/>
            </a:pPr>
            <a:r>
              <a:rPr lang="en-US" sz="2400" dirty="0"/>
              <a:t>	- The Agency performs an IPQ (Portal form 0926) and IAQ (Portal form 0650) </a:t>
            </a:r>
            <a:br>
              <a:rPr lang="en-US" sz="2400" dirty="0"/>
            </a:br>
            <a:r>
              <a:rPr lang="en-US" sz="2400" dirty="0"/>
              <a:t>	NCIC query on the person and has no disqualifying responses. </a:t>
            </a:r>
          </a:p>
          <a:p>
            <a:pPr marL="457200" marR="0" indent="-457200" algn="l" defTabSz="457200" rtl="0" fontAlgn="auto" latinLnBrk="0" hangingPunct="0">
              <a:lnSpc>
                <a:spcPct val="100000"/>
              </a:lnSpc>
              <a:spcBef>
                <a:spcPts val="0"/>
              </a:spcBef>
              <a:spcAft>
                <a:spcPts val="0"/>
              </a:spcAft>
              <a:buClrTx/>
              <a:buSzTx/>
              <a:tabLst/>
            </a:pPr>
            <a:r>
              <a:rPr lang="en-US" sz="2400" dirty="0"/>
              <a:t>	- The Agency performs a DHS/USCIS eVerify check and no red flags.</a:t>
            </a:r>
          </a:p>
          <a:p>
            <a:pPr marL="457200" marR="0" indent="-457200" algn="l" defTabSz="457200" rtl="0" fontAlgn="auto" latinLnBrk="0" hangingPunct="0">
              <a:lnSpc>
                <a:spcPct val="100000"/>
              </a:lnSpc>
              <a:spcBef>
                <a:spcPts val="0"/>
              </a:spcBef>
              <a:spcAft>
                <a:spcPts val="0"/>
              </a:spcAft>
              <a:buClrTx/>
              <a:buSzTx/>
              <a:tabLst/>
            </a:pPr>
            <a:r>
              <a:rPr lang="en-US" sz="2400" dirty="0"/>
              <a:t>	- The person submits a verifiable work history, and the hiring supervisor contacts 	the previous employers. </a:t>
            </a:r>
          </a:p>
          <a:p>
            <a:pPr marR="0" algn="l" defTabSz="457200" rtl="0" fontAlgn="auto" latinLnBrk="0" hangingPunct="0">
              <a:lnSpc>
                <a:spcPct val="100000"/>
              </a:lnSpc>
              <a:spcBef>
                <a:spcPts val="0"/>
              </a:spcBef>
              <a:spcAft>
                <a:spcPts val="0"/>
              </a:spcAft>
              <a:buClrTx/>
              <a:buSzTx/>
              <a:tabLst/>
            </a:pPr>
            <a:br>
              <a:rPr lang="en-US" sz="2800" dirty="0"/>
            </a:br>
            <a:endParaRPr lang="en-US" sz="2800" dirty="0"/>
          </a:p>
        </p:txBody>
      </p:sp>
    </p:spTree>
    <p:extLst>
      <p:ext uri="{BB962C8B-B14F-4D97-AF65-F5344CB8AC3E}">
        <p14:creationId xmlns:p14="http://schemas.microsoft.com/office/powerpoint/2010/main" val="134054345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stars and words&#10;&#10;Description automatically generated">
            <a:extLst>
              <a:ext uri="{FF2B5EF4-FFF2-40B4-BE49-F238E27FC236}">
                <a16:creationId xmlns:a16="http://schemas.microsoft.com/office/drawing/2014/main" id="{91709972-4747-AE71-A2B5-94CDD8C55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736" y="5218613"/>
            <a:ext cx="1058932" cy="1076640"/>
          </a:xfrm>
          <a:prstGeom prst="rect">
            <a:avLst/>
          </a:prstGeom>
        </p:spPr>
      </p:pic>
      <p:pic>
        <p:nvPicPr>
          <p:cNvPr id="8" name="Picture 7" descr="A logo with a key and a lock&#10;&#10;Description automatically generated">
            <a:extLst>
              <a:ext uri="{FF2B5EF4-FFF2-40B4-BE49-F238E27FC236}">
                <a16:creationId xmlns:a16="http://schemas.microsoft.com/office/drawing/2014/main" id="{38A12C0F-8CC4-C462-0BF5-0E0CDC459E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952" y="5296632"/>
            <a:ext cx="1873639" cy="1157820"/>
          </a:xfrm>
          <a:prstGeom prst="rect">
            <a:avLst/>
          </a:prstGeom>
        </p:spPr>
      </p:pic>
      <p:pic>
        <p:nvPicPr>
          <p:cNvPr id="4" name="Picture 3" descr="A close-up of a logo&#10;&#10;Description automatically generated">
            <a:extLst>
              <a:ext uri="{FF2B5EF4-FFF2-40B4-BE49-F238E27FC236}">
                <a16:creationId xmlns:a16="http://schemas.microsoft.com/office/drawing/2014/main" id="{AC1227F0-D27E-8FC2-994C-50ACFF8BC2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915" y="5296632"/>
            <a:ext cx="1495633" cy="900485"/>
          </a:xfrm>
          <a:prstGeom prst="rect">
            <a:avLst/>
          </a:prstGeom>
        </p:spPr>
      </p:pic>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6"/>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6"/>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8"/>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Encryption</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99190" y="2548347"/>
            <a:ext cx="10717294"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FIPS 140-2 – Acceptable until 9/21/2026 (</a:t>
            </a:r>
            <a:r>
              <a:rPr lang="en-US" sz="2800" u="sng" dirty="0"/>
              <a:t>if already in use</a:t>
            </a:r>
            <a:r>
              <a:rPr lang="en-US" sz="2800" dirty="0"/>
              <a:t>)</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FIPS 140-3 – New deployments, upgrades, or all after 10/1/2026</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Agencies shall employ FIPS 140-3 Certified encryption modules </a:t>
            </a:r>
            <a:r>
              <a:rPr lang="en-US" sz="2800" u="sng" dirty="0"/>
              <a:t>or</a:t>
            </a:r>
            <a:r>
              <a:rPr lang="en-US" sz="2800" dirty="0"/>
              <a:t> “FIPS Compliant” encryption for protection of CJI if using FIPS validated algorithms for symmetric key encryption with a cipher key of at least 128-bit strength (in-transit) and 256-bit strength (at rest). </a:t>
            </a:r>
          </a:p>
          <a:p>
            <a:pPr marR="0" algn="l" defTabSz="457200" rtl="0" fontAlgn="auto" latinLnBrk="0" hangingPunct="0">
              <a:lnSpc>
                <a:spcPct val="100000"/>
              </a:lnSpc>
              <a:spcBef>
                <a:spcPts val="0"/>
              </a:spcBef>
              <a:spcAft>
                <a:spcPts val="0"/>
              </a:spcAft>
              <a:buClrTx/>
              <a:buSzTx/>
              <a:tabLst/>
            </a:pPr>
            <a:br>
              <a:rPr lang="en-US" sz="2800" dirty="0"/>
            </a:br>
            <a:r>
              <a:rPr lang="en-US" sz="2800" dirty="0"/>
              <a:t>			</a:t>
            </a:r>
          </a:p>
        </p:txBody>
      </p:sp>
    </p:spTree>
    <p:extLst>
      <p:ext uri="{BB962C8B-B14F-4D97-AF65-F5344CB8AC3E}">
        <p14:creationId xmlns:p14="http://schemas.microsoft.com/office/powerpoint/2010/main" val="126419310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99190" y="2637609"/>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800" dirty="0">
                <a:latin typeface="Veranda"/>
              </a:rPr>
              <a:t>What is a security incident?</a:t>
            </a:r>
          </a:p>
          <a:p>
            <a:pPr marL="342900" indent="-342900">
              <a:buFont typeface="Wingdings" panose="05000000000000000000" pitchFamily="2" charset="2"/>
              <a:buChar char="Ø"/>
            </a:pPr>
            <a:r>
              <a:rPr lang="en-US" sz="2800" dirty="0">
                <a:latin typeface="Veranda"/>
              </a:rPr>
              <a:t>A security incident can be defined as any physical or logical security breach that negatively affects an agency’s devices, systems, and/or networks which connect to, store, or handle information traffic containing criminal justice information (CJI), CJIS data (obtained from TIME/NCIC), and/or any confidential information used for the administration of criminal justice &amp; law enforcement. </a:t>
            </a:r>
          </a:p>
          <a:p>
            <a:pPr marR="0" algn="l" defTabSz="457200" rtl="0" fontAlgn="auto" latinLnBrk="0" hangingPunct="0">
              <a:lnSpc>
                <a:spcPct val="100000"/>
              </a:lnSpc>
              <a:spcBef>
                <a:spcPts val="0"/>
              </a:spcBef>
              <a:spcAft>
                <a:spcPts val="0"/>
              </a:spcAft>
              <a:buClrTx/>
              <a:buSzTx/>
              <a:tabLst/>
            </a:pPr>
            <a:br>
              <a:rPr lang="en-US" sz="2800" dirty="0"/>
            </a:br>
            <a:r>
              <a:rPr lang="en-US" sz="2800" dirty="0"/>
              <a:t>			</a:t>
            </a:r>
          </a:p>
        </p:txBody>
      </p:sp>
    </p:spTree>
    <p:extLst>
      <p:ext uri="{BB962C8B-B14F-4D97-AF65-F5344CB8AC3E}">
        <p14:creationId xmlns:p14="http://schemas.microsoft.com/office/powerpoint/2010/main" val="364969153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99190" y="2536009"/>
            <a:ext cx="10717294" cy="4832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800" dirty="0">
                <a:latin typeface="Veranda"/>
              </a:rPr>
              <a:t>Agencies are required to have up to date incident response policies.</a:t>
            </a:r>
          </a:p>
          <a:p>
            <a:pPr marL="342900" indent="-342900">
              <a:buFont typeface="Wingdings" panose="05000000000000000000" pitchFamily="2" charset="2"/>
              <a:buChar char="Ø"/>
            </a:pPr>
            <a:r>
              <a:rPr lang="en-US" sz="2800" dirty="0">
                <a:latin typeface="Veranda"/>
              </a:rPr>
              <a:t>Incident Response policies/procedures shall be updated annually and following any security incidents involving unauthorized access to CJI or systems used to process, store, or transmit CJI.</a:t>
            </a:r>
          </a:p>
          <a:p>
            <a:pPr marL="342900" indent="-342900">
              <a:buFont typeface="Wingdings" panose="05000000000000000000" pitchFamily="2" charset="2"/>
              <a:buChar char="Ø"/>
            </a:pPr>
            <a:r>
              <a:rPr lang="en-US" sz="2800" dirty="0">
                <a:latin typeface="Veranda"/>
              </a:rPr>
              <a:t>Training and testing of the incident response policies follow the same timeframe as above.</a:t>
            </a:r>
          </a:p>
          <a:p>
            <a:pPr marL="342900" indent="-342900">
              <a:buFont typeface="Wingdings" panose="05000000000000000000" pitchFamily="2" charset="2"/>
              <a:buChar char="Ø"/>
            </a:pPr>
            <a:r>
              <a:rPr lang="en-US" sz="2800" dirty="0">
                <a:latin typeface="Veranda"/>
              </a:rPr>
              <a:t>Cooperation with local, state, federal agencies is imperative and highly recommended. </a:t>
            </a:r>
          </a:p>
          <a:p>
            <a:pPr marL="342900" indent="-342900">
              <a:buFont typeface="Wingdings" panose="05000000000000000000" pitchFamily="2" charset="2"/>
              <a:buChar char="Ø"/>
            </a:pPr>
            <a:endParaRPr lang="en-US" sz="2800" dirty="0">
              <a:latin typeface="Veranda"/>
            </a:endParaRPr>
          </a:p>
          <a:p>
            <a:pPr marR="0" algn="l" defTabSz="457200" rtl="0" fontAlgn="auto" latinLnBrk="0" hangingPunct="0">
              <a:lnSpc>
                <a:spcPct val="100000"/>
              </a:lnSpc>
              <a:spcBef>
                <a:spcPts val="0"/>
              </a:spcBef>
              <a:spcAft>
                <a:spcPts val="0"/>
              </a:spcAft>
              <a:buClrTx/>
              <a:buSzTx/>
              <a:tabLst/>
            </a:pPr>
            <a:br>
              <a:rPr lang="en-US" sz="2800" dirty="0"/>
            </a:br>
            <a:r>
              <a:rPr lang="en-US" sz="2800" dirty="0"/>
              <a:t>			</a:t>
            </a:r>
          </a:p>
        </p:txBody>
      </p:sp>
    </p:spTree>
    <p:extLst>
      <p:ext uri="{BB962C8B-B14F-4D97-AF65-F5344CB8AC3E}">
        <p14:creationId xmlns:p14="http://schemas.microsoft.com/office/powerpoint/2010/main" val="247152759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713555" y="2484266"/>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Reporting/Notification of Incidents</a:t>
            </a:r>
          </a:p>
          <a:p>
            <a:pPr marL="457200" indent="-457200">
              <a:buFont typeface="Wingdings" panose="05000000000000000000" pitchFamily="2" charset="2"/>
              <a:buChar char="Ø"/>
            </a:pPr>
            <a:r>
              <a:rPr lang="en-US" sz="2800" dirty="0">
                <a:latin typeface="Veranda"/>
              </a:rPr>
              <a:t>LE/CJ Agencies are required to notify WI DOJ – CIB </a:t>
            </a:r>
            <a:r>
              <a:rPr lang="en-US" sz="2800" b="1" u="sng" dirty="0">
                <a:latin typeface="Veranda"/>
              </a:rPr>
              <a:t>within 24 hours of initial discovery of a security incident</a:t>
            </a:r>
            <a:r>
              <a:rPr lang="en-US" sz="2800" dirty="0">
                <a:latin typeface="Veranda"/>
              </a:rPr>
              <a:t> and </a:t>
            </a:r>
            <a:r>
              <a:rPr lang="en-US" sz="2800" u="sng" dirty="0">
                <a:latin typeface="Veranda"/>
              </a:rPr>
              <a:t>shall provide</a:t>
            </a:r>
            <a:r>
              <a:rPr lang="en-US" sz="2800" dirty="0">
                <a:latin typeface="Veranda"/>
              </a:rPr>
              <a:t> required details of the incident upon request from CIB so that determinations can be made as to any TIME/NCIC system effects. </a:t>
            </a:r>
          </a:p>
          <a:p>
            <a:pPr marL="457200" indent="-457200">
              <a:buFont typeface="Wingdings" panose="05000000000000000000" pitchFamily="2" charset="2"/>
              <a:buChar char="Ø"/>
            </a:pPr>
            <a:r>
              <a:rPr lang="en-US" sz="2800" dirty="0">
                <a:latin typeface="Veranda"/>
              </a:rPr>
              <a:t>LE/CJ Agencies are also required to notify the WI Statewide Intelligence Center/DCI (WI DOJ - Division of Criminal Investigation). </a:t>
            </a:r>
          </a:p>
          <a:p>
            <a:pPr marR="0" algn="l" defTabSz="457200" rtl="0" fontAlgn="auto" latinLnBrk="0" hangingPunct="0">
              <a:lnSpc>
                <a:spcPct val="100000"/>
              </a:lnSpc>
              <a:spcBef>
                <a:spcPts val="0"/>
              </a:spcBef>
              <a:spcAft>
                <a:spcPts val="0"/>
              </a:spcAft>
              <a:buClrTx/>
              <a:buSzTx/>
              <a:tabLst/>
            </a:pPr>
            <a:br>
              <a:rPr lang="en-US" sz="2800" dirty="0"/>
            </a:br>
            <a:r>
              <a:rPr lang="en-US" sz="2800" dirty="0"/>
              <a:t>			</a:t>
            </a:r>
          </a:p>
        </p:txBody>
      </p:sp>
    </p:spTree>
    <p:extLst>
      <p:ext uri="{BB962C8B-B14F-4D97-AF65-F5344CB8AC3E}">
        <p14:creationId xmlns:p14="http://schemas.microsoft.com/office/powerpoint/2010/main" val="145314786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535961"/>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076186"/>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713555" y="2313511"/>
            <a:ext cx="10717294" cy="4555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latin typeface="Veranda"/>
              </a:rPr>
              <a:t>Agencies are required to provide CIB with an initial report of incident to include:</a:t>
            </a: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the specific type of threat action observed/found (i.e., ransomware, phishing scam, etc.)</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when the hostile </a:t>
            </a:r>
            <a:r>
              <a:rPr lang="en-US" dirty="0">
                <a:latin typeface="Veranda"/>
                <a:ea typeface="Times New Roman" panose="02020603050405020304" pitchFamily="18" charset="0"/>
              </a:rPr>
              <a:t>threat</a:t>
            </a:r>
            <a:r>
              <a:rPr lang="en-US" sz="1800" dirty="0">
                <a:effectLst/>
                <a:latin typeface="Veranda"/>
                <a:ea typeface="Times New Roman" panose="02020603050405020304" pitchFamily="18" charset="0"/>
              </a:rPr>
              <a:t> was first observed on the agency network</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who was initially notified and for what purpose (provide name, title, contact info)</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what initial steps were performed to isolate or prevent extension of the threat</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was any extension of the threat found/known prior to contacting higher agencies</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what caused delays in notification to logically connected agencies and/or WI DOJ</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was there any information found to have been harvested/collected by hostile threat actors</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was there any TIME/NCIC system credential harvesting found</a:t>
            </a:r>
            <a:endParaRPr lang="en-US" sz="1800" dirty="0">
              <a:effectLst/>
              <a:latin typeface="Veranda"/>
              <a:ea typeface="Calibri" panose="020F0502020204030204" pitchFamily="34" charset="0"/>
            </a:endParaRPr>
          </a:p>
          <a:p>
            <a:endParaRPr lang="en-US" dirty="0">
              <a:latin typeface="Veranda"/>
            </a:endParaRPr>
          </a:p>
          <a:p>
            <a:pPr marL="457200"/>
            <a:r>
              <a:rPr lang="en-US" b="1" dirty="0">
                <a:latin typeface="Veranda"/>
              </a:rPr>
              <a:t>***</a:t>
            </a:r>
            <a:r>
              <a:rPr lang="en-US" dirty="0">
                <a:latin typeface="Veranda"/>
              </a:rPr>
              <a:t> Regardless of what insurance or any involved legal counsel advise, those items </a:t>
            </a:r>
            <a:r>
              <a:rPr lang="en-US" b="1" u="sng" dirty="0">
                <a:latin typeface="Veranda"/>
              </a:rPr>
              <a:t>shall</a:t>
            </a:r>
            <a:r>
              <a:rPr lang="en-US" dirty="0">
                <a:latin typeface="Veranda"/>
              </a:rPr>
              <a:t> be provided to WI DOJ </a:t>
            </a:r>
            <a:r>
              <a:rPr lang="en-US" u="sng" dirty="0">
                <a:latin typeface="Veranda"/>
              </a:rPr>
              <a:t>per federal and state requirements</a:t>
            </a:r>
            <a:r>
              <a:rPr lang="en-US" dirty="0">
                <a:latin typeface="Veranda"/>
              </a:rPr>
              <a:t> to maintain any TIME/NCIC access and connections. </a:t>
            </a:r>
            <a:r>
              <a:rPr lang="en-US" b="1" dirty="0">
                <a:latin typeface="Veranda"/>
              </a:rPr>
              <a:t>Failure to provide all above items will result in total access and connection loss until CIB determines otherwise.***</a:t>
            </a:r>
          </a:p>
          <a:p>
            <a:pPr marR="0" algn="l" defTabSz="457200" rtl="0" fontAlgn="auto" latinLnBrk="0" hangingPunct="0">
              <a:lnSpc>
                <a:spcPct val="100000"/>
              </a:lnSpc>
              <a:spcBef>
                <a:spcPts val="0"/>
              </a:spcBef>
              <a:spcAft>
                <a:spcPts val="0"/>
              </a:spcAft>
              <a:buClrTx/>
              <a:buSzTx/>
              <a:tabLst/>
            </a:pPr>
            <a:br>
              <a:rPr lang="en-US" sz="2800" dirty="0"/>
            </a:br>
            <a:r>
              <a:rPr lang="en-US" sz="2800" dirty="0"/>
              <a:t>			</a:t>
            </a:r>
          </a:p>
        </p:txBody>
      </p:sp>
    </p:spTree>
    <p:extLst>
      <p:ext uri="{BB962C8B-B14F-4D97-AF65-F5344CB8AC3E}">
        <p14:creationId xmlns:p14="http://schemas.microsoft.com/office/powerpoint/2010/main" val="366106331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73DA9-36E1-5FF7-9D19-432625AE0C7C}"/>
              </a:ext>
            </a:extLst>
          </p:cNvPr>
          <p:cNvSpPr txBox="1"/>
          <p:nvPr/>
        </p:nvSpPr>
        <p:spPr>
          <a:xfrm>
            <a:off x="675391" y="2094405"/>
            <a:ext cx="10680795" cy="4832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800" dirty="0">
                <a:latin typeface="Veranda"/>
              </a:rPr>
              <a:t>How do I contact WI DOJ?</a:t>
            </a:r>
          </a:p>
          <a:p>
            <a:pPr marL="342900" indent="-342900">
              <a:buFont typeface="Wingdings" panose="05000000000000000000" pitchFamily="2" charset="2"/>
              <a:buChar char="Ø"/>
            </a:pPr>
            <a:r>
              <a:rPr lang="en-US" sz="2800" dirty="0">
                <a:latin typeface="Veranda"/>
              </a:rPr>
              <a:t>CIB</a:t>
            </a:r>
          </a:p>
          <a:p>
            <a:pPr lvl="2" indent="0"/>
            <a:r>
              <a:rPr lang="en-US" sz="2000" dirty="0">
                <a:latin typeface="Veranda"/>
              </a:rPr>
              <a:t>	- TIME System Control Center (TSCC), open 24/7/365  – 608-266-7633</a:t>
            </a:r>
          </a:p>
          <a:p>
            <a:pPr lvl="2" indent="0"/>
            <a:r>
              <a:rPr lang="en-US" sz="2000" dirty="0">
                <a:latin typeface="Veranda"/>
              </a:rPr>
              <a:t>	- Brian Kalinoski, TIME Ops Manager/WI-ISO – 608-266-7394, </a:t>
            </a:r>
            <a:r>
              <a:rPr lang="en-US" sz="2000" u="sng" dirty="0">
                <a:solidFill>
                  <a:srgbClr val="0000FF"/>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brian.kalinoski@wisdoj.</a:t>
            </a:r>
            <a:r>
              <a:rPr lang="en-US" sz="2000" u="sng" dirty="0">
                <a:solidFill>
                  <a:srgbClr val="0000FF"/>
                </a:solidFill>
                <a:latin typeface="Calibri" panose="020F0502020204030204" pitchFamily="34" charset="0"/>
                <a:cs typeface="Times New Roman" panose="02020603050405020304" pitchFamily="18" charset="0"/>
              </a:rPr>
              <a:t>gov</a:t>
            </a:r>
          </a:p>
          <a:p>
            <a:pPr lvl="2" indent="0"/>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Veranda"/>
              </a:rPr>
              <a:t>- Zach Polachek, PPA-A, TIME &amp; Tech Unit – 608-264-9470, </a:t>
            </a:r>
            <a:r>
              <a:rPr lang="en-US" sz="2000" u="sng" dirty="0">
                <a:solidFill>
                  <a:srgbClr val="0000FF"/>
                </a:solidFill>
                <a:latin typeface="Calibri" panose="020F0502020204030204" pitchFamily="34" charset="0"/>
                <a:cs typeface="Times New Roman" panose="02020603050405020304" pitchFamily="18" charset="0"/>
              </a:rPr>
              <a:t>zach.polachek</a:t>
            </a:r>
            <a:r>
              <a:rPr lang="en-US" sz="2000" u="sng" dirty="0">
                <a:solidFill>
                  <a:srgbClr val="0000FF"/>
                </a:solidFill>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2000" u="sng" dirty="0">
                <a:solidFill>
                  <a:srgbClr val="0000FF"/>
                </a:solidFill>
                <a:latin typeface="Calibri" panose="020F0502020204030204" pitchFamily="34" charset="0"/>
                <a:cs typeface="Times New Roman" panose="02020603050405020304" pitchFamily="18" charset="0"/>
              </a:rPr>
              <a:t>wisdoj.gov</a:t>
            </a:r>
          </a:p>
          <a:p>
            <a:pPr lvl="2" indent="-457200"/>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Veranda"/>
              </a:rPr>
              <a:t>- Craig Thering, TIME &amp; Tech Manager – 608-261-0667, </a:t>
            </a:r>
            <a:r>
              <a:rPr lang="en-US" sz="2000" u="sng" dirty="0">
                <a:solidFill>
                  <a:srgbClr val="0000FF"/>
                </a:solidFill>
                <a:latin typeface="Calibri" panose="020F0502020204030204" pitchFamily="34" charset="0"/>
                <a:cs typeface="Times New Roman" panose="02020603050405020304" pitchFamily="18" charset="0"/>
              </a:rPr>
              <a:t>craig.thering@wisdoj.gov</a:t>
            </a:r>
            <a:endPar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lvl="2" indent="0"/>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Veranda"/>
              </a:rPr>
              <a:t>- Katie Schuh, Deputy Director-TIME System – 608-266-0335, </a:t>
            </a:r>
            <a:r>
              <a:rPr lang="en-US" sz="2000" u="sng" dirty="0">
                <a:solidFill>
                  <a:srgbClr val="0000FF"/>
                </a:solidFill>
                <a:latin typeface="Calibri" panose="020F0502020204030204" pitchFamily="34" charset="0"/>
                <a:cs typeface="Times New Roman" panose="02020603050405020304" pitchFamily="18" charset="0"/>
              </a:rPr>
              <a:t>katie.schuh@wisdoj.gov</a:t>
            </a:r>
          </a:p>
          <a:p>
            <a:pPr lvl="2" indent="0"/>
            <a:r>
              <a:rPr lang="en-US" sz="2000" dirty="0">
                <a:latin typeface="Veranda"/>
              </a:rPr>
              <a:t>	</a:t>
            </a:r>
            <a:endParaRPr lang="en-US" sz="2000" u="sng" dirty="0">
              <a:solidFill>
                <a:srgbClr val="0000FF"/>
              </a:solidFill>
              <a:latin typeface="Calibri" panose="020F0502020204030204" pitchFamily="34" charset="0"/>
              <a:cs typeface="Times New Roman" panose="02020603050405020304" pitchFamily="18" charset="0"/>
            </a:endParaRPr>
          </a:p>
          <a:p>
            <a:pPr marL="342900" lvl="2" indent="-342900">
              <a:buFont typeface="Wingdings" panose="05000000000000000000" pitchFamily="2" charset="2"/>
              <a:buChar char="Ø"/>
            </a:pPr>
            <a:r>
              <a:rPr lang="en-US" sz="2800" dirty="0">
                <a:latin typeface="Veranda"/>
              </a:rPr>
              <a:t>DCI / WI Statewide Intelligence Center</a:t>
            </a:r>
          </a:p>
          <a:p>
            <a:pPr lvl="2" indent="0"/>
            <a:r>
              <a:rPr lang="en-US" sz="2800" dirty="0">
                <a:latin typeface="Veranda"/>
              </a:rPr>
              <a:t>	</a:t>
            </a:r>
            <a:r>
              <a:rPr lang="en-US" sz="2000" dirty="0">
                <a:latin typeface="Veranda"/>
              </a:rPr>
              <a:t>- 888-324-9742, </a:t>
            </a:r>
            <a:r>
              <a:rPr lang="en-US" sz="2000" u="sng" dirty="0">
                <a:solidFill>
                  <a:srgbClr val="0000FF"/>
                </a:solidFill>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wsic@doj.state.wi.us</a:t>
            </a:r>
            <a:r>
              <a:rPr lang="en-US" sz="2000" u="sng" dirty="0">
                <a:solidFill>
                  <a:srgbClr val="0000FF"/>
                </a:solidFill>
                <a:latin typeface="Calibri" panose="020F0502020204030204" pitchFamily="34" charset="0"/>
                <a:cs typeface="Times New Roman" panose="02020603050405020304" pitchFamily="18" charset="0"/>
              </a:rPr>
              <a:t> </a:t>
            </a:r>
          </a:p>
          <a:p>
            <a:pPr lvl="2" indent="0"/>
            <a:r>
              <a:rPr lang="en-US" sz="2000" dirty="0">
                <a:latin typeface="Veranda"/>
              </a:rPr>
              <a:t>		Online form: </a:t>
            </a:r>
            <a:r>
              <a:rPr lang="en-US" sz="180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https://wifusion.widoj.gov/form/cyber-incident-reporting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gn="l" defTabSz="457200" rtl="0" fontAlgn="auto" latinLnBrk="0" hangingPunct="0">
              <a:lnSpc>
                <a:spcPct val="100000"/>
              </a:lnSpc>
              <a:spcBef>
                <a:spcPts val="0"/>
              </a:spcBef>
              <a:spcAft>
                <a:spcPts val="0"/>
              </a:spcAft>
              <a:buClrTx/>
              <a:buSzTx/>
              <a:tabLst/>
            </a:pPr>
            <a:br>
              <a:rPr lang="en-US" sz="2800" dirty="0"/>
            </a:br>
            <a:r>
              <a:rPr lang="en-US" sz="2800" dirty="0"/>
              <a:t>			</a:t>
            </a:r>
          </a:p>
        </p:txBody>
      </p:sp>
      <p:pic>
        <p:nvPicPr>
          <p:cNvPr id="4" name="Picture 3" descr="A logo of a department of justice&#10;&#10;Description automatically generated">
            <a:extLst>
              <a:ext uri="{FF2B5EF4-FFF2-40B4-BE49-F238E27FC236}">
                <a16:creationId xmlns:a16="http://schemas.microsoft.com/office/drawing/2014/main" id="{247B398C-190E-9F06-5FD3-2DA859EEBF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4012" y="4901081"/>
            <a:ext cx="1132726" cy="1137782"/>
          </a:xfrm>
          <a:prstGeom prst="rect">
            <a:avLst/>
          </a:prstGeom>
        </p:spPr>
      </p:pic>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7"/>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7"/>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9"/>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75392" y="1518064"/>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017331"/>
            <a:ext cx="10688564" cy="1"/>
          </a:xfrm>
          <a:prstGeom prst="line">
            <a:avLst/>
          </a:prstGeom>
          <a:ln w="25400">
            <a:solidFill>
              <a:srgbClr val="993047"/>
            </a:solidFill>
            <a:miter/>
          </a:ln>
        </p:spPr>
        <p:txBody>
          <a:bodyPr lIns="45719" rIns="45719"/>
          <a:lstStyle/>
          <a:p>
            <a:endParaRPr dirty="0">
              <a:latin typeface="Veranda"/>
            </a:endParaRPr>
          </a:p>
        </p:txBody>
      </p:sp>
      <p:pic>
        <p:nvPicPr>
          <p:cNvPr id="2" name="Picture 1" descr="Logo&#10;&#10;Description automatically generated">
            <a:extLst>
              <a:ext uri="{FF2B5EF4-FFF2-40B4-BE49-F238E27FC236}">
                <a16:creationId xmlns:a16="http://schemas.microsoft.com/office/drawing/2014/main" id="{B4BA6E8F-1F56-CFB8-E56E-0FBAABF82B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4012" y="2158095"/>
            <a:ext cx="1132726" cy="1132726"/>
          </a:xfrm>
          <a:prstGeom prst="rect">
            <a:avLst/>
          </a:prstGeom>
        </p:spPr>
      </p:pic>
    </p:spTree>
    <p:extLst>
      <p:ext uri="{BB962C8B-B14F-4D97-AF65-F5344CB8AC3E}">
        <p14:creationId xmlns:p14="http://schemas.microsoft.com/office/powerpoint/2010/main" val="103615139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75392" y="1518064"/>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01733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99190" y="2341266"/>
            <a:ext cx="6947780"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indent="457200">
              <a:buFont typeface="Wingdings" panose="05000000000000000000" pitchFamily="2" charset="2"/>
              <a:buChar char="Ø"/>
            </a:pPr>
            <a:r>
              <a:rPr lang="en-US" sz="2800" dirty="0">
                <a:latin typeface="Veranda"/>
              </a:rPr>
              <a:t>Wisconsin Cyber Response Team (CRT)</a:t>
            </a:r>
            <a:br>
              <a:rPr lang="en-US" sz="2800" dirty="0">
                <a:latin typeface="Veranda"/>
              </a:rPr>
            </a:br>
            <a:r>
              <a:rPr lang="en-US" sz="2800" dirty="0">
                <a:latin typeface="Veranda"/>
              </a:rPr>
              <a:t>	</a:t>
            </a:r>
            <a:r>
              <a:rPr lang="en-US" sz="2800" dirty="0"/>
              <a:t>- Statewide, all-volunteer network of highly 	qualified cybersecurity and IT professionals.</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To report a cyber incident, call: </a:t>
            </a:r>
            <a:br>
              <a:rPr lang="en-US" sz="2800" dirty="0"/>
            </a:br>
            <a:r>
              <a:rPr lang="en-US" sz="2800" dirty="0"/>
              <a:t>1-800-943-0003, option 2</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For more information on the CRT, email: </a:t>
            </a:r>
            <a:r>
              <a:rPr lang="en-US" sz="2800" dirty="0">
                <a:hlinkClick r:id="rId6"/>
              </a:rPr>
              <a:t>crt@widma.gov</a:t>
            </a:r>
            <a:r>
              <a:rPr lang="en-US" sz="2800" dirty="0"/>
              <a:t> </a:t>
            </a:r>
          </a:p>
        </p:txBody>
      </p:sp>
      <p:pic>
        <p:nvPicPr>
          <p:cNvPr id="8" name="Picture 7" descr="Logo&#10;&#10;Description automatically generated">
            <a:extLst>
              <a:ext uri="{FF2B5EF4-FFF2-40B4-BE49-F238E27FC236}">
                <a16:creationId xmlns:a16="http://schemas.microsoft.com/office/drawing/2014/main" id="{6CFE5CFC-CEE4-57DE-C55D-EAF2884A5A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5654" y="4758370"/>
            <a:ext cx="1648425" cy="1382873"/>
          </a:xfrm>
          <a:prstGeom prst="rect">
            <a:avLst/>
          </a:prstGeom>
        </p:spPr>
      </p:pic>
      <p:pic>
        <p:nvPicPr>
          <p:cNvPr id="15" name="Picture 14" descr="A picture containing text, container&#10;&#10;Description automatically generated">
            <a:extLst>
              <a:ext uri="{FF2B5EF4-FFF2-40B4-BE49-F238E27FC236}">
                <a16:creationId xmlns:a16="http://schemas.microsoft.com/office/drawing/2014/main" id="{88CB0164-8093-5E4B-B1A1-1A42FCA763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51565" y="4779867"/>
            <a:ext cx="1267136" cy="1258996"/>
          </a:xfrm>
          <a:prstGeom prst="rect">
            <a:avLst/>
          </a:prstGeom>
        </p:spPr>
      </p:pic>
      <p:pic>
        <p:nvPicPr>
          <p:cNvPr id="4" name="Picture 3">
            <a:extLst>
              <a:ext uri="{FF2B5EF4-FFF2-40B4-BE49-F238E27FC236}">
                <a16:creationId xmlns:a16="http://schemas.microsoft.com/office/drawing/2014/main" id="{75F0E9D4-D759-572D-437C-E206F06CA6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7663" y="2341266"/>
            <a:ext cx="2114852" cy="2105550"/>
          </a:xfrm>
          <a:prstGeom prst="rect">
            <a:avLst/>
          </a:prstGeom>
        </p:spPr>
      </p:pic>
    </p:spTree>
    <p:extLst>
      <p:ext uri="{BB962C8B-B14F-4D97-AF65-F5344CB8AC3E}">
        <p14:creationId xmlns:p14="http://schemas.microsoft.com/office/powerpoint/2010/main" val="167241992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75392" y="1518064"/>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01733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861637" y="2238822"/>
            <a:ext cx="10494549"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indent="457200">
              <a:buFont typeface="Wingdings" panose="05000000000000000000" pitchFamily="2" charset="2"/>
              <a:buChar char="Ø"/>
            </a:pPr>
            <a:r>
              <a:rPr lang="en-US" sz="2800" dirty="0">
                <a:latin typeface="Veranda"/>
              </a:rPr>
              <a:t>FBI </a:t>
            </a:r>
          </a:p>
          <a:p>
            <a:pPr indent="457200">
              <a:buFont typeface="Wingdings" panose="05000000000000000000" pitchFamily="2" charset="2"/>
              <a:buChar char="Ø"/>
            </a:pPr>
            <a:r>
              <a:rPr lang="en-US" sz="2800" dirty="0">
                <a:latin typeface="Veranda"/>
              </a:rPr>
              <a:t>Internet Crime Complaint Center (IC3) </a:t>
            </a:r>
            <a:br>
              <a:rPr lang="en-US" sz="2800" dirty="0">
                <a:latin typeface="Veranda"/>
              </a:rPr>
            </a:br>
            <a:r>
              <a:rPr lang="en-US" sz="2800" dirty="0">
                <a:latin typeface="Veranda"/>
              </a:rPr>
              <a:t>	</a:t>
            </a:r>
            <a:r>
              <a:rPr lang="en-US" sz="2800" dirty="0">
                <a:latin typeface="Veranda"/>
                <a:hlinkClick r:id="rId6"/>
              </a:rPr>
              <a:t>https://www.ic3.gov/</a:t>
            </a:r>
            <a:endParaRPr lang="en-US" sz="2800" dirty="0">
              <a:latin typeface="Veranda"/>
            </a:endParaRPr>
          </a:p>
          <a:p>
            <a:pPr indent="457200">
              <a:buFont typeface="Wingdings" panose="05000000000000000000" pitchFamily="2" charset="2"/>
              <a:buChar char="Ø"/>
            </a:pPr>
            <a:r>
              <a:rPr lang="en-US" sz="2800" dirty="0">
                <a:latin typeface="Veranda"/>
              </a:rPr>
              <a:t>FBI - Milwaukee Field Office</a:t>
            </a:r>
            <a:br>
              <a:rPr lang="en-US" sz="2800" dirty="0">
                <a:latin typeface="Veranda"/>
              </a:rPr>
            </a:br>
            <a:r>
              <a:rPr lang="en-US" sz="2800" dirty="0">
                <a:latin typeface="Veranda"/>
              </a:rPr>
              <a:t>	Call: (414) 276-4684 option 7</a:t>
            </a:r>
          </a:p>
        </p:txBody>
      </p:sp>
      <p:pic>
        <p:nvPicPr>
          <p:cNvPr id="5" name="Picture 4" descr="Logo&#10;&#10;Description automatically generated">
            <a:extLst>
              <a:ext uri="{FF2B5EF4-FFF2-40B4-BE49-F238E27FC236}">
                <a16:creationId xmlns:a16="http://schemas.microsoft.com/office/drawing/2014/main" id="{4FCB7035-F11F-E0AB-3BD0-AB6775B11C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7844" y="2162585"/>
            <a:ext cx="2101497" cy="2101497"/>
          </a:xfrm>
          <a:prstGeom prst="rect">
            <a:avLst/>
          </a:prstGeom>
        </p:spPr>
      </p:pic>
      <p:pic>
        <p:nvPicPr>
          <p:cNvPr id="7" name="Picture 6" descr="Logo&#10;&#10;Description automatically generated">
            <a:extLst>
              <a:ext uri="{FF2B5EF4-FFF2-40B4-BE49-F238E27FC236}">
                <a16:creationId xmlns:a16="http://schemas.microsoft.com/office/drawing/2014/main" id="{43DB1CD6-294D-EB16-C146-CBBD1B98C5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490" y="3754513"/>
            <a:ext cx="2296174" cy="2296174"/>
          </a:xfrm>
          <a:prstGeom prst="rect">
            <a:avLst/>
          </a:prstGeom>
        </p:spPr>
      </p:pic>
    </p:spTree>
    <p:extLst>
      <p:ext uri="{BB962C8B-B14F-4D97-AF65-F5344CB8AC3E}">
        <p14:creationId xmlns:p14="http://schemas.microsoft.com/office/powerpoint/2010/main" val="168133772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99190" y="1437812"/>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System &amp; Services Acquisition</a:t>
            </a: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51718" y="2026930"/>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E8EB507B-7518-409B-A3E4-B6F3A66D0C4F}"/>
              </a:ext>
            </a:extLst>
          </p:cNvPr>
          <p:cNvSpPr txBox="1"/>
          <p:nvPr/>
        </p:nvSpPr>
        <p:spPr>
          <a:xfrm>
            <a:off x="675392" y="2205518"/>
            <a:ext cx="10680795" cy="4339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Replace system components when support for the components are no longer available from the manufacturer, developer, and/or vendor.  </a:t>
            </a:r>
            <a:r>
              <a:rPr lang="en-US" sz="2800" b="1" dirty="0">
                <a:latin typeface="Veranda"/>
              </a:rPr>
              <a:t>*** Windows 10 is EOL/EOS on 10/14/2025 ***</a:t>
            </a:r>
          </a:p>
          <a:p>
            <a:pPr marL="457200" indent="-457200">
              <a:buFont typeface="Wingdings" panose="05000000000000000000" pitchFamily="2" charset="2"/>
              <a:buChar char="Ø"/>
            </a:pPr>
            <a:r>
              <a:rPr lang="en-US" sz="2800" dirty="0">
                <a:latin typeface="Veranda"/>
              </a:rPr>
              <a:t>Budget, Budget, Budget! IS Systems and programs are not cheap, but with proper planning you can save money in the long run.</a:t>
            </a:r>
          </a:p>
          <a:p>
            <a:pPr marL="457200" indent="-457200">
              <a:buFont typeface="Wingdings" panose="05000000000000000000" pitchFamily="2" charset="2"/>
              <a:buChar char="Ø"/>
            </a:pPr>
            <a:r>
              <a:rPr lang="en-US" sz="2800" dirty="0">
                <a:latin typeface="Veranda"/>
              </a:rPr>
              <a:t>Failure to keep system components up to date is one of the biggest reasons for cyber security breaches as hackers are always looking to exploit vulnerabilities in the systems. Insurance denials for failure to patch, update, and or replace are possible.</a:t>
            </a:r>
          </a:p>
          <a:p>
            <a:pPr marL="342900" indent="-342900">
              <a:buFont typeface="Wingdings" panose="05000000000000000000" pitchFamily="2" charset="2"/>
              <a:buChar char="Ø"/>
            </a:pPr>
            <a:endParaRPr lang="en-US" sz="2400" dirty="0">
              <a:latin typeface="Veranda"/>
            </a:endParaRPr>
          </a:p>
        </p:txBody>
      </p:sp>
    </p:spTree>
    <p:extLst>
      <p:ext uri="{BB962C8B-B14F-4D97-AF65-F5344CB8AC3E}">
        <p14:creationId xmlns:p14="http://schemas.microsoft.com/office/powerpoint/2010/main" val="18973291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TIME System Audits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E8EB507B-7518-409B-A3E4-B6F3A66D0C4F}"/>
              </a:ext>
            </a:extLst>
          </p:cNvPr>
          <p:cNvSpPr txBox="1"/>
          <p:nvPr/>
        </p:nvSpPr>
        <p:spPr>
          <a:xfrm>
            <a:off x="675392" y="2581809"/>
            <a:ext cx="10680795"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Per CJISSECPOL requirements, the State CJIS Systems Agency (CSA) is required to audit all agencies that access the systems on a triennial basis. </a:t>
            </a:r>
          </a:p>
          <a:p>
            <a:pPr marL="342900" indent="-342900">
              <a:buFont typeface="Wingdings" panose="05000000000000000000" pitchFamily="2" charset="2"/>
              <a:buChar char="Ø"/>
            </a:pPr>
            <a:r>
              <a:rPr lang="en-US" sz="2400" dirty="0">
                <a:latin typeface="Veranda"/>
              </a:rPr>
              <a:t>WI DOJ is the CJIS Systems Agency for Wisconsin and the Crime Information Bureau Director is the designated CJIS Systems Officer (CSO). </a:t>
            </a:r>
          </a:p>
          <a:p>
            <a:pPr marL="342900" indent="-342900">
              <a:buFont typeface="Wingdings" panose="05000000000000000000" pitchFamily="2" charset="2"/>
              <a:buChar char="Ø"/>
            </a:pPr>
            <a:r>
              <a:rPr lang="en-US" sz="2400" dirty="0">
                <a:latin typeface="Veranda"/>
              </a:rPr>
              <a:t>As the CSO’s designated authority, CIB TIME &amp; Tech Unit audits every agency in the state that accesses the TIME System/NCIC databases. </a:t>
            </a:r>
          </a:p>
          <a:p>
            <a:pPr marL="342900" indent="-342900">
              <a:buFont typeface="Wingdings" panose="05000000000000000000" pitchFamily="2" charset="2"/>
              <a:buChar char="Ø"/>
            </a:pPr>
            <a:r>
              <a:rPr lang="en-US" sz="2400" dirty="0">
                <a:latin typeface="Veranda"/>
              </a:rPr>
              <a:t>TIME System Audits consist of two questionnaires (CIB &amp; Technical) in the online CJIS Audit application and an audit packet containing agreement copies, rosters, training certs, PSN list, Justice Directory authorizations, NCIC/ORION listings, and CHRI queries. </a:t>
            </a:r>
          </a:p>
          <a:p>
            <a:pPr marL="342900" indent="-342900">
              <a:buFont typeface="Wingdings" panose="05000000000000000000" pitchFamily="2" charset="2"/>
              <a:buChar char="Ø"/>
            </a:pPr>
            <a:endParaRPr lang="en-US" sz="2400" dirty="0">
              <a:latin typeface="Veranda"/>
            </a:endParaRPr>
          </a:p>
          <a:p>
            <a:pPr marL="342900" indent="-342900">
              <a:buFont typeface="Wingdings" panose="05000000000000000000" pitchFamily="2" charset="2"/>
              <a:buChar char="Ø"/>
            </a:pPr>
            <a:endParaRPr lang="en-US" sz="2400" dirty="0">
              <a:latin typeface="Veranda"/>
            </a:endParaRPr>
          </a:p>
        </p:txBody>
      </p:sp>
      <p:pic>
        <p:nvPicPr>
          <p:cNvPr id="3" name="Picture 2" descr="A blue letter with black text&#10;&#10;Description automatically generated">
            <a:extLst>
              <a:ext uri="{FF2B5EF4-FFF2-40B4-BE49-F238E27FC236}">
                <a16:creationId xmlns:a16="http://schemas.microsoft.com/office/drawing/2014/main" id="{F5553F99-72BF-F8DE-6540-BE5A8BC97C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5789" y="1658673"/>
            <a:ext cx="2028825" cy="600075"/>
          </a:xfrm>
          <a:prstGeom prst="rect">
            <a:avLst/>
          </a:prstGeom>
        </p:spPr>
      </p:pic>
      <p:pic>
        <p:nvPicPr>
          <p:cNvPr id="5" name="Picture 4" descr="A blue and black logo&#10;&#10;Description automatically generated">
            <a:extLst>
              <a:ext uri="{FF2B5EF4-FFF2-40B4-BE49-F238E27FC236}">
                <a16:creationId xmlns:a16="http://schemas.microsoft.com/office/drawing/2014/main" id="{3B54403E-D47E-6435-2881-3ACFE9C4B9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7292" y="1687248"/>
            <a:ext cx="2371725" cy="571500"/>
          </a:xfrm>
          <a:prstGeom prst="rect">
            <a:avLst/>
          </a:prstGeom>
        </p:spPr>
      </p:pic>
    </p:spTree>
    <p:extLst>
      <p:ext uri="{BB962C8B-B14F-4D97-AF65-F5344CB8AC3E}">
        <p14:creationId xmlns:p14="http://schemas.microsoft.com/office/powerpoint/2010/main" val="176937869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99190" y="143217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TIME System Misuse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007742"/>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304164"/>
            <a:ext cx="10717294"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CJISSECPOL section 4.2 - Improper access, use or dissemination of CHRI and NCIC Non-Restricted Files information is serious and may result in administrative sanctions including, but not limited to, termination of services and state and federal criminal penalties.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u="sng" dirty="0"/>
              <a:t>FOR OFFICIAL USE ONLY! Curiosity checks are prohibited!</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Agencies sign access agreements with WI DOJ to access TIME/NCIC.</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All queries in the TIME System/NCIC are logged by CIB and FBI.</a:t>
            </a:r>
          </a:p>
        </p:txBody>
      </p:sp>
    </p:spTree>
    <p:extLst>
      <p:ext uri="{BB962C8B-B14F-4D97-AF65-F5344CB8AC3E}">
        <p14:creationId xmlns:p14="http://schemas.microsoft.com/office/powerpoint/2010/main" val="296918228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504378"/>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TIME System Misuse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08349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132812"/>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CJISSECPOL controls: AC-2(3)(c) and AC-2(13) require agencies to disable accounts within 1 week and 30 minutes, respectively. </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All potential or found cases of misuse </a:t>
            </a:r>
            <a:r>
              <a:rPr lang="en-US" sz="2800" b="1" u="sng" dirty="0"/>
              <a:t>shall</a:t>
            </a:r>
            <a:r>
              <a:rPr lang="en-US" sz="2800" dirty="0"/>
              <a:t> be reported to CIB. </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Any users found to have committed an intentional misuse of the system will have their TIME access removed. Violations may result in permanent ban of TIME System access and agencies may pursue possible criminal charges on state and/or federal level (depending on nature of violation). </a:t>
            </a:r>
          </a:p>
          <a:p>
            <a:pPr marL="914400" lvl="2" indent="-457200">
              <a:buFont typeface="Wingdings" panose="05000000000000000000" pitchFamily="2" charset="2"/>
              <a:buChar char="Ø"/>
            </a:pPr>
            <a:r>
              <a:rPr lang="en-US" sz="2800" dirty="0"/>
              <a:t>WI ss. 943.70(2); or 28 CFR 20.25</a:t>
            </a:r>
          </a:p>
        </p:txBody>
      </p:sp>
    </p:spTree>
    <p:extLst>
      <p:ext uri="{BB962C8B-B14F-4D97-AF65-F5344CB8AC3E}">
        <p14:creationId xmlns:p14="http://schemas.microsoft.com/office/powerpoint/2010/main" val="94029724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727920" y="1430423"/>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More Resources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1992920"/>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CFAFDCED-E178-BB8A-241F-B27C5B3961AF}"/>
              </a:ext>
            </a:extLst>
          </p:cNvPr>
          <p:cNvSpPr txBox="1"/>
          <p:nvPr/>
        </p:nvSpPr>
        <p:spPr>
          <a:xfrm>
            <a:off x="699190" y="2146778"/>
            <a:ext cx="10793620"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b="0" i="0" u="none" strike="noStrike" cap="none" spc="0" normalizeH="0" baseline="0" dirty="0">
                <a:ln>
                  <a:noFill/>
                </a:ln>
                <a:solidFill>
                  <a:srgbClr val="000000"/>
                </a:solidFill>
                <a:effectLst/>
                <a:uFillTx/>
                <a:latin typeface="+mj-lt"/>
                <a:ea typeface="+mj-ea"/>
                <a:cs typeface="+mj-cs"/>
                <a:sym typeface="Calibri"/>
              </a:rPr>
              <a:t>NIST – Considerations for Implementing MFA to Protect Criminal Justice Information</a:t>
            </a:r>
          </a:p>
          <a:p>
            <a:pPr lvl="1" indent="0"/>
            <a:r>
              <a:rPr lang="en-US" dirty="0"/>
              <a:t>	</a:t>
            </a:r>
            <a:r>
              <a:rPr kumimoji="0" lang="en-US" b="0" i="0" u="none" strike="noStrike" cap="none" spc="0" normalizeH="0" baseline="0" dirty="0">
                <a:ln>
                  <a:noFill/>
                </a:ln>
                <a:solidFill>
                  <a:srgbClr val="000000"/>
                </a:solidFill>
                <a:effectLst/>
                <a:uFillTx/>
                <a:latin typeface="+mj-lt"/>
                <a:ea typeface="+mj-ea"/>
                <a:cs typeface="+mj-cs"/>
                <a:sym typeface="Calibri"/>
              </a:rPr>
              <a:t>- </a:t>
            </a:r>
            <a:r>
              <a:rPr kumimoji="0" lang="en-US" b="0" i="0" u="none" strike="noStrike" cap="none" spc="0" normalizeH="0" baseline="0" dirty="0">
                <a:ln>
                  <a:noFill/>
                </a:ln>
                <a:solidFill>
                  <a:srgbClr val="000000"/>
                </a:solidFill>
                <a:effectLst/>
                <a:uFillTx/>
                <a:latin typeface="+mj-lt"/>
                <a:ea typeface="+mj-ea"/>
                <a:cs typeface="+mj-cs"/>
                <a:sym typeface="Calibri"/>
                <a:hlinkClick r:id="rId6"/>
              </a:rPr>
              <a:t>https://www.nccoe.nist.gov/sites/default/files/2024-05/mfa-webinar-05-17-24-presentation.pdf</a:t>
            </a:r>
            <a:endParaRPr kumimoji="0" lang="en-US" b="0" i="0" u="none" strike="noStrike" cap="none" spc="0" normalizeH="0" baseline="0" dirty="0">
              <a:ln>
                <a:noFill/>
              </a:ln>
              <a:solidFill>
                <a:srgbClr val="000000"/>
              </a:solidFill>
              <a:effectLst/>
              <a:uFillTx/>
              <a:latin typeface="+mj-lt"/>
              <a:ea typeface="+mj-ea"/>
              <a:cs typeface="+mj-cs"/>
              <a:sym typeface="Calibri"/>
            </a:endParaRP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kumimoji="0" lang="en-US" b="0" i="0" u="none" strike="noStrike" cap="none" spc="0" normalizeH="0" baseline="0" dirty="0">
              <a:ln>
                <a:noFill/>
              </a:ln>
              <a:solidFill>
                <a:srgbClr val="000000"/>
              </a:solidFill>
              <a:effectLst/>
              <a:uFillTx/>
              <a:latin typeface="+mj-lt"/>
              <a:ea typeface="+mj-ea"/>
              <a:cs typeface="+mj-cs"/>
              <a:sym typeface="Calibri"/>
            </a:endParaRP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dirty="0"/>
              <a:t>IJIS Institute (In coordination with FBI CJIS)</a:t>
            </a:r>
          </a:p>
          <a:p>
            <a:pPr marR="0" algn="l" defTabSz="457200" rtl="0" fontAlgn="auto" latinLnBrk="0" hangingPunct="0">
              <a:lnSpc>
                <a:spcPct val="100000"/>
              </a:lnSpc>
              <a:spcBef>
                <a:spcPts val="0"/>
              </a:spcBef>
              <a:spcAft>
                <a:spcPts val="0"/>
              </a:spcAft>
              <a:buClrTx/>
              <a:buSzTx/>
              <a:tabLst/>
            </a:pPr>
            <a:r>
              <a:rPr lang="en-US" dirty="0"/>
              <a:t>	CJIS Security Policy Working Group Publications</a:t>
            </a:r>
          </a:p>
          <a:p>
            <a:pPr marR="0" algn="l" defTabSz="457200" rtl="0" fontAlgn="auto" latinLnBrk="0" hangingPunct="0">
              <a:lnSpc>
                <a:spcPct val="100000"/>
              </a:lnSpc>
              <a:spcBef>
                <a:spcPts val="0"/>
              </a:spcBef>
              <a:spcAft>
                <a:spcPts val="0"/>
              </a:spcAft>
              <a:buClrTx/>
              <a:buSzTx/>
              <a:tabLst/>
            </a:pPr>
            <a:r>
              <a:rPr lang="en-US" dirty="0"/>
              <a:t>	- </a:t>
            </a:r>
            <a:r>
              <a:rPr lang="en-US" dirty="0">
                <a:hlinkClick r:id="rId7"/>
              </a:rPr>
              <a:t>https://ijis.org/publications/</a:t>
            </a:r>
            <a:endParaRPr lang="en-US" dirty="0"/>
          </a:p>
          <a:p>
            <a:pPr marR="0" algn="l" defTabSz="457200" rtl="0" fontAlgn="auto" latinLnBrk="0" hangingPunct="0">
              <a:lnSpc>
                <a:spcPct val="100000"/>
              </a:lnSpc>
              <a:spcBef>
                <a:spcPts val="0"/>
              </a:spcBef>
              <a:spcAft>
                <a:spcPts val="0"/>
              </a:spcAft>
              <a:buClrTx/>
              <a:buSzTx/>
              <a:tabLst/>
            </a:pPr>
            <a:r>
              <a:rPr kumimoji="0" lang="en-US" b="0" i="0" u="none" strike="noStrike" cap="none" spc="0" normalizeH="0" baseline="0" dirty="0">
                <a:ln>
                  <a:noFill/>
                </a:ln>
                <a:solidFill>
                  <a:srgbClr val="000000"/>
                </a:solidFill>
                <a:effectLst/>
                <a:uFillTx/>
                <a:latin typeface="+mj-lt"/>
                <a:ea typeface="+mj-ea"/>
                <a:cs typeface="+mj-cs"/>
                <a:sym typeface="Calibri"/>
              </a:rPr>
              <a:t>	CJIS Security Policy</a:t>
            </a:r>
            <a:r>
              <a:rPr lang="en-US" dirty="0"/>
              <a:t> Modernization Updates</a:t>
            </a:r>
            <a:endParaRPr kumimoji="0" lang="en-US" b="0" i="0" u="none" strike="noStrike" cap="none" spc="0" normalizeH="0" baseline="0" dirty="0">
              <a:ln>
                <a:noFill/>
              </a:ln>
              <a:solidFill>
                <a:srgbClr val="000000"/>
              </a:solidFill>
              <a:effectLst/>
              <a:uFillTx/>
              <a:latin typeface="+mj-lt"/>
              <a:ea typeface="+mj-ea"/>
              <a:cs typeface="+mj-cs"/>
              <a:sym typeface="Calibri"/>
            </a:endParaRPr>
          </a:p>
          <a:p>
            <a:pPr marR="0" algn="l" defTabSz="457200" rtl="0" fontAlgn="auto" latinLnBrk="0" hangingPunct="0">
              <a:lnSpc>
                <a:spcPct val="100000"/>
              </a:lnSpc>
              <a:spcBef>
                <a:spcPts val="0"/>
              </a:spcBef>
              <a:spcAft>
                <a:spcPts val="0"/>
              </a:spcAft>
              <a:buClrTx/>
              <a:buSzTx/>
              <a:tabLst/>
            </a:pPr>
            <a:r>
              <a:rPr lang="en-US" dirty="0"/>
              <a:t>	- Version 5.9.1 - </a:t>
            </a:r>
            <a:r>
              <a:rPr lang="en-US" dirty="0">
                <a:hlinkClick r:id="rId8"/>
              </a:rPr>
              <a:t>https://ijis.org/community-resources/cjis-security-policy-webinars/#Wby3oQAfnxc</a:t>
            </a:r>
            <a:endParaRPr lang="en-US" dirty="0"/>
          </a:p>
          <a:p>
            <a:pPr marR="0" algn="l" defTabSz="457200" rtl="0" fontAlgn="auto" latinLnBrk="0" hangingPunct="0">
              <a:lnSpc>
                <a:spcPct val="100000"/>
              </a:lnSpc>
              <a:spcBef>
                <a:spcPts val="0"/>
              </a:spcBef>
              <a:spcAft>
                <a:spcPts val="0"/>
              </a:spcAft>
              <a:buClrTx/>
              <a:buSzTx/>
              <a:tabLst/>
            </a:pPr>
            <a:r>
              <a:rPr kumimoji="0" lang="en-US" b="0" i="0" u="none" strike="noStrike" cap="none" spc="0" normalizeH="0" baseline="0" dirty="0">
                <a:ln>
                  <a:noFill/>
                </a:ln>
                <a:solidFill>
                  <a:srgbClr val="000000"/>
                </a:solidFill>
                <a:effectLst/>
                <a:uFillTx/>
                <a:latin typeface="+mj-lt"/>
                <a:ea typeface="+mj-ea"/>
                <a:cs typeface="+mj-cs"/>
                <a:sym typeface="Calibri"/>
              </a:rPr>
              <a:t>	- Version 5.9.2 - </a:t>
            </a:r>
            <a:r>
              <a:rPr kumimoji="0" lang="en-US" b="0" i="0" u="none" strike="noStrike" cap="none" spc="0" normalizeH="0" baseline="0" dirty="0">
                <a:ln>
                  <a:noFill/>
                </a:ln>
                <a:solidFill>
                  <a:srgbClr val="000000"/>
                </a:solidFill>
                <a:effectLst/>
                <a:uFillTx/>
                <a:latin typeface="+mj-lt"/>
                <a:ea typeface="+mj-ea"/>
                <a:cs typeface="+mj-cs"/>
                <a:sym typeface="Calibri"/>
                <a:hlinkClick r:id="rId9"/>
              </a:rPr>
              <a:t>https://ijis.org/community-resources/cjis-security-policy-webinars/#KGFvvngYGtI</a:t>
            </a:r>
            <a:endParaRPr kumimoji="0" lang="en-US" b="0" i="0" u="none" strike="noStrike" cap="none" spc="0" normalizeH="0" baseline="0" dirty="0">
              <a:ln>
                <a:noFill/>
              </a:ln>
              <a:solidFill>
                <a:srgbClr val="000000"/>
              </a:solidFill>
              <a:effectLst/>
              <a:uFillTx/>
              <a:latin typeface="+mj-lt"/>
              <a:ea typeface="+mj-ea"/>
              <a:cs typeface="+mj-cs"/>
              <a:sym typeface="Calibri"/>
            </a:endParaRPr>
          </a:p>
          <a:p>
            <a:pPr marR="0" algn="l" defTabSz="457200" rtl="0" fontAlgn="auto" latinLnBrk="0" hangingPunct="0">
              <a:lnSpc>
                <a:spcPct val="100000"/>
              </a:lnSpc>
              <a:spcBef>
                <a:spcPts val="0"/>
              </a:spcBef>
              <a:spcAft>
                <a:spcPts val="0"/>
              </a:spcAft>
              <a:buClrTx/>
              <a:buSzTx/>
              <a:tabLst/>
            </a:pPr>
            <a:r>
              <a:rPr lang="en-US" dirty="0"/>
              <a:t>	- Version 5.9.3 - </a:t>
            </a:r>
            <a:r>
              <a:rPr lang="en-US" dirty="0">
                <a:hlinkClick r:id="rId10"/>
              </a:rPr>
              <a:t>https://ijis.org/community-resources/cjis-security-policy-webinars/#MMJGaoKoUj4</a:t>
            </a:r>
            <a:r>
              <a:rPr lang="en-US" dirty="0"/>
              <a:t> </a:t>
            </a:r>
          </a:p>
          <a:p>
            <a:pPr marR="0" algn="l" defTabSz="457200" rtl="0" fontAlgn="auto" latinLnBrk="0" hangingPunct="0">
              <a:lnSpc>
                <a:spcPct val="100000"/>
              </a:lnSpc>
              <a:spcBef>
                <a:spcPts val="0"/>
              </a:spcBef>
              <a:spcAft>
                <a:spcPts val="0"/>
              </a:spcAft>
              <a:buClrTx/>
              <a:buSzTx/>
              <a:tabLst/>
            </a:pPr>
            <a:r>
              <a:rPr kumimoji="0" lang="en-US" b="0" i="0" u="none" strike="noStrike" cap="none" spc="0" normalizeH="0" baseline="0" dirty="0">
                <a:ln>
                  <a:noFill/>
                </a:ln>
                <a:solidFill>
                  <a:srgbClr val="000000"/>
                </a:solidFill>
                <a:effectLst/>
                <a:uFillTx/>
                <a:latin typeface="+mj-lt"/>
                <a:ea typeface="+mj-ea"/>
                <a:cs typeface="+mj-cs"/>
                <a:sym typeface="Calibri"/>
              </a:rPr>
              <a:t>	- Version 5.9.4 - </a:t>
            </a:r>
            <a:r>
              <a:rPr kumimoji="0" lang="en-US" b="0" i="0" u="none" strike="noStrike" cap="none" spc="0" normalizeH="0" baseline="0" dirty="0">
                <a:ln>
                  <a:noFill/>
                </a:ln>
                <a:solidFill>
                  <a:srgbClr val="000000"/>
                </a:solidFill>
                <a:effectLst/>
                <a:uFillTx/>
                <a:latin typeface="+mj-lt"/>
                <a:ea typeface="+mj-ea"/>
                <a:cs typeface="+mj-cs"/>
                <a:sym typeface="Calibri"/>
                <a:hlinkClick r:id="rId11"/>
              </a:rPr>
              <a:t>https://ijis.org/community-resources/cjis-security-policy-webinars/#JNI0Nfn_CJ8</a:t>
            </a:r>
            <a:r>
              <a:rPr kumimoji="0" lang="en-US" b="0" i="0" u="none" strike="noStrike" cap="none" spc="0" normalizeH="0" baseline="0" dirty="0">
                <a:ln>
                  <a:noFill/>
                </a:ln>
                <a:solidFill>
                  <a:srgbClr val="000000"/>
                </a:solidFill>
                <a:effectLst/>
                <a:uFillTx/>
                <a:latin typeface="+mj-lt"/>
                <a:ea typeface="+mj-ea"/>
                <a:cs typeface="+mj-cs"/>
                <a:sym typeface="Calibri"/>
              </a:rPr>
              <a:t> </a:t>
            </a:r>
          </a:p>
          <a:p>
            <a:pPr marR="0" algn="l" defTabSz="457200" rtl="0" fontAlgn="auto" latinLnBrk="0" hangingPunct="0">
              <a:lnSpc>
                <a:spcPct val="100000"/>
              </a:lnSpc>
              <a:spcBef>
                <a:spcPts val="0"/>
              </a:spcBef>
              <a:spcAft>
                <a:spcPts val="0"/>
              </a:spcAft>
              <a:buClrTx/>
              <a:buSzTx/>
              <a:tabLst/>
            </a:pPr>
            <a:r>
              <a:rPr lang="en-US" dirty="0"/>
              <a:t>	- Version 5.9.5 - </a:t>
            </a:r>
            <a:r>
              <a:rPr lang="en-US" dirty="0">
                <a:hlinkClick r:id="rId12"/>
              </a:rPr>
              <a:t>https://ijis.org/community-resources/cjis-security-policy-webinar/#V_yNwWcZjtE</a:t>
            </a:r>
            <a:r>
              <a:rPr lang="en-US" dirty="0"/>
              <a:t> </a:t>
            </a:r>
          </a:p>
          <a:p>
            <a:pPr marR="0" algn="l" defTabSz="457200" rtl="0" fontAlgn="auto" latinLnBrk="0" hangingPunct="0">
              <a:lnSpc>
                <a:spcPct val="100000"/>
              </a:lnSpc>
              <a:spcBef>
                <a:spcPts val="0"/>
              </a:spcBef>
              <a:spcAft>
                <a:spcPts val="0"/>
              </a:spcAft>
              <a:buClrTx/>
              <a:buSzTx/>
              <a:tabLst/>
            </a:pPr>
            <a:r>
              <a:rPr lang="en-US" dirty="0"/>
              <a:t>	- Version 6.0 - </a:t>
            </a:r>
            <a:r>
              <a:rPr lang="en-US" dirty="0">
                <a:hlinkClick r:id="rId13"/>
              </a:rPr>
              <a:t>https://ijis.org/community-resources/cjis-security-policy-webinar/#Jg-OBwQ8h_Q</a:t>
            </a:r>
            <a:r>
              <a:rPr lang="en-US" dirty="0"/>
              <a:t> </a:t>
            </a:r>
            <a:endParaRPr kumimoji="0" lang="en-US"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73988069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727920" y="1430423"/>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More Resources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1992920"/>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CFAFDCED-E178-BB8A-241F-B27C5B3961AF}"/>
              </a:ext>
            </a:extLst>
          </p:cNvPr>
          <p:cNvSpPr txBox="1"/>
          <p:nvPr/>
        </p:nvSpPr>
        <p:spPr>
          <a:xfrm>
            <a:off x="699190" y="2146778"/>
            <a:ext cx="10793620"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b="0" i="0" u="none" strike="noStrike" cap="none" spc="0" normalizeH="0" baseline="0" dirty="0">
                <a:ln>
                  <a:noFill/>
                </a:ln>
                <a:solidFill>
                  <a:srgbClr val="000000"/>
                </a:solidFill>
                <a:effectLst/>
                <a:uFillTx/>
                <a:latin typeface="+mj-lt"/>
                <a:ea typeface="+mj-ea"/>
                <a:cs typeface="+mj-cs"/>
                <a:sym typeface="Calibri"/>
              </a:rPr>
              <a:t>NIST SP 800-53 Security and Privacy Controls for Information Systems and Organizations - </a:t>
            </a:r>
            <a:r>
              <a:rPr kumimoji="0" lang="en-US" b="0" i="0" u="none" strike="noStrike" cap="none" spc="0" normalizeH="0" baseline="0" dirty="0">
                <a:ln>
                  <a:noFill/>
                </a:ln>
                <a:solidFill>
                  <a:srgbClr val="000000"/>
                </a:solidFill>
                <a:effectLst/>
                <a:uFillTx/>
                <a:latin typeface="+mj-lt"/>
                <a:ea typeface="+mj-ea"/>
                <a:cs typeface="+mj-cs"/>
                <a:sym typeface="Calibri"/>
                <a:hlinkClick r:id="rId6"/>
              </a:rPr>
              <a:t>https://nvlpubs.nist.gov/nistpubs/SpecialPublications/NIST.SP.800-53r5.pdf</a:t>
            </a:r>
            <a:r>
              <a:rPr kumimoji="0" lang="en-US" b="0" i="0" u="none" strike="noStrike" cap="none" spc="0" normalizeH="0" baseline="0" dirty="0">
                <a:ln>
                  <a:noFill/>
                </a:ln>
                <a:solidFill>
                  <a:srgbClr val="000000"/>
                </a:solidFill>
                <a:effectLst/>
                <a:uFillTx/>
                <a:latin typeface="+mj-lt"/>
                <a:ea typeface="+mj-ea"/>
                <a:cs typeface="+mj-cs"/>
                <a:sym typeface="Calibri"/>
              </a:rPr>
              <a:t> </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dirty="0"/>
              <a:t>NIST SP 800-63-3 Digital Identity Guidelines - </a:t>
            </a:r>
            <a:r>
              <a:rPr kumimoji="0" lang="en-US" b="0" i="0" u="none" strike="noStrike" cap="none" spc="0" normalizeH="0" baseline="0" dirty="0">
                <a:ln>
                  <a:noFill/>
                </a:ln>
                <a:solidFill>
                  <a:srgbClr val="000000"/>
                </a:solidFill>
                <a:effectLst/>
                <a:uFillTx/>
                <a:latin typeface="+mj-lt"/>
                <a:ea typeface="+mj-ea"/>
                <a:cs typeface="+mj-cs"/>
                <a:sym typeface="Calibri"/>
              </a:rPr>
              <a:t> </a:t>
            </a:r>
            <a:r>
              <a:rPr kumimoji="0" lang="en-US" b="0" i="0" u="none" strike="noStrike" cap="none" spc="0" normalizeH="0" baseline="0" dirty="0">
                <a:ln>
                  <a:noFill/>
                </a:ln>
                <a:solidFill>
                  <a:srgbClr val="000000"/>
                </a:solidFill>
                <a:effectLst/>
                <a:uFillTx/>
                <a:latin typeface="+mj-lt"/>
                <a:ea typeface="+mj-ea"/>
                <a:cs typeface="+mj-cs"/>
                <a:sym typeface="Calibri"/>
                <a:hlinkClick r:id="rId7"/>
              </a:rPr>
              <a:t>https://doi.org/10.6028/NIST.SP.800-63-3</a:t>
            </a:r>
            <a:r>
              <a:rPr kumimoji="0" lang="en-US" b="0" i="0" u="none" strike="noStrike" cap="none" spc="0" normalizeH="0" baseline="0" dirty="0">
                <a:ln>
                  <a:noFill/>
                </a:ln>
                <a:solidFill>
                  <a:srgbClr val="000000"/>
                </a:solidFill>
                <a:effectLst/>
                <a:uFillTx/>
                <a:latin typeface="+mj-lt"/>
                <a:ea typeface="+mj-ea"/>
                <a:cs typeface="+mj-cs"/>
                <a:sym typeface="Calibri"/>
              </a:rPr>
              <a:t> </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dirty="0"/>
              <a:t>NIST SP 800-63A Enrollment &amp; Identity Proofing - </a:t>
            </a:r>
            <a:r>
              <a:rPr lang="en-US" dirty="0">
                <a:hlinkClick r:id="rId8"/>
              </a:rPr>
              <a:t>https://doi.org/10.6028/NIST.SP.800-63a</a:t>
            </a:r>
            <a:r>
              <a:rPr lang="en-US" dirty="0"/>
              <a:t> </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b="0" i="0" u="none" strike="noStrike" cap="none" spc="0" normalizeH="0" baseline="0" dirty="0">
                <a:ln>
                  <a:noFill/>
                </a:ln>
                <a:solidFill>
                  <a:srgbClr val="000000"/>
                </a:solidFill>
                <a:effectLst/>
                <a:uFillTx/>
                <a:latin typeface="+mj-lt"/>
                <a:ea typeface="+mj-ea"/>
                <a:cs typeface="+mj-cs"/>
                <a:sym typeface="Calibri"/>
              </a:rPr>
              <a:t>NIST SP 800-63B Authentication &amp; Lifecyle Management - </a:t>
            </a:r>
            <a:r>
              <a:rPr kumimoji="0" lang="en-US" b="0" i="0" u="none" strike="noStrike" cap="none" spc="0" normalizeH="0" baseline="0" dirty="0">
                <a:ln>
                  <a:noFill/>
                </a:ln>
                <a:solidFill>
                  <a:srgbClr val="000000"/>
                </a:solidFill>
                <a:effectLst/>
                <a:uFillTx/>
                <a:latin typeface="+mj-lt"/>
                <a:ea typeface="+mj-ea"/>
                <a:cs typeface="+mj-cs"/>
                <a:sym typeface="Calibri"/>
                <a:hlinkClick r:id="rId9"/>
              </a:rPr>
              <a:t>https://doi.org/10.6028/NIST.SP.800-63b</a:t>
            </a:r>
            <a:r>
              <a:rPr kumimoji="0" lang="en-US" b="0" i="0" u="none" strike="noStrike" cap="none" spc="0" normalizeH="0" baseline="0" dirty="0">
                <a:ln>
                  <a:noFill/>
                </a:ln>
                <a:solidFill>
                  <a:srgbClr val="000000"/>
                </a:solidFill>
                <a:effectLst/>
                <a:uFillTx/>
                <a:latin typeface="+mj-lt"/>
                <a:ea typeface="+mj-ea"/>
                <a:cs typeface="+mj-cs"/>
                <a:sym typeface="Calibri"/>
              </a:rPr>
              <a:t> </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dirty="0"/>
              <a:t>NIST SP 800-63C Federation &amp; Assertions - </a:t>
            </a:r>
            <a:r>
              <a:rPr lang="en-US" dirty="0">
                <a:hlinkClick r:id="rId10"/>
              </a:rPr>
              <a:t>https://doi.org/10.6028/NIST.SP.800-63c</a:t>
            </a:r>
            <a:r>
              <a:rPr lang="en-US" dirty="0"/>
              <a:t> </a:t>
            </a:r>
            <a:endParaRPr kumimoji="0" lang="en-US" b="0" i="0" u="none" strike="noStrike" cap="none" spc="0" normalizeH="0" baseline="0" dirty="0">
              <a:ln>
                <a:noFill/>
              </a:ln>
              <a:solidFill>
                <a:srgbClr val="000000"/>
              </a:solidFill>
              <a:effectLst/>
              <a:uFillTx/>
              <a:latin typeface="+mj-lt"/>
              <a:ea typeface="+mj-ea"/>
              <a:cs typeface="+mj-cs"/>
              <a:sym typeface="Calibri"/>
            </a:endParaRP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dirty="0"/>
              <a:t>NIST SP 800-88 Guidelines for Media Sanitization -  </a:t>
            </a:r>
            <a:r>
              <a:rPr lang="en-US" dirty="0">
                <a:hlinkClick r:id="rId11"/>
              </a:rPr>
              <a:t>https://nvlpubs.nist.gov/nistpubs/SpecialPublications/NIST.SP.800-88r1.pdf</a:t>
            </a:r>
            <a:r>
              <a:rPr lang="en-US" dirty="0"/>
              <a:t> </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kumimoji="0" lang="en-US" b="0" i="0" u="none" strike="noStrike" cap="none" spc="0" normalizeH="0" baseline="0" dirty="0">
              <a:ln>
                <a:noFill/>
              </a:ln>
              <a:solidFill>
                <a:srgbClr val="000000"/>
              </a:solidFill>
              <a:effectLst/>
              <a:uFillTx/>
              <a:latin typeface="+mj-lt"/>
              <a:ea typeface="+mj-ea"/>
              <a:cs typeface="+mj-cs"/>
              <a:sym typeface="Calibri"/>
            </a:endParaRP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b="0" i="0" u="none" strike="noStrike" cap="none" spc="0" normalizeH="0" baseline="0" dirty="0">
                <a:ln>
                  <a:noFill/>
                </a:ln>
                <a:solidFill>
                  <a:srgbClr val="000000"/>
                </a:solidFill>
                <a:effectLst/>
                <a:uFillTx/>
                <a:latin typeface="+mj-lt"/>
                <a:ea typeface="+mj-ea"/>
                <a:cs typeface="+mj-cs"/>
                <a:sym typeface="Calibri"/>
              </a:rPr>
              <a:t>DOD National Industrial Security Program Operating Manual (NISPOM), 32 CFR 117 - </a:t>
            </a:r>
            <a:r>
              <a:rPr kumimoji="0" lang="en-US" b="0" i="0" u="none" strike="noStrike" cap="none" spc="0" normalizeH="0" baseline="0" dirty="0">
                <a:ln>
                  <a:noFill/>
                </a:ln>
                <a:solidFill>
                  <a:srgbClr val="000000"/>
                </a:solidFill>
                <a:effectLst/>
                <a:uFillTx/>
                <a:latin typeface="+mj-lt"/>
                <a:ea typeface="+mj-ea"/>
                <a:cs typeface="+mj-cs"/>
                <a:sym typeface="Calibri"/>
                <a:hlinkClick r:id="rId12"/>
              </a:rPr>
              <a:t>https://www.ecfr.gov/current/title-32/subtitle-A/chapter-I/subchapter-D/part-117</a:t>
            </a:r>
            <a:r>
              <a:rPr kumimoji="0" lang="en-US" b="0" i="0" u="none" strike="noStrike" cap="none" spc="0" normalizeH="0" baseline="0" dirty="0">
                <a:ln>
                  <a:noFill/>
                </a:ln>
                <a:solidFill>
                  <a:srgbClr val="000000"/>
                </a:solidFill>
                <a:effectLst/>
                <a:uFillTx/>
                <a:latin typeface="+mj-lt"/>
                <a:ea typeface="+mj-ea"/>
                <a:cs typeface="+mj-cs"/>
                <a:sym typeface="Calibri"/>
              </a:rPr>
              <a:t> </a:t>
            </a: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kumimoji="0" lang="en-US"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1640815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Audit Questions?</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pic>
        <p:nvPicPr>
          <p:cNvPr id="4" name="Picture 2" descr="j0431560[1]">
            <a:extLst>
              <a:ext uri="{FF2B5EF4-FFF2-40B4-BE49-F238E27FC236}">
                <a16:creationId xmlns:a16="http://schemas.microsoft.com/office/drawing/2014/main" id="{57FF417D-B414-7590-2D62-0B327ACF658F}"/>
              </a:ext>
            </a:extLst>
          </p:cNvPr>
          <p:cNvPicPr>
            <a:picLocks noChangeAspect="1" noChangeArrowheads="1"/>
          </p:cNvPicPr>
          <p:nvPr/>
        </p:nvPicPr>
        <p:blipFill>
          <a:blip r:embed="rId6" cstate="print">
            <a:grayscl/>
            <a:lum bright="38000" contrast="-24000"/>
          </a:blip>
          <a:srcRect/>
          <a:stretch>
            <a:fillRect/>
          </a:stretch>
        </p:blipFill>
        <p:spPr bwMode="auto">
          <a:xfrm>
            <a:off x="3890303" y="1504378"/>
            <a:ext cx="4411393" cy="4411393"/>
          </a:xfrm>
          <a:prstGeom prst="rect">
            <a:avLst/>
          </a:prstGeom>
          <a:noFill/>
          <a:ln w="9525">
            <a:noFill/>
            <a:miter lim="800000"/>
            <a:headEnd/>
            <a:tailEnd/>
          </a:ln>
          <a:effectLst>
            <a:glow rad="63500">
              <a:schemeClr val="accent4">
                <a:satMod val="175000"/>
                <a:alpha val="40000"/>
              </a:schemeClr>
            </a:glow>
          </a:effectLst>
        </p:spPr>
      </p:pic>
    </p:spTree>
    <p:extLst>
      <p:ext uri="{BB962C8B-B14F-4D97-AF65-F5344CB8AC3E}">
        <p14:creationId xmlns:p14="http://schemas.microsoft.com/office/powerpoint/2010/main" val="164083083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2863B-9DF5-78EA-4BF0-3528A8A83FD5}"/>
            </a:ext>
          </a:extLst>
        </p:cNvPr>
        <p:cNvGrpSpPr/>
        <p:nvPr/>
      </p:nvGrpSpPr>
      <p:grpSpPr>
        <a:xfrm>
          <a:off x="0" y="0"/>
          <a:ext cx="0" cy="0"/>
          <a:chOff x="0" y="0"/>
          <a:chExt cx="0" cy="0"/>
        </a:xfrm>
      </p:grpSpPr>
      <p:sp>
        <p:nvSpPr>
          <p:cNvPr id="104" name="Rectangle 6">
            <a:extLst>
              <a:ext uri="{FF2B5EF4-FFF2-40B4-BE49-F238E27FC236}">
                <a16:creationId xmlns:a16="http://schemas.microsoft.com/office/drawing/2014/main" id="{7DE988B9-5A8C-8CCE-CC2A-C3EFD97CBD16}"/>
              </a:ext>
            </a:extLst>
          </p:cNvPr>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a:extLst>
              <a:ext uri="{FF2B5EF4-FFF2-40B4-BE49-F238E27FC236}">
                <a16:creationId xmlns:a16="http://schemas.microsoft.com/office/drawing/2014/main" id="{34C1F24B-FBFE-F285-5A5E-37A70F303A76}"/>
              </a:ext>
            </a:extLst>
          </p:cNvPr>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Questions, Comments, Concerns?</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F8F62B32-1AB7-84DC-1662-FCD168F2B17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460A4FF8-8EA0-586A-A116-176E363E46E6}"/>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F1A9E531-0A7F-98A6-BBEE-4420D4D332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92DC9DDD-B021-A091-E4B8-002A845BDD58}"/>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3" name="TextBox 2">
            <a:extLst>
              <a:ext uri="{FF2B5EF4-FFF2-40B4-BE49-F238E27FC236}">
                <a16:creationId xmlns:a16="http://schemas.microsoft.com/office/drawing/2014/main" id="{20BD52AE-FB32-5CC2-15AF-D50463C669E1}"/>
              </a:ext>
            </a:extLst>
          </p:cNvPr>
          <p:cNvSpPr txBox="1"/>
          <p:nvPr/>
        </p:nvSpPr>
        <p:spPr>
          <a:xfrm>
            <a:off x="3661424" y="3989641"/>
            <a:ext cx="4869145"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solidFill>
                  <a:schemeClr val="tx1"/>
                </a:solidFill>
                <a:latin typeface="Veranda"/>
              </a:rPr>
              <a:t>Contact the TIME &amp; Technical Unit and/or TSCC</a:t>
            </a:r>
            <a:endParaRPr lang="en-US" sz="1800" b="1" dirty="0">
              <a:solidFill>
                <a:schemeClr val="tx1"/>
              </a:solidFill>
              <a:latin typeface="Veranda"/>
            </a:endParaRPr>
          </a:p>
          <a:p>
            <a:pPr marL="285750" lvl="3" indent="-285750">
              <a:buClr>
                <a:schemeClr val="tx1"/>
              </a:buClr>
              <a:buFont typeface="Wingdings" panose="05000000000000000000" pitchFamily="2" charset="2"/>
              <a:buChar char="Ø"/>
            </a:pPr>
            <a:r>
              <a:rPr lang="en-US" dirty="0">
                <a:solidFill>
                  <a:srgbClr val="005EA2"/>
                </a:solidFill>
                <a:latin typeface="Veranda"/>
                <a:hlinkClick r:id="rId6"/>
              </a:rPr>
              <a:t>CIBTRAIN@WISDOJ.GOV</a:t>
            </a:r>
            <a:r>
              <a:rPr lang="en-US" dirty="0">
                <a:solidFill>
                  <a:srgbClr val="005EA2"/>
                </a:solidFill>
                <a:latin typeface="Veranda"/>
              </a:rPr>
              <a:t>	</a:t>
            </a:r>
            <a:endParaRPr lang="en-US" dirty="0">
              <a:latin typeface="Veranda"/>
              <a:hlinkClick r:id="rId7"/>
            </a:endParaRPr>
          </a:p>
          <a:p>
            <a:pPr marL="285750" indent="-285750">
              <a:buFont typeface="Wingdings" panose="05000000000000000000" pitchFamily="2" charset="2"/>
              <a:buChar char="Ø"/>
            </a:pPr>
            <a:r>
              <a:rPr lang="en-US" sz="1800" dirty="0">
                <a:latin typeface="Veranda"/>
                <a:hlinkClick r:id="rId8"/>
              </a:rPr>
              <a:t>CIBPSN@</a:t>
            </a:r>
            <a:r>
              <a:rPr lang="en-US" dirty="0">
                <a:solidFill>
                  <a:srgbClr val="005EA2"/>
                </a:solidFill>
                <a:latin typeface="Veranda"/>
                <a:hlinkClick r:id="rId8"/>
              </a:rPr>
              <a:t>WISDOJ.GOV</a:t>
            </a:r>
            <a:endParaRPr lang="en-US" dirty="0">
              <a:solidFill>
                <a:srgbClr val="005EA2"/>
              </a:solidFill>
              <a:latin typeface="Veranda"/>
            </a:endParaRPr>
          </a:p>
          <a:p>
            <a:pPr marL="285750" indent="-285750">
              <a:buFont typeface="Wingdings" panose="05000000000000000000" pitchFamily="2" charset="2"/>
              <a:buChar char="Ø"/>
            </a:pPr>
            <a:r>
              <a:rPr lang="en-US" dirty="0">
                <a:latin typeface="Veranda"/>
                <a:hlinkClick r:id="rId9"/>
              </a:rPr>
              <a:t>ETIME@</a:t>
            </a:r>
            <a:r>
              <a:rPr lang="en-US" dirty="0">
                <a:solidFill>
                  <a:srgbClr val="005EA2"/>
                </a:solidFill>
                <a:latin typeface="Veranda"/>
                <a:hlinkClick r:id="rId9"/>
              </a:rPr>
              <a:t>WISDOJ.GOV</a:t>
            </a:r>
            <a:endParaRPr lang="en-US" dirty="0">
              <a:solidFill>
                <a:srgbClr val="005EA2"/>
              </a:solidFill>
              <a:latin typeface="Veranda"/>
            </a:endParaRPr>
          </a:p>
          <a:p>
            <a:pPr marL="285750" indent="-285750">
              <a:buFont typeface="Wingdings" panose="05000000000000000000" pitchFamily="2" charset="2"/>
              <a:buChar char="Ø"/>
            </a:pPr>
            <a:r>
              <a:rPr lang="en-US" sz="1800" dirty="0">
                <a:latin typeface="Veranda"/>
                <a:hlinkClick r:id="rId10"/>
              </a:rPr>
              <a:t>TIMEBILLING</a:t>
            </a:r>
            <a:r>
              <a:rPr lang="en-US" dirty="0">
                <a:latin typeface="Veranda"/>
                <a:hlinkClick r:id="rId10"/>
              </a:rPr>
              <a:t>@</a:t>
            </a:r>
            <a:r>
              <a:rPr lang="en-US" dirty="0">
                <a:solidFill>
                  <a:srgbClr val="005EA2"/>
                </a:solidFill>
                <a:latin typeface="Veranda"/>
                <a:hlinkClick r:id="rId10"/>
              </a:rPr>
              <a:t>WISDOJ.GOV</a:t>
            </a:r>
            <a:endParaRPr lang="en-US" dirty="0">
              <a:solidFill>
                <a:srgbClr val="005EA2"/>
              </a:solidFill>
              <a:latin typeface="Veranda"/>
            </a:endParaRPr>
          </a:p>
          <a:p>
            <a:pPr marL="285750" indent="-285750">
              <a:buFont typeface="Wingdings" panose="05000000000000000000" pitchFamily="2" charset="2"/>
              <a:buChar char="Ø"/>
            </a:pPr>
            <a:r>
              <a:rPr lang="en-US" sz="1800" dirty="0">
                <a:latin typeface="Veranda"/>
                <a:hlinkClick r:id="rId11"/>
              </a:rPr>
              <a:t>CIBAUDIT@</a:t>
            </a:r>
            <a:r>
              <a:rPr lang="en-US" dirty="0">
                <a:solidFill>
                  <a:srgbClr val="005EA2"/>
                </a:solidFill>
                <a:latin typeface="Veranda"/>
                <a:hlinkClick r:id="rId6"/>
              </a:rPr>
              <a:t>WISDOJ.GOV</a:t>
            </a:r>
            <a:endParaRPr lang="en-US" sz="1800" dirty="0">
              <a:latin typeface="Veranda"/>
            </a:endParaRPr>
          </a:p>
          <a:p>
            <a:pPr marL="285750" indent="-285750">
              <a:buFont typeface="Wingdings" panose="05000000000000000000" pitchFamily="2" charset="2"/>
              <a:buChar char="Ø"/>
            </a:pPr>
            <a:r>
              <a:rPr lang="en-US" dirty="0">
                <a:latin typeface="Veranda"/>
                <a:hlinkClick r:id="rId12"/>
              </a:rPr>
              <a:t>TSCC@</a:t>
            </a:r>
            <a:r>
              <a:rPr lang="en-US" dirty="0">
                <a:solidFill>
                  <a:srgbClr val="005EA2"/>
                </a:solidFill>
                <a:latin typeface="Veranda"/>
                <a:hlinkClick r:id="rId12"/>
              </a:rPr>
              <a:t>WISDOJ.GOV</a:t>
            </a:r>
            <a:r>
              <a:rPr lang="en-US" dirty="0">
                <a:solidFill>
                  <a:srgbClr val="005EA2"/>
                </a:solidFill>
                <a:latin typeface="Veranda"/>
              </a:rPr>
              <a:t> </a:t>
            </a:r>
            <a:endParaRPr lang="en-US" sz="1800" dirty="0">
              <a:latin typeface="Veranda"/>
            </a:endParaRPr>
          </a:p>
        </p:txBody>
      </p:sp>
      <p:pic>
        <p:nvPicPr>
          <p:cNvPr id="4" name="Picture 2" descr="j0431560[1]">
            <a:extLst>
              <a:ext uri="{FF2B5EF4-FFF2-40B4-BE49-F238E27FC236}">
                <a16:creationId xmlns:a16="http://schemas.microsoft.com/office/drawing/2014/main" id="{E814ED61-9AA3-31F2-9CC3-01983498F4ED}"/>
              </a:ext>
            </a:extLst>
          </p:cNvPr>
          <p:cNvPicPr>
            <a:picLocks noChangeAspect="1" noChangeArrowheads="1"/>
          </p:cNvPicPr>
          <p:nvPr/>
        </p:nvPicPr>
        <p:blipFill>
          <a:blip r:embed="rId13" cstate="print">
            <a:grayscl/>
            <a:lum bright="38000" contrast="-24000"/>
          </a:blip>
          <a:srcRect/>
          <a:stretch>
            <a:fillRect/>
          </a:stretch>
        </p:blipFill>
        <p:spPr bwMode="auto">
          <a:xfrm>
            <a:off x="4955587" y="1485554"/>
            <a:ext cx="2280821" cy="2280821"/>
          </a:xfrm>
          <a:prstGeom prst="rect">
            <a:avLst/>
          </a:prstGeom>
          <a:noFill/>
          <a:ln w="9525">
            <a:noFill/>
            <a:miter lim="800000"/>
            <a:headEnd/>
            <a:tailEnd/>
          </a:ln>
          <a:effectLst>
            <a:glow rad="63500">
              <a:schemeClr val="accent4">
                <a:satMod val="175000"/>
                <a:alpha val="40000"/>
              </a:schemeClr>
            </a:glow>
          </a:effectLst>
        </p:spPr>
      </p:pic>
    </p:spTree>
    <p:extLst>
      <p:ext uri="{BB962C8B-B14F-4D97-AF65-F5344CB8AC3E}">
        <p14:creationId xmlns:p14="http://schemas.microsoft.com/office/powerpoint/2010/main" val="160915201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C3F"/>
        </a:solidFill>
        <a:effectLst/>
      </p:bgPr>
    </p:bg>
    <p:spTree>
      <p:nvGrpSpPr>
        <p:cNvPr id="1" name=""/>
        <p:cNvGrpSpPr/>
        <p:nvPr/>
      </p:nvGrpSpPr>
      <p:grpSpPr>
        <a:xfrm>
          <a:off x="0" y="0"/>
          <a:ext cx="0" cy="0"/>
          <a:chOff x="0" y="0"/>
          <a:chExt cx="0" cy="0"/>
        </a:xfrm>
      </p:grpSpPr>
      <p:pic>
        <p:nvPicPr>
          <p:cNvPr id="210" name="doj-logo-color.png" descr="doj-logo-color.png"/>
          <p:cNvPicPr>
            <a:picLocks noChangeAspect="1"/>
          </p:cNvPicPr>
          <p:nvPr/>
        </p:nvPicPr>
        <p:blipFill>
          <a:blip r:embed="rId3"/>
          <a:stretch>
            <a:fillRect/>
          </a:stretch>
        </p:blipFill>
        <p:spPr>
          <a:xfrm>
            <a:off x="4313347" y="737162"/>
            <a:ext cx="3565306" cy="3565306"/>
          </a:xfrm>
          <a:prstGeom prst="rect">
            <a:avLst/>
          </a:prstGeom>
          <a:ln w="12700">
            <a:miter lim="400000"/>
          </a:ln>
        </p:spPr>
      </p:pic>
      <p:sp>
        <p:nvSpPr>
          <p:cNvPr id="211" name="Title 1"/>
          <p:cNvSpPr txBox="1"/>
          <p:nvPr/>
        </p:nvSpPr>
        <p:spPr>
          <a:xfrm>
            <a:off x="886740" y="5000700"/>
            <a:ext cx="10418520" cy="1264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914400">
              <a:defRPr sz="4000">
                <a:solidFill>
                  <a:srgbClr val="FFFFFF"/>
                </a:solidFill>
                <a:latin typeface="Public Sans Thin Medium"/>
                <a:ea typeface="Public Sans Thin Medium"/>
                <a:cs typeface="Public Sans Thin Medium"/>
                <a:sym typeface="Public Sans Thin Medium"/>
              </a:defRPr>
            </a:lvl1pPr>
          </a:lstStyle>
          <a:p>
            <a:r>
              <a:rPr dirty="0">
                <a:latin typeface="Veranda"/>
              </a:rPr>
              <a:t>Thank You!</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TIME System Audits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E8EB507B-7518-409B-A3E4-B6F3A66D0C4F}"/>
              </a:ext>
            </a:extLst>
          </p:cNvPr>
          <p:cNvSpPr txBox="1"/>
          <p:nvPr/>
        </p:nvSpPr>
        <p:spPr>
          <a:xfrm>
            <a:off x="675392" y="2581809"/>
            <a:ext cx="10680795"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400" dirty="0">
                <a:latin typeface="Veranda"/>
              </a:rPr>
              <a:t>Questionnaires can be grouped into various tiers based on the following factors:</a:t>
            </a:r>
          </a:p>
          <a:p>
            <a:r>
              <a:rPr lang="en-US" sz="2400" dirty="0">
                <a:latin typeface="Veranda"/>
              </a:rPr>
              <a:t>	- ORI Assigned/Agency Type (i.e., PD/Sheriff, DA, Courts, Comm Ctr, NCJA, etc.)</a:t>
            </a:r>
          </a:p>
          <a:p>
            <a:r>
              <a:rPr lang="en-US" sz="2400" dirty="0">
                <a:latin typeface="Veranda"/>
              </a:rPr>
              <a:t>	- TIME Connections (i.e., Interface Host, Interface Client, eTIME/MACH only)</a:t>
            </a:r>
          </a:p>
          <a:p>
            <a:r>
              <a:rPr lang="en-US" sz="2400" dirty="0">
                <a:latin typeface="Veranda"/>
              </a:rPr>
              <a:t>	- Type &amp; number of terminals (i.e., in-house workstation, MDC, dispatch)</a:t>
            </a:r>
          </a:p>
          <a:p>
            <a:pPr marL="342900" indent="-342900">
              <a:buFont typeface="Wingdings" panose="05000000000000000000" pitchFamily="2" charset="2"/>
              <a:buChar char="Ø"/>
            </a:pPr>
            <a:r>
              <a:rPr lang="en-US" sz="2400" dirty="0">
                <a:latin typeface="Veranda"/>
              </a:rPr>
              <a:t>All questionnaires in 2025 were updated to version 6.0 of CJISSECPOL.</a:t>
            </a:r>
          </a:p>
          <a:p>
            <a:pPr marL="342900" indent="-342900">
              <a:buFont typeface="Wingdings" panose="05000000000000000000" pitchFamily="2" charset="2"/>
              <a:buChar char="Ø"/>
            </a:pPr>
            <a:r>
              <a:rPr lang="en-US" sz="2400" dirty="0">
                <a:latin typeface="Veranda"/>
              </a:rPr>
              <a:t>CIB conducting field audits on-site for agencies, 10-15 agencies/year</a:t>
            </a:r>
          </a:p>
          <a:p>
            <a:r>
              <a:rPr lang="en-US" sz="2400" dirty="0">
                <a:latin typeface="Veranda"/>
              </a:rPr>
              <a:t>	- Randomly assigned unless agency has had moderate security incident that 	prompts an on-site audit as follow up. </a:t>
            </a:r>
          </a:p>
          <a:p>
            <a:r>
              <a:rPr lang="en-US" sz="2400" dirty="0">
                <a:latin typeface="Veranda"/>
              </a:rPr>
              <a:t>	- Agency size does not matter, can be 3000+ officers or 1 officer, all are subject</a:t>
            </a:r>
          </a:p>
        </p:txBody>
      </p:sp>
      <p:pic>
        <p:nvPicPr>
          <p:cNvPr id="3" name="Picture 2" descr="A blue letter with black text&#10;&#10;Description automatically generated">
            <a:extLst>
              <a:ext uri="{FF2B5EF4-FFF2-40B4-BE49-F238E27FC236}">
                <a16:creationId xmlns:a16="http://schemas.microsoft.com/office/drawing/2014/main" id="{F5553F99-72BF-F8DE-6540-BE5A8BC97C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5789" y="1658673"/>
            <a:ext cx="2028825" cy="600075"/>
          </a:xfrm>
          <a:prstGeom prst="rect">
            <a:avLst/>
          </a:prstGeom>
        </p:spPr>
      </p:pic>
      <p:pic>
        <p:nvPicPr>
          <p:cNvPr id="5" name="Picture 4" descr="A blue and black logo&#10;&#10;Description automatically generated">
            <a:extLst>
              <a:ext uri="{FF2B5EF4-FFF2-40B4-BE49-F238E27FC236}">
                <a16:creationId xmlns:a16="http://schemas.microsoft.com/office/drawing/2014/main" id="{3B54403E-D47E-6435-2881-3ACFE9C4B9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7292" y="1687248"/>
            <a:ext cx="2371725" cy="571500"/>
          </a:xfrm>
          <a:prstGeom prst="rect">
            <a:avLst/>
          </a:prstGeom>
        </p:spPr>
      </p:pic>
    </p:spTree>
    <p:extLst>
      <p:ext uri="{BB962C8B-B14F-4D97-AF65-F5344CB8AC3E}">
        <p14:creationId xmlns:p14="http://schemas.microsoft.com/office/powerpoint/2010/main" val="6405644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TIME System Audits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E8EB507B-7518-409B-A3E4-B6F3A66D0C4F}"/>
              </a:ext>
            </a:extLst>
          </p:cNvPr>
          <p:cNvSpPr txBox="1"/>
          <p:nvPr/>
        </p:nvSpPr>
        <p:spPr>
          <a:xfrm>
            <a:off x="675392" y="2581809"/>
            <a:ext cx="10680795" cy="3908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Audit questionnaires continue to be updated as new policy releases are published. The FBI will be conducting annual audits of WI/CSA.</a:t>
            </a:r>
          </a:p>
          <a:p>
            <a:pPr marL="457200" indent="-457200">
              <a:buFont typeface="Wingdings" panose="05000000000000000000" pitchFamily="2" charset="2"/>
              <a:buChar char="Ø"/>
            </a:pPr>
            <a:r>
              <a:rPr lang="en-US" sz="2800" dirty="0">
                <a:latin typeface="Veranda"/>
              </a:rPr>
              <a:t>IT that supports law enforcement should be prepared to assist with technical questionnaires. </a:t>
            </a:r>
          </a:p>
          <a:p>
            <a:pPr marL="457200" indent="-457200">
              <a:buFont typeface="Wingdings" panose="05000000000000000000" pitchFamily="2" charset="2"/>
              <a:buChar char="Ø"/>
            </a:pPr>
            <a:r>
              <a:rPr lang="en-US" sz="2800" dirty="0">
                <a:latin typeface="Veranda"/>
              </a:rPr>
              <a:t>Audits are scheduled on a 3-year schedule (may changed based on mitigating factors) as per the CJIS Security Policy requirements.</a:t>
            </a:r>
          </a:p>
          <a:p>
            <a:pPr marL="457200" indent="-457200">
              <a:buFont typeface="Wingdings" panose="05000000000000000000" pitchFamily="2" charset="2"/>
              <a:buChar char="Ø"/>
            </a:pPr>
            <a:r>
              <a:rPr lang="en-US" sz="2800" dirty="0">
                <a:latin typeface="Veranda"/>
              </a:rPr>
              <a:t>Sample policies are available on WILEnet and from CIB, please contact the CIB Audit email inbox for samples: </a:t>
            </a:r>
            <a:r>
              <a:rPr lang="en-US" sz="2800" dirty="0">
                <a:latin typeface="Veranda"/>
                <a:hlinkClick r:id="rId6"/>
              </a:rPr>
              <a:t>cibaudit@doj.state.wi.us</a:t>
            </a:r>
            <a:r>
              <a:rPr lang="en-US" sz="2800" dirty="0">
                <a:latin typeface="Veranda"/>
              </a:rPr>
              <a:t> </a:t>
            </a:r>
          </a:p>
          <a:p>
            <a:pPr marL="342900" indent="-342900">
              <a:buFont typeface="Wingdings" panose="05000000000000000000" pitchFamily="2" charset="2"/>
              <a:buChar char="Ø"/>
            </a:pPr>
            <a:endParaRPr lang="en-US" sz="2400" dirty="0">
              <a:latin typeface="Veranda"/>
            </a:endParaRPr>
          </a:p>
        </p:txBody>
      </p:sp>
      <p:pic>
        <p:nvPicPr>
          <p:cNvPr id="3" name="Picture 2" descr="A blue letter with black text&#10;&#10;Description automatically generated">
            <a:extLst>
              <a:ext uri="{FF2B5EF4-FFF2-40B4-BE49-F238E27FC236}">
                <a16:creationId xmlns:a16="http://schemas.microsoft.com/office/drawing/2014/main" id="{F5553F99-72BF-F8DE-6540-BE5A8BC97C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5789" y="1658673"/>
            <a:ext cx="2028825" cy="600075"/>
          </a:xfrm>
          <a:prstGeom prst="rect">
            <a:avLst/>
          </a:prstGeom>
        </p:spPr>
      </p:pic>
      <p:pic>
        <p:nvPicPr>
          <p:cNvPr id="5" name="Picture 4" descr="A blue and black logo&#10;&#10;Description automatically generated">
            <a:extLst>
              <a:ext uri="{FF2B5EF4-FFF2-40B4-BE49-F238E27FC236}">
                <a16:creationId xmlns:a16="http://schemas.microsoft.com/office/drawing/2014/main" id="{3B54403E-D47E-6435-2881-3ACFE9C4B9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7292" y="1687248"/>
            <a:ext cx="2371725" cy="571500"/>
          </a:xfrm>
          <a:prstGeom prst="rect">
            <a:avLst/>
          </a:prstGeom>
        </p:spPr>
      </p:pic>
    </p:spTree>
    <p:extLst>
      <p:ext uri="{BB962C8B-B14F-4D97-AF65-F5344CB8AC3E}">
        <p14:creationId xmlns:p14="http://schemas.microsoft.com/office/powerpoint/2010/main" val="31442475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47963" y="1550576"/>
            <a:ext cx="6284783"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TIME System Audits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flipV="1">
            <a:off x="699190" y="2107499"/>
            <a:ext cx="5937913" cy="35079"/>
          </a:xfrm>
          <a:prstGeom prst="line">
            <a:avLst/>
          </a:prstGeom>
          <a:ln w="25400">
            <a:solidFill>
              <a:srgbClr val="993047"/>
            </a:solidFill>
            <a:miter/>
          </a:ln>
        </p:spPr>
        <p:txBody>
          <a:bodyPr lIns="45719" rIns="45719"/>
          <a:lstStyle/>
          <a:p>
            <a:endParaRPr dirty="0">
              <a:latin typeface="Veranda"/>
            </a:endParaRPr>
          </a:p>
        </p:txBody>
      </p:sp>
      <p:grpSp>
        <p:nvGrpSpPr>
          <p:cNvPr id="2" name="Group 1">
            <a:extLst>
              <a:ext uri="{FF2B5EF4-FFF2-40B4-BE49-F238E27FC236}">
                <a16:creationId xmlns:a16="http://schemas.microsoft.com/office/drawing/2014/main" id="{0C43A081-C61D-1CF2-8BF2-65ABA643CC94}"/>
              </a:ext>
            </a:extLst>
          </p:cNvPr>
          <p:cNvGrpSpPr/>
          <p:nvPr/>
        </p:nvGrpSpPr>
        <p:grpSpPr>
          <a:xfrm>
            <a:off x="6932746" y="1133886"/>
            <a:ext cx="4963612" cy="5240573"/>
            <a:chOff x="7102368" y="1133886"/>
            <a:chExt cx="4440521" cy="5240573"/>
          </a:xfrm>
        </p:grpSpPr>
        <p:grpSp>
          <p:nvGrpSpPr>
            <p:cNvPr id="4" name="Group 3">
              <a:extLst>
                <a:ext uri="{FF2B5EF4-FFF2-40B4-BE49-F238E27FC236}">
                  <a16:creationId xmlns:a16="http://schemas.microsoft.com/office/drawing/2014/main" id="{B757B078-C6D5-DF19-F902-E6AC08F78988}"/>
                </a:ext>
              </a:extLst>
            </p:cNvPr>
            <p:cNvGrpSpPr/>
            <p:nvPr/>
          </p:nvGrpSpPr>
          <p:grpSpPr>
            <a:xfrm>
              <a:off x="7102368" y="1133886"/>
              <a:ext cx="4440521" cy="5240573"/>
              <a:chOff x="7102368" y="1133886"/>
              <a:chExt cx="4440521" cy="5240573"/>
            </a:xfrm>
          </p:grpSpPr>
          <p:pic>
            <p:nvPicPr>
              <p:cNvPr id="7" name="Picture 2">
                <a:extLst>
                  <a:ext uri="{FF2B5EF4-FFF2-40B4-BE49-F238E27FC236}">
                    <a16:creationId xmlns:a16="http://schemas.microsoft.com/office/drawing/2014/main" id="{0C1A2D22-33A0-EAAE-BB2D-2F089DCD8D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2113" y="4821893"/>
                <a:ext cx="3000230" cy="15525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792759F-296D-FD4B-BA87-E1B60A5688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2368" y="3192449"/>
                <a:ext cx="4167349" cy="20633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EB230DF-B3EF-E75A-7A9C-207E1789E6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2368" y="1133886"/>
                <a:ext cx="4440521" cy="270204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52D1D11-2144-763D-4663-0AE543A22F98}"/>
                  </a:ext>
                </a:extLst>
              </p:cNvPr>
              <p:cNvSpPr/>
              <p:nvPr/>
            </p:nvSpPr>
            <p:spPr>
              <a:xfrm>
                <a:off x="8237376" y="5215712"/>
                <a:ext cx="2560817" cy="769441"/>
              </a:xfrm>
              <a:prstGeom prst="rect">
                <a:avLst/>
              </a:prstGeom>
              <a:noFill/>
            </p:spPr>
            <p:txBody>
              <a:bodyPr wrap="square" lIns="91440" tIns="45720" rIns="91440" bIns="45720">
                <a:spAutoFit/>
              </a:bodyPr>
              <a:lstStyle/>
              <a:p>
                <a:pPr algn="ctr"/>
                <a:r>
                  <a:rPr 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1</a:t>
                </a:r>
                <a:r>
                  <a:rPr lang="en-US" sz="4400" b="1" cap="none" spc="0" baseline="30000" dirty="0">
                    <a:ln w="10160">
                      <a:solidFill>
                        <a:schemeClr val="tx1"/>
                      </a:solidFill>
                      <a:prstDash val="solid"/>
                    </a:ln>
                    <a:solidFill>
                      <a:srgbClr val="FFFFFF"/>
                    </a:solidFill>
                    <a:effectLst>
                      <a:outerShdw blurRad="38100" dist="22860" dir="5400000" algn="tl" rotWithShape="0">
                        <a:srgbClr val="000000">
                          <a:alpha val="30000"/>
                        </a:srgbClr>
                      </a:outerShdw>
                    </a:effectLst>
                  </a:rPr>
                  <a:t>st</a:t>
                </a:r>
                <a:r>
                  <a:rPr 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 year</a:t>
                </a:r>
              </a:p>
            </p:txBody>
          </p:sp>
          <p:sp>
            <p:nvSpPr>
              <p:cNvPr id="18" name="Rectangle 17">
                <a:extLst>
                  <a:ext uri="{FF2B5EF4-FFF2-40B4-BE49-F238E27FC236}">
                    <a16:creationId xmlns:a16="http://schemas.microsoft.com/office/drawing/2014/main" id="{A78C3845-0A3D-7E9E-5B98-94CF4178E5D7}"/>
                  </a:ext>
                </a:extLst>
              </p:cNvPr>
              <p:cNvSpPr/>
              <p:nvPr/>
            </p:nvSpPr>
            <p:spPr>
              <a:xfrm>
                <a:off x="8037351" y="3910787"/>
                <a:ext cx="2560817" cy="769441"/>
              </a:xfrm>
              <a:prstGeom prst="rect">
                <a:avLst/>
              </a:prstGeom>
              <a:noFill/>
            </p:spPr>
            <p:txBody>
              <a:bodyPr wrap="square" lIns="91440" tIns="45720" rIns="91440" bIns="45720">
                <a:spAutoFit/>
              </a:bodyPr>
              <a:lstStyle/>
              <a:p>
                <a:pPr algn="ctr"/>
                <a:r>
                  <a:rPr 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2</a:t>
                </a:r>
                <a:r>
                  <a:rPr lang="en-US" sz="4400" b="1" cap="none" spc="0" baseline="30000" dirty="0">
                    <a:ln w="10160">
                      <a:solidFill>
                        <a:schemeClr val="tx1"/>
                      </a:solidFill>
                      <a:prstDash val="solid"/>
                    </a:ln>
                    <a:solidFill>
                      <a:srgbClr val="FFFFFF"/>
                    </a:solidFill>
                    <a:effectLst>
                      <a:outerShdw blurRad="38100" dist="22860" dir="5400000" algn="tl" rotWithShape="0">
                        <a:srgbClr val="000000">
                          <a:alpha val="30000"/>
                        </a:srgbClr>
                      </a:outerShdw>
                    </a:effectLst>
                  </a:rPr>
                  <a:t>nd</a:t>
                </a:r>
                <a:r>
                  <a:rPr 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 year</a:t>
                </a:r>
              </a:p>
            </p:txBody>
          </p:sp>
          <p:sp>
            <p:nvSpPr>
              <p:cNvPr id="19" name="Rectangle 18">
                <a:extLst>
                  <a:ext uri="{FF2B5EF4-FFF2-40B4-BE49-F238E27FC236}">
                    <a16:creationId xmlns:a16="http://schemas.microsoft.com/office/drawing/2014/main" id="{3D9222C4-197C-D728-33C1-EFCED929AC6C}"/>
                  </a:ext>
                </a:extLst>
              </p:cNvPr>
              <p:cNvSpPr/>
              <p:nvPr/>
            </p:nvSpPr>
            <p:spPr>
              <a:xfrm>
                <a:off x="7703976" y="2329637"/>
                <a:ext cx="2560817" cy="769441"/>
              </a:xfrm>
              <a:prstGeom prst="rect">
                <a:avLst/>
              </a:prstGeom>
              <a:noFill/>
            </p:spPr>
            <p:txBody>
              <a:bodyPr wrap="square" lIns="91440" tIns="45720" rIns="91440" bIns="45720">
                <a:spAutoFit/>
              </a:bodyPr>
              <a:lstStyle/>
              <a:p>
                <a:pPr algn="ctr"/>
                <a:r>
                  <a:rPr lang="en-US" sz="4400" b="1" dirty="0">
                    <a:ln w="10160">
                      <a:solidFill>
                        <a:schemeClr val="tx1"/>
                      </a:solidFill>
                      <a:prstDash val="solid"/>
                    </a:ln>
                    <a:solidFill>
                      <a:srgbClr val="FFFFFF"/>
                    </a:solidFill>
                    <a:effectLst>
                      <a:outerShdw blurRad="38100" dist="22860" dir="5400000" algn="tl" rotWithShape="0">
                        <a:srgbClr val="000000">
                          <a:alpha val="30000"/>
                        </a:srgbClr>
                      </a:outerShdw>
                    </a:effectLst>
                  </a:rPr>
                  <a:t>3</a:t>
                </a:r>
                <a:r>
                  <a:rPr lang="en-US" sz="4400" b="1" baseline="30000" dirty="0">
                    <a:ln w="10160">
                      <a:solidFill>
                        <a:schemeClr val="tx1"/>
                      </a:solidFill>
                      <a:prstDash val="solid"/>
                    </a:ln>
                    <a:solidFill>
                      <a:srgbClr val="FFFFFF"/>
                    </a:solidFill>
                    <a:effectLst>
                      <a:outerShdw blurRad="38100" dist="22860" dir="5400000" algn="tl" rotWithShape="0">
                        <a:srgbClr val="000000">
                          <a:alpha val="30000"/>
                        </a:srgbClr>
                      </a:outerShdw>
                    </a:effectLst>
                  </a:rPr>
                  <a:t>rd</a:t>
                </a:r>
                <a:r>
                  <a:rPr lang="en-US" sz="4400" b="1" dirty="0">
                    <a:ln w="10160">
                      <a:solidFill>
                        <a:schemeClr val="tx1"/>
                      </a:solidFill>
                      <a:prstDash val="solid"/>
                    </a:ln>
                    <a:solidFill>
                      <a:srgbClr val="FFFFFF"/>
                    </a:solidFill>
                    <a:effectLst>
                      <a:outerShdw blurRad="38100" dist="22860" dir="5400000" algn="tl" rotWithShape="0">
                        <a:srgbClr val="000000">
                          <a:alpha val="30000"/>
                        </a:srgbClr>
                      </a:outerShdw>
                    </a:effectLst>
                  </a:rPr>
                  <a:t> </a:t>
                </a:r>
                <a:r>
                  <a:rPr 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year</a:t>
                </a:r>
              </a:p>
            </p:txBody>
          </p:sp>
        </p:grpSp>
        <p:sp>
          <p:nvSpPr>
            <p:cNvPr id="6" name="TextBox 5">
              <a:extLst>
                <a:ext uri="{FF2B5EF4-FFF2-40B4-BE49-F238E27FC236}">
                  <a16:creationId xmlns:a16="http://schemas.microsoft.com/office/drawing/2014/main" id="{27C41417-C1A5-946E-F8CB-69B633E87A58}"/>
                </a:ext>
              </a:extLst>
            </p:cNvPr>
            <p:cNvSpPr txBox="1"/>
            <p:nvPr/>
          </p:nvSpPr>
          <p:spPr>
            <a:xfrm>
              <a:off x="9479805" y="1478668"/>
              <a:ext cx="178991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0" hangingPunct="0">
                <a:lnSpc>
                  <a:spcPct val="100000"/>
                </a:lnSpc>
                <a:spcBef>
                  <a:spcPts val="0"/>
                </a:spcBef>
                <a:spcAft>
                  <a:spcPts val="0"/>
                </a:spcAft>
                <a:buClrTx/>
                <a:buSzTx/>
                <a:buFontTx/>
                <a:buNone/>
                <a:tabLst/>
              </a:pPr>
              <a:r>
                <a:rPr lang="en-US" sz="1200" b="0" i="0" dirty="0">
                  <a:solidFill>
                    <a:srgbClr val="111111"/>
                  </a:solidFill>
                  <a:effectLst/>
                  <a:latin typeface="Red Hat Text"/>
                </a:rPr>
                <a:t>Map provided by</a:t>
              </a:r>
            </a:p>
            <a:p>
              <a:pPr marL="0" marR="0" indent="0" algn="r" defTabSz="457200" rtl="0" fontAlgn="auto" latinLnBrk="0" hangingPunct="0">
                <a:lnSpc>
                  <a:spcPct val="100000"/>
                </a:lnSpc>
                <a:spcBef>
                  <a:spcPts val="0"/>
                </a:spcBef>
                <a:spcAft>
                  <a:spcPts val="0"/>
                </a:spcAft>
                <a:buClrTx/>
                <a:buSzTx/>
                <a:buFontTx/>
                <a:buNone/>
                <a:tabLst/>
              </a:pPr>
              <a:r>
                <a:rPr lang="en-US" sz="1200" b="0" i="0" dirty="0">
                  <a:solidFill>
                    <a:srgbClr val="111111"/>
                  </a:solidFill>
                  <a:effectLst/>
                  <a:latin typeface="Red Hat Text"/>
                </a:rPr>
                <a:t>State Cartographer’s Office</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grpSp>
      <p:sp>
        <p:nvSpPr>
          <p:cNvPr id="20" name="Text Placeholder 7">
            <a:extLst>
              <a:ext uri="{FF2B5EF4-FFF2-40B4-BE49-F238E27FC236}">
                <a16:creationId xmlns:a16="http://schemas.microsoft.com/office/drawing/2014/main" id="{9AC3C826-7D0C-23BA-CDF2-1EEE8D9A4FCB}"/>
              </a:ext>
            </a:extLst>
          </p:cNvPr>
          <p:cNvSpPr txBox="1">
            <a:spLocks/>
          </p:cNvSpPr>
          <p:nvPr/>
        </p:nvSpPr>
        <p:spPr>
          <a:xfrm>
            <a:off x="880978" y="2268185"/>
            <a:ext cx="5633202" cy="3978672"/>
          </a:xfrm>
          <a:prstGeom prst="rect">
            <a:avLst/>
          </a:prstGeom>
        </p:spPr>
        <p:txBody>
          <a:bodyPr>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457200" defTabSz="457200" hangingPunct="0">
              <a:lnSpc>
                <a:spcPct val="100000"/>
              </a:lnSpc>
              <a:spcBef>
                <a:spcPts val="0"/>
              </a:spcBef>
              <a:buSzTx/>
              <a:buFont typeface="Wingdings" panose="05000000000000000000" pitchFamily="2" charset="2"/>
              <a:buChar char="Ø"/>
            </a:pPr>
            <a:r>
              <a:rPr lang="en-US" sz="2400" dirty="0">
                <a:latin typeface="Public Sans" pitchFamily="2" charset="0"/>
              </a:rPr>
              <a:t>Audits are done in a 3-year cycle</a:t>
            </a:r>
          </a:p>
          <a:p>
            <a:pPr marL="0" indent="-457200" defTabSz="457200" hangingPunct="0">
              <a:lnSpc>
                <a:spcPct val="100000"/>
              </a:lnSpc>
              <a:spcBef>
                <a:spcPts val="0"/>
              </a:spcBef>
              <a:buSzTx/>
              <a:buFont typeface="Wingdings" panose="05000000000000000000" pitchFamily="2" charset="2"/>
              <a:buChar char="Ø"/>
            </a:pPr>
            <a:r>
              <a:rPr lang="en-US" sz="2400" dirty="0">
                <a:latin typeface="Public Sans" pitchFamily="2" charset="0"/>
              </a:rPr>
              <a:t>Mostly geographical by county</a:t>
            </a:r>
          </a:p>
          <a:p>
            <a:pPr marL="0" indent="-457200" defTabSz="457200" hangingPunct="0">
              <a:lnSpc>
                <a:spcPct val="100000"/>
              </a:lnSpc>
              <a:spcBef>
                <a:spcPts val="0"/>
              </a:spcBef>
              <a:buSzTx/>
              <a:buFont typeface="Wingdings" panose="05000000000000000000" pitchFamily="2" charset="2"/>
              <a:buChar char="Ø"/>
            </a:pPr>
            <a:r>
              <a:rPr lang="en-US" sz="2400" dirty="0">
                <a:latin typeface="Public Sans" pitchFamily="2" charset="0"/>
              </a:rPr>
              <a:t>Exceptions:</a:t>
            </a:r>
          </a:p>
          <a:p>
            <a:pPr marL="0" lvl="5" indent="-457200" defTabSz="457200" hangingPunct="0">
              <a:lnSpc>
                <a:spcPct val="100000"/>
              </a:lnSpc>
              <a:spcBef>
                <a:spcPts val="0"/>
              </a:spcBef>
              <a:buNone/>
            </a:pPr>
            <a:r>
              <a:rPr lang="en-US" sz="2400" dirty="0">
                <a:latin typeface="Public Sans" pitchFamily="2" charset="0"/>
              </a:rPr>
              <a:t>	- DA’s offices, DOC, DNR, State 			Patrol</a:t>
            </a:r>
          </a:p>
          <a:p>
            <a:pPr marL="0" lvl="5" indent="-457200" defTabSz="457200" hangingPunct="0">
              <a:lnSpc>
                <a:spcPct val="100000"/>
              </a:lnSpc>
              <a:spcBef>
                <a:spcPts val="0"/>
              </a:spcBef>
              <a:buNone/>
            </a:pPr>
            <a:r>
              <a:rPr lang="en-US" sz="2400" dirty="0">
                <a:latin typeface="Public Sans" pitchFamily="2" charset="0"/>
              </a:rPr>
              <a:t>	- Other agencies located in 				multiple counties</a:t>
            </a:r>
          </a:p>
          <a:p>
            <a:pPr marL="0" lvl="5" indent="-457200" defTabSz="457200" hangingPunct="0">
              <a:lnSpc>
                <a:spcPct val="100000"/>
              </a:lnSpc>
              <a:spcBef>
                <a:spcPts val="0"/>
              </a:spcBef>
              <a:buNone/>
            </a:pPr>
            <a:r>
              <a:rPr lang="en-US" sz="2400" dirty="0">
                <a:latin typeface="Public Sans" pitchFamily="2" charset="0"/>
              </a:rPr>
              <a:t>	- Agencies joining the TIME system</a:t>
            </a:r>
          </a:p>
          <a:p>
            <a:pPr marL="0" lvl="1" indent="-457200" hangingPunct="1">
              <a:buFont typeface="Wingdings" panose="05000000000000000000" pitchFamily="2" charset="2"/>
              <a:buChar char="Ø"/>
            </a:pPr>
            <a:r>
              <a:rPr lang="en-US" sz="2400" dirty="0">
                <a:latin typeface="Public Sans" pitchFamily="2" charset="0"/>
              </a:rPr>
              <a:t>Currently in </a:t>
            </a:r>
            <a:r>
              <a:rPr lang="en-US" sz="2400" b="1" dirty="0">
                <a:latin typeface="Public Sans" pitchFamily="2" charset="0"/>
              </a:rPr>
              <a:t>year 2</a:t>
            </a:r>
            <a:r>
              <a:rPr lang="en-US" sz="2400" dirty="0">
                <a:latin typeface="Public Sans" pitchFamily="2" charset="0"/>
              </a:rPr>
              <a:t> of WI cycle</a:t>
            </a:r>
          </a:p>
          <a:p>
            <a:pPr marL="0" lvl="1" indent="-457200" hangingPunct="1">
              <a:buFont typeface="Wingdings" panose="05000000000000000000" pitchFamily="2" charset="2"/>
              <a:buChar char="Ø"/>
            </a:pPr>
            <a:r>
              <a:rPr lang="en-US" sz="2400" dirty="0">
                <a:latin typeface="Public Sans" pitchFamily="2" charset="0"/>
              </a:rPr>
              <a:t>On-site/field audits in effect!</a:t>
            </a:r>
          </a:p>
        </p:txBody>
      </p:sp>
    </p:spTree>
    <p:extLst>
      <p:ext uri="{BB962C8B-B14F-4D97-AF65-F5344CB8AC3E}">
        <p14:creationId xmlns:p14="http://schemas.microsoft.com/office/powerpoint/2010/main" val="18244723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531994"/>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Training Changes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699190" y="2063136"/>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329055"/>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LASO training – Required annually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Security Awareness training – Required annually</a:t>
            </a:r>
          </a:p>
          <a:p>
            <a:pPr marR="0" algn="l" defTabSz="457200" rtl="0" fontAlgn="auto" latinLnBrk="0" hangingPunct="0">
              <a:lnSpc>
                <a:spcPct val="100000"/>
              </a:lnSpc>
              <a:spcBef>
                <a:spcPts val="0"/>
              </a:spcBef>
              <a:spcAft>
                <a:spcPts val="0"/>
              </a:spcAft>
              <a:buClrTx/>
              <a:buSzTx/>
              <a:tabLst/>
            </a:pPr>
            <a:endParaRPr lang="en-US" sz="2000" dirty="0"/>
          </a:p>
          <a:p>
            <a:pPr marR="0" algn="l" defTabSz="457200" rtl="0" fontAlgn="auto" latinLnBrk="0" hangingPunct="0">
              <a:lnSpc>
                <a:spcPct val="100000"/>
              </a:lnSpc>
              <a:spcBef>
                <a:spcPts val="0"/>
              </a:spcBef>
              <a:spcAft>
                <a:spcPts val="0"/>
              </a:spcAft>
              <a:buClrTx/>
              <a:buSzTx/>
              <a:tabLst/>
            </a:pPr>
            <a:r>
              <a:rPr lang="en-US" sz="2800" dirty="0"/>
              <a:t>Government IT/IS Agencies that directly support LE/Criminal Justice Agencies are required to sign a management control agreement (MCA) with the LE/CJA if not directly employed by the LE/CJA. Private IT/IS Vendors are required to sign Security Addendums (each person) and LE/CJA shall keep on file for length of service.</a:t>
            </a:r>
          </a:p>
          <a:p>
            <a:pPr marR="0" algn="l" defTabSz="457200" rtl="0" fontAlgn="auto" latinLnBrk="0" hangingPunct="0">
              <a:lnSpc>
                <a:spcPct val="100000"/>
              </a:lnSpc>
              <a:spcBef>
                <a:spcPts val="0"/>
              </a:spcBef>
              <a:spcAft>
                <a:spcPts val="0"/>
              </a:spcAft>
              <a:buClrTx/>
              <a:buSzTx/>
              <a:tabLst/>
            </a:pPr>
            <a:endParaRPr lang="en-US" sz="2800" dirty="0"/>
          </a:p>
        </p:txBody>
      </p:sp>
    </p:spTree>
    <p:extLst>
      <p:ext uri="{BB962C8B-B14F-4D97-AF65-F5344CB8AC3E}">
        <p14:creationId xmlns:p14="http://schemas.microsoft.com/office/powerpoint/2010/main" val="41528422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rPr>
              <a:t>https://www.wisdoj.gov/</a:t>
            </a:r>
            <a:endParaRPr lang="en-US" u="sng" dirty="0">
              <a:solidFill>
                <a:srgbClr val="0563C1"/>
              </a:solidFill>
              <a:uFill>
                <a:solidFill>
                  <a:srgbClr val="0563C1"/>
                </a:solidFill>
              </a:uFill>
              <a:latin typeface="Veranda"/>
              <a:hlinkClick r:id="rId3"/>
            </a:endParaRP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99190" y="1527658"/>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Criminal Justice Information (CJI) – Definition</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651594" y="2066816"/>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67C467F6-8421-5426-D7DC-A961EB436246}"/>
              </a:ext>
            </a:extLst>
          </p:cNvPr>
          <p:cNvSpPr txBox="1"/>
          <p:nvPr/>
        </p:nvSpPr>
        <p:spPr>
          <a:xfrm>
            <a:off x="675392" y="2133477"/>
            <a:ext cx="10680795" cy="4370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dirty="0">
                <a:latin typeface="Veranda"/>
              </a:rPr>
              <a:t>Criminal Justice Information is the term used to refer to all </a:t>
            </a:r>
            <a:r>
              <a:rPr lang="en-US" u="sng" dirty="0">
                <a:latin typeface="Veranda"/>
              </a:rPr>
              <a:t>FBI CJIS provided data</a:t>
            </a:r>
            <a:r>
              <a:rPr lang="en-US" dirty="0">
                <a:latin typeface="Veranda"/>
              </a:rPr>
              <a:t> necessary for law enforcement and civil agencies to perform their missions including, but not limited to biometric, identity history, biographic, property, and case/incident history data. The following categories of CJI describe the various data sets housed by the FBI CJIS architecture:</a:t>
            </a:r>
          </a:p>
          <a:p>
            <a:pPr marL="457200" lvl="2" indent="-457200"/>
            <a:r>
              <a:rPr lang="en-US" dirty="0">
                <a:latin typeface="Veranda"/>
              </a:rPr>
              <a:t>	1. Biometric Data—data derived from one or more intrinsic physical or behavioral traits of humans typically 	for the purpose of uniquely identifying individuals from within a population. Used to identify 	individuals by fingerprints, palm prints, iris scans, and/or facial recognition data.</a:t>
            </a:r>
          </a:p>
          <a:p>
            <a:pPr marL="457200" indent="-457200"/>
            <a:r>
              <a:rPr lang="en-US" dirty="0">
                <a:latin typeface="Veranda"/>
              </a:rPr>
              <a:t>	2. Identity History Data—textual data that corresponds with an individual’s biometric data, providing a 	history of criminal and/or civil events for the identified individual.</a:t>
            </a:r>
          </a:p>
          <a:p>
            <a:pPr marL="457200" indent="-457200"/>
            <a:r>
              <a:rPr lang="en-US" dirty="0">
                <a:latin typeface="Veranda"/>
              </a:rPr>
              <a:t>	3. Biographic Data—information about individuals associated with a unique case and not necessarily 	connected to identity data. Biographic data does not provide a history of an individual, only information 	related to a unique case.</a:t>
            </a:r>
          </a:p>
          <a:p>
            <a:pPr marL="457200" indent="-457200"/>
            <a:r>
              <a:rPr lang="en-US" dirty="0">
                <a:latin typeface="Veranda"/>
              </a:rPr>
              <a:t>	4. Property Data—information about vehicles and property associated with crime when accompanied by any 	personally identifiable information (PII).</a:t>
            </a:r>
          </a:p>
          <a:p>
            <a:pPr marL="457200" indent="-457200"/>
            <a:r>
              <a:rPr lang="en-US" dirty="0">
                <a:latin typeface="Veranda"/>
              </a:rPr>
              <a:t>	5. Case/Incident History—information about the history of criminal incidents.</a:t>
            </a:r>
            <a:endParaRPr lang="en-US" sz="1600" dirty="0">
              <a:latin typeface="Veranda"/>
            </a:endParaRPr>
          </a:p>
        </p:txBody>
      </p:sp>
    </p:spTree>
    <p:extLst>
      <p:ext uri="{BB962C8B-B14F-4D97-AF65-F5344CB8AC3E}">
        <p14:creationId xmlns:p14="http://schemas.microsoft.com/office/powerpoint/2010/main" val="1846615785"/>
      </p:ext>
    </p:extLst>
  </p:cSld>
  <p:clrMapOvr>
    <a:masterClrMapping/>
  </p:clrMapOvr>
  <p:transition spd="med"/>
</p:sld>
</file>

<file path=ppt/theme/theme1.xml><?xml version="1.0" encoding="utf-8"?>
<a:theme xmlns:a="http://schemas.openxmlformats.org/drawingml/2006/main" name="Office Theme">
  <a:themeElements>
    <a:clrScheme name="DOJ-new">
      <a:dk1>
        <a:srgbClr val="002C3F"/>
      </a:dk1>
      <a:lt1>
        <a:srgbClr val="4AC8FF"/>
      </a:lt1>
      <a:dk2>
        <a:srgbClr val="5A5A5A"/>
      </a:dk2>
      <a:lt2>
        <a:srgbClr val="A5A5A5"/>
      </a:lt2>
      <a:accent1>
        <a:srgbClr val="993047"/>
      </a:accent1>
      <a:accent2>
        <a:srgbClr val="E9E1DB"/>
      </a:accent2>
      <a:accent3>
        <a:srgbClr val="FFCB18"/>
      </a:accent3>
      <a:accent4>
        <a:srgbClr val="14951D"/>
      </a:accent4>
      <a:accent5>
        <a:srgbClr val="D8D8D8"/>
      </a:accent5>
      <a:accent6>
        <a:srgbClr val="F0F0F0"/>
      </a:accent6>
      <a:hlink>
        <a:srgbClr val="005EA2"/>
      </a:hlink>
      <a:folHlink>
        <a:srgbClr val="954F72"/>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34808</TotalTime>
  <Words>5020</Words>
  <Application>Microsoft Office PowerPoint</Application>
  <PresentationFormat>Widescreen</PresentationFormat>
  <Paragraphs>406</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Public Sans</vt:lpstr>
      <vt:lpstr>Red Hat Text</vt:lpstr>
      <vt:lpstr>Veranda</vt:lpstr>
      <vt:lpstr>Wingdings</vt:lpstr>
      <vt:lpstr>Office Theme</vt:lpstr>
      <vt:lpstr>PowerPoint Presentation</vt:lpstr>
      <vt:lpstr>Welcome</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Audit Questions?</vt:lpstr>
      <vt:lpstr>Questions, Comments, Concerns?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Drummond, Gillian L.</dc:creator>
  <cp:lastModifiedBy>Polachek, Zach D.</cp:lastModifiedBy>
  <cp:revision>389</cp:revision>
  <cp:lastPrinted>2021-07-20T12:39:09Z</cp:lastPrinted>
  <dcterms:modified xsi:type="dcterms:W3CDTF">2025-09-11T21:20:16Z</dcterms:modified>
</cp:coreProperties>
</file>