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2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4_83111FBA.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3D_415445D6.xml" ContentType="application/vnd.ms-powerpoint.comments+xml"/>
  <Override PartName="/ppt/notesSlides/notesSlide14.xml" ContentType="application/vnd.openxmlformats-officedocument.presentationml.notesSlide+xml"/>
  <Override PartName="/ppt/comments/modernComment_115_1839733B.xml" ContentType="application/vnd.ms-powerpoint.comments+xml"/>
  <Override PartName="/ppt/notesSlides/notesSlide15.xml" ContentType="application/vnd.openxmlformats-officedocument.presentationml.notesSlide+xml"/>
  <Override PartName="/ppt/comments/modernComment_112_F862781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9_85C1F09A.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334" r:id="rId3"/>
    <p:sldId id="335" r:id="rId4"/>
    <p:sldId id="336" r:id="rId5"/>
    <p:sldId id="337" r:id="rId6"/>
    <p:sldId id="338" r:id="rId7"/>
    <p:sldId id="340" r:id="rId8"/>
    <p:sldId id="339" r:id="rId9"/>
    <p:sldId id="258" r:id="rId10"/>
    <p:sldId id="318" r:id="rId11"/>
    <p:sldId id="292" r:id="rId12"/>
    <p:sldId id="293" r:id="rId13"/>
    <p:sldId id="317" r:id="rId14"/>
    <p:sldId id="277" r:id="rId15"/>
    <p:sldId id="274" r:id="rId16"/>
    <p:sldId id="319" r:id="rId17"/>
    <p:sldId id="320" r:id="rId18"/>
    <p:sldId id="321" r:id="rId19"/>
    <p:sldId id="322" r:id="rId20"/>
    <p:sldId id="323" r:id="rId21"/>
    <p:sldId id="324" r:id="rId22"/>
    <p:sldId id="325" r:id="rId23"/>
    <p:sldId id="327" r:id="rId24"/>
    <p:sldId id="326" r:id="rId25"/>
    <p:sldId id="329" r:id="rId26"/>
    <p:sldId id="328" r:id="rId27"/>
    <p:sldId id="282" r:id="rId28"/>
    <p:sldId id="281" r:id="rId29"/>
    <p:sldId id="291" r:id="rId30"/>
    <p:sldId id="286" r:id="rId31"/>
    <p:sldId id="287" r:id="rId32"/>
    <p:sldId id="333" r:id="rId33"/>
    <p:sldId id="290" r:id="rId34"/>
    <p:sldId id="313" r:id="rId35"/>
    <p:sldId id="310" r:id="rId36"/>
    <p:sldId id="270" r:id="rId37"/>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2A402-8E55-1E43-A359-50A71543B09F}" name="Devereaux-Weber, Jeanette D." initials="DWJD" userId="S::deverjdlaq@doj.state.wi.us::246fa6e7-3487-4b14-b981-8e8777f5c1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55" autoAdjust="0"/>
    <p:restoredTop sz="70035" autoAdjust="0"/>
  </p:normalViewPr>
  <p:slideViewPr>
    <p:cSldViewPr snapToGrid="0">
      <p:cViewPr varScale="1">
        <p:scale>
          <a:sx n="80" d="100"/>
          <a:sy n="80" d="100"/>
        </p:scale>
        <p:origin x="1236"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modernComment_102_0.xml><?xml version="1.0" encoding="utf-8"?>
<p188:cmLst xmlns:a="http://schemas.openxmlformats.org/drawingml/2006/main" xmlns:r="http://schemas.openxmlformats.org/officeDocument/2006/relationships" xmlns:p188="http://schemas.microsoft.com/office/powerpoint/2018/8/main">
  <p188:cm id="{9123E074-BB99-43F7-B701-FEF2E77CCF0E}" authorId="{9D42A402-8E55-1E43-A359-50A71543B09F}" status="resolved" created="2023-08-15T12:54:28.978" complete="100000">
    <pc:sldMkLst xmlns:pc="http://schemas.microsoft.com/office/powerpoint/2013/main/command">
      <pc:docMk/>
      <pc:sldMk cId="0" sldId="258"/>
    </pc:sldMkLst>
    <p188:txBody>
      <a:bodyPr/>
      <a:lstStyle/>
      <a:p>
        <a:r>
          <a:rPr lang="en-US"/>
          <a:t>I would add a slide right before this one giving an overview of the CJIS Security Policy and why it applies to them (being in the agreements for TIME access). Some attendees will know, but some may not!</a:t>
        </a:r>
      </a:p>
    </p188:txBody>
  </p188:cm>
  <p188:cm id="{45F28FEA-E50D-49AC-9C6F-2216C706437D}" authorId="{9D42A402-8E55-1E43-A359-50A71543B09F}" status="resolved" created="2023-08-15T13:03:43.361" complete="100000">
    <pc:sldMkLst xmlns:pc="http://schemas.microsoft.com/office/powerpoint/2013/main/command">
      <pc:docMk/>
      <pc:sldMk cId="0" sldId="258"/>
    </pc:sldMkLst>
    <p188:txBody>
      <a:bodyPr/>
      <a:lstStyle/>
      <a:p>
        <a:r>
          <a:rPr lang="en-US"/>
          <a:t>I would add info on the typical time frame and make sure to say that you'll go into more detail later in the presentation! I wouldn't start listing the items in the packet here, but I would use the word "packet" rather than "preparation" in the slide.</a:t>
        </a:r>
      </a:p>
    </p188:txBody>
  </p188:cm>
</p188:cmLst>
</file>

<file path=ppt/comments/modernComment_112_F862781E.xml><?xml version="1.0" encoding="utf-8"?>
<p188:cmLst xmlns:a="http://schemas.openxmlformats.org/drawingml/2006/main" xmlns:r="http://schemas.openxmlformats.org/officeDocument/2006/relationships" xmlns:p188="http://schemas.microsoft.com/office/powerpoint/2018/8/main">
  <p188:cm id="{2E038A95-D787-4C42-BCBB-B246D53126A0}" authorId="{9D42A402-8E55-1E43-A359-50A71543B09F}" created="2023-08-15T13:24:56.306">
    <pc:sldMkLst xmlns:pc="http://schemas.microsoft.com/office/powerpoint/2013/main/command">
      <pc:docMk/>
      <pc:sldMk cId="4167202846" sldId="274"/>
    </pc:sldMkLst>
    <p188:txBody>
      <a:bodyPr/>
      <a:lstStyle/>
      <a:p>
        <a:r>
          <a:rPr lang="en-US"/>
          <a:t>Not sure, but consider if there's a better image (even just clip art) to use here - you don't expect them to read these emails, as they're just being used as a picture, but they don't look visually interesting or appealing, they just look like words that people should try to read.</a:t>
        </a:r>
      </a:p>
    </p188:txBody>
  </p188:cm>
  <p188:cm id="{0F9B50A2-1770-4F7A-A525-36C14675059F}" authorId="{9D42A402-8E55-1E43-A359-50A71543B09F}" created="2023-08-15T13:28:51.588">
    <pc:sldMkLst xmlns:pc="http://schemas.microsoft.com/office/powerpoint/2013/main/command">
      <pc:docMk/>
      <pc:sldMk cId="4167202846" sldId="274"/>
    </pc:sldMkLst>
    <p188:txBody>
      <a:bodyPr/>
      <a:lstStyle/>
      <a:p>
        <a:r>
          <a:rPr lang="en-US"/>
          <a:t>Possibly, the 3 main categories should be on their own slide - Entry, Query-Only, or eTIME, plus the special Qs for DAs/DAIT</a:t>
        </a:r>
      </a:p>
    </p188:txBody>
  </p188:cm>
</p188:cmLst>
</file>

<file path=ppt/comments/modernComment_115_1839733B.xml><?xml version="1.0" encoding="utf-8"?>
<p188:cmLst xmlns:a="http://schemas.openxmlformats.org/drawingml/2006/main" xmlns:r="http://schemas.openxmlformats.org/officeDocument/2006/relationships" xmlns:p188="http://schemas.microsoft.com/office/powerpoint/2018/8/main">
  <p188:cm id="{71523C6E-5321-4047-800F-19606BBC4D91}" authorId="{9D42A402-8E55-1E43-A359-50A71543B09F}" created="2023-08-15T13:22:00.206">
    <pc:sldMkLst xmlns:pc="http://schemas.microsoft.com/office/powerpoint/2013/main/command">
      <pc:docMk/>
      <pc:sldMk cId="406418235" sldId="277"/>
    </pc:sldMkLst>
    <p188:txBody>
      <a:bodyPr/>
      <a:lstStyle/>
      <a:p>
        <a:r>
          <a:rPr lang="en-US"/>
          <a:t>I'm worried that saying that Security Incidents make it more likely that an agency will be audited, that agencies might hesitate to report an incident, because they don't want to be 'punished' and because they 'handled it'.</a:t>
        </a:r>
      </a:p>
    </p188:txBody>
  </p188:cm>
</p188:cmLst>
</file>

<file path=ppt/comments/modernComment_119_85C1F09A.xml><?xml version="1.0" encoding="utf-8"?>
<p188:cmLst xmlns:a="http://schemas.openxmlformats.org/drawingml/2006/main" xmlns:r="http://schemas.openxmlformats.org/officeDocument/2006/relationships" xmlns:p188="http://schemas.microsoft.com/office/powerpoint/2018/8/main">
  <p188:cm id="{9C5E64F2-03A4-488D-B082-232D03C89709}" authorId="{9D42A402-8E55-1E43-A359-50A71543B09F}" status="resolved" created="2023-08-15T13:34:15.739" complete="100000">
    <pc:sldMkLst xmlns:pc="http://schemas.microsoft.com/office/powerpoint/2013/main/command">
      <pc:docMk/>
      <pc:sldMk cId="2244079770" sldId="281"/>
    </pc:sldMkLst>
    <p188:txBody>
      <a:bodyPr/>
      <a:lstStyle/>
      <a:p>
        <a:r>
          <a:rPr lang="en-US"/>
          <a:t>Should we mention anything about shared TACs? Their screen looks different if they have multiple audits available (sub-agencies), but it doesn't happen that often, so we maybe don't need to mention it.</a:t>
        </a:r>
      </a:p>
    </p188:txBody>
  </p188:cm>
  <p188:cm id="{ED150650-A230-4E38-830C-EE5C335486B9}" authorId="{9D42A402-8E55-1E43-A359-50A71543B09F}" status="resolved" created="2023-08-15T13:35:05.421" complete="100000">
    <pc:sldMkLst xmlns:pc="http://schemas.microsoft.com/office/powerpoint/2013/main/command">
      <pc:docMk/>
      <pc:sldMk cId="2244079770" sldId="281"/>
    </pc:sldMkLst>
    <p188:txBody>
      <a:bodyPr/>
      <a:lstStyle/>
      <a:p>
        <a:r>
          <a:rPr lang="en-US"/>
          <a:t>Mention the tutorial!</a:t>
        </a:r>
      </a:p>
    </p188:txBody>
  </p188:cm>
</p188:cmLst>
</file>

<file path=ppt/comments/modernComment_124_83111FBA.xml><?xml version="1.0" encoding="utf-8"?>
<p188:cmLst xmlns:a="http://schemas.openxmlformats.org/drawingml/2006/main" xmlns:r="http://schemas.openxmlformats.org/officeDocument/2006/relationships" xmlns:p188="http://schemas.microsoft.com/office/powerpoint/2018/8/main">
  <p188:cm id="{E0546880-22A9-48AC-B461-67BA9DF33C38}" authorId="{9D42A402-8E55-1E43-A359-50A71543B09F}" created="2023-08-15T13:32:23.263">
    <pc:sldMkLst xmlns:pc="http://schemas.microsoft.com/office/powerpoint/2013/main/command">
      <pc:docMk/>
      <pc:sldMk cId="2198937530" sldId="292"/>
    </pc:sldMkLst>
    <p188:txBody>
      <a:bodyPr/>
      <a:lstStyle/>
      <a:p>
        <a:r>
          <a:rPr lang="en-US"/>
          <a:t>I would add a slide around here about the benefits of audits for an agency, to try and emphasize viewing it as a learning experience/opportunity. They've agreed to abide by the CJIS Sec Pol, but do they understand it? Our Training staff works tirelessly to develop questionnaires to help highlight possible compliance issues and then we work with agencies to help them understand the requirements and make necessary changes - to avoid security incidents, to know how to respond to different circumstances, etc etc!</a:t>
        </a:r>
      </a:p>
    </p188:txBody>
  </p188:cm>
</p188:cmLst>
</file>

<file path=ppt/comments/modernComment_13D_415445D6.xml><?xml version="1.0" encoding="utf-8"?>
<p188:cmLst xmlns:a="http://schemas.openxmlformats.org/drawingml/2006/main" xmlns:r="http://schemas.openxmlformats.org/officeDocument/2006/relationships" xmlns:p188="http://schemas.microsoft.com/office/powerpoint/2018/8/main">
  <p188:cm id="{80D08E8B-76D4-4AB2-B8D2-0E8AF0051607}" authorId="{9D42A402-8E55-1E43-A359-50A71543B09F}" status="resolved" created="2023-08-15T13:06:47.366" complete="100000">
    <pc:sldMkLst xmlns:pc="http://schemas.microsoft.com/office/powerpoint/2013/main/command">
      <pc:docMk/>
      <pc:sldMk cId="1096041942" sldId="317"/>
    </pc:sldMkLst>
    <p188:txBody>
      <a:bodyPr/>
      <a:lstStyle/>
      <a:p>
        <a:r>
          <a:rPr lang="en-US"/>
          <a:t>I can make you up a graphic that shows the 3 sections with a bit of separation, if you want.; make sure your version doesn't underline those spelling suggestions (North East and such)</a:t>
        </a:r>
      </a:p>
    </p188:txBody>
  </p188:cm>
  <p188:cm id="{72721FD9-EB81-4037-8965-52690AC087A6}" authorId="{9D42A402-8E55-1E43-A359-50A71543B09F}" status="resolved" created="2023-08-15T13:08:26.227" complete="100000">
    <pc:sldMkLst xmlns:pc="http://schemas.microsoft.com/office/powerpoint/2013/main/command">
      <pc:docMk/>
      <pc:sldMk cId="1096041942" sldId="317"/>
    </pc:sldMkLst>
    <p188:txBody>
      <a:bodyPr/>
      <a:lstStyle/>
      <a:p>
        <a:r>
          <a:rPr lang="en-US"/>
          <a:t>Is it worth mentioning the state agencies and where they fit in? E.G., we do all of the DAs offices at the same time, we do all of DNR or DOC at the same time, etc.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92" name="Shape 92"/>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fbi.gov/cjis-divis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2347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What is CJI? Criminal Justice Information is the abstract term used to refer to all of the FBI CJIS provided data necessary for law enforcement agencies to perform their mission and enforce the laws, including but not limited to: biometric, identity history, person, organization, property (when accompanied by any personally identifiable information), and case/incident history data. In addition, CJI refers to the FBI CJIS-provided data necessary for civil agencies to perform their mission; including, but not limited to data used to make hiring decisions. The following type of data are exempt from the protection levels required for CJI: transaction control type numbers (e.g., ORI, NIC, UCN, etc.) when not accompanied by information that reveals CJI or PII.</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mj-lt"/>
                <a:ea typeface="+mj-ea"/>
                <a:cs typeface="+mj-cs"/>
                <a:sym typeface="Calibri"/>
              </a:rPr>
              <a:t>Law enforcement agencies need to be able to access the services that provide them information to assist in stopping and reducing crime in a timely and secure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CJIS Security Policy contains information security requirements, guidelines and agreements reflecting the will of law enforcement and criminal justice agencies for protecting the sources, transmission and generation of Criminal Justice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mj-lt"/>
                <a:ea typeface="+mj-ea"/>
                <a:cs typeface="+mj-cs"/>
                <a:sym typeface="Calibri"/>
              </a:rPr>
              <a:t>The premise of the policy is to provide appropriate controls to protect the full lifecycle of CJI (at rest or in transit.) </a:t>
            </a:r>
            <a:r>
              <a:rPr lang="en-US" dirty="0"/>
              <a:t>The CJIS Security Policy provides guidance for the creation, viewing, modification, transmission, dissemination, storage, and destruction of CJI. This Policy applies to every individual—contractor, private entity, noncriminal justice agency representative, or member of a criminal justice entity—with access to, or who operate in support of, criminal justice services and information.</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mj-lt"/>
                <a:ea typeface="+mj-ea"/>
                <a:cs typeface="+mj-cs"/>
                <a:sym typeface="Calibri"/>
              </a:rPr>
              <a:t>The security </a:t>
            </a:r>
            <a:r>
              <a:rPr lang="en-US" dirty="0"/>
              <a:t>criteria assists agencies with designing and implementing systems to meet the security requirements, while keeping current technology and potential security threats in mind.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mj-lt"/>
                <a:ea typeface="+mj-ea"/>
                <a:cs typeface="+mj-cs"/>
                <a:sym typeface="Calibri"/>
              </a:rPr>
              <a:t>The policy is updated regularly to comply with advancements in technology and new risk information.  The most recent version of the policy (5.9.2) was released in December of 2022, but prior to that 5.9.1 was just released in October of 2022.  The policy is currently undergoing a major overhaul and the formatting of it is changing.   The CJIS Division works with the Advisory Policy Board (APB), which is comprised of heads of agencies all over the nation who vote on policy changes at regular meetings.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endParaRPr lang="en-US" dirty="0"/>
          </a:p>
        </p:txBody>
      </p:sp>
    </p:spTree>
    <p:extLst>
      <p:ext uri="{BB962C8B-B14F-4D97-AF65-F5344CB8AC3E}">
        <p14:creationId xmlns:p14="http://schemas.microsoft.com/office/powerpoint/2010/main" val="405064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section 5.11.2 of the CJIS Security Policy for what the FBI requires of CIB.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and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anda"/>
              </a:rPr>
              <a:t>Audits may be conducted on a more frequent basis if the audit reveals that the agency has not complied with applicable statutes, regulations and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and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anda"/>
              </a:rPr>
              <a:t>The State Identification Bureau (SIB) and CJIS Systems Agency (CSA) = Crime Information Bureau (CIB) are audited by the FBI to ensure they are in compliance; therefore, CIB audits each agency every 3 years to ensure individual agency compliance.</a:t>
            </a:r>
          </a:p>
          <a:p>
            <a:endParaRPr lang="en-US" dirty="0"/>
          </a:p>
          <a:p>
            <a:r>
              <a:rPr lang="en-US" dirty="0"/>
              <a:t>Agencies are audited due to their access to CJI (Criminal Justice Information) and the FBI requires all agencies who have access to that information to properly protect it and to follow all applicable statutes and FBI requirements.</a:t>
            </a:r>
          </a:p>
          <a:p>
            <a:endParaRPr lang="en-US" dirty="0"/>
          </a:p>
          <a:p>
            <a:r>
              <a:rPr lang="en-US" dirty="0"/>
              <a:t>Technology is ever-changing and it is important to stay ahead of current threats.</a:t>
            </a:r>
          </a:p>
          <a:p>
            <a:endParaRPr lang="en-US" dirty="0"/>
          </a:p>
          <a:p>
            <a:endParaRPr lang="en-US" dirty="0"/>
          </a:p>
        </p:txBody>
      </p:sp>
    </p:spTree>
    <p:extLst>
      <p:ext uri="{BB962C8B-B14F-4D97-AF65-F5344CB8AC3E}">
        <p14:creationId xmlns:p14="http://schemas.microsoft.com/office/powerpoint/2010/main" val="2302889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064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scheduling your agencies audit, we try to keep you in the same month you were in the previous audit.  It doesn’t always work out that way.</a:t>
            </a:r>
          </a:p>
          <a:p>
            <a:pPr marL="171450" indent="-171450">
              <a:buFont typeface="Arial" panose="020B0604020202020204" pitchFamily="34" charset="0"/>
              <a:buChar char="•"/>
            </a:pPr>
            <a:r>
              <a:rPr lang="en-US" dirty="0"/>
              <a:t>We start with the counties within that section of the state and then find all other agencies within that same county and attempt to audit them in the same month.  </a:t>
            </a:r>
          </a:p>
          <a:p>
            <a:pPr marL="171450" indent="-171450">
              <a:buFont typeface="Arial" panose="020B0604020202020204" pitchFamily="34" charset="0"/>
              <a:buChar char="•"/>
            </a:pPr>
            <a:r>
              <a:rPr lang="en-US" dirty="0"/>
              <a:t>The county sheriff office audits are split up between the 3 training officers.  If your agency enters records, a training officer will also handle your audit. </a:t>
            </a:r>
          </a:p>
          <a:p>
            <a:pPr marL="171450" indent="-171450">
              <a:buFont typeface="Arial" panose="020B0604020202020204" pitchFamily="34" charset="0"/>
              <a:buChar char="•"/>
            </a:pPr>
            <a:r>
              <a:rPr lang="en-US" dirty="0"/>
              <a:t>Any agency that only queries the TIME system via Portal or </a:t>
            </a:r>
            <a:r>
              <a:rPr lang="en-US" dirty="0" err="1"/>
              <a:t>eTIME</a:t>
            </a:r>
            <a:r>
              <a:rPr lang="en-US" dirty="0"/>
              <a:t> will be audited by either a Training Officer or a Program and Policy Analyst.</a:t>
            </a:r>
          </a:p>
          <a:p>
            <a:endParaRPr lang="en-US" dirty="0"/>
          </a:p>
        </p:txBody>
      </p:sp>
    </p:spTree>
    <p:extLst>
      <p:ext uri="{BB962C8B-B14F-4D97-AF65-F5344CB8AC3E}">
        <p14:creationId xmlns:p14="http://schemas.microsoft.com/office/powerpoint/2010/main" val="3240551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Audits use to be done either via mail or in 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2017, the auditing software (Peak Performance / CJIS Audit) was deployed; however, CIB still performed on-site audits.</a:t>
            </a:r>
          </a:p>
          <a:p>
            <a:pPr marL="171450" indent="-171450">
              <a:buFont typeface="Arial" panose="020B0604020202020204" pitchFamily="34" charset="0"/>
              <a:buChar char="•"/>
            </a:pPr>
            <a:r>
              <a:rPr lang="en-US" dirty="0"/>
              <a:t>When Peak Performance was deployed in 2017, this allowed for CIB to launch audit questionnaires online and for agencies to send their responses back the same way.  Although this was a great option, CIB continued to perform in-person / on-site audits.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Due to the COVID pandemic, the online questionnaires took over in 2020 and on-site audits were put on hold until further notice.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cap="none" spc="0" normalizeH="0" baseline="0" dirty="0">
                <a:ln>
                  <a:noFill/>
                </a:ln>
                <a:solidFill>
                  <a:srgbClr val="000000"/>
                </a:solidFill>
                <a:effectLst/>
                <a:uFillTx/>
                <a:latin typeface="+mj-lt"/>
                <a:ea typeface="+mj-ea"/>
                <a:cs typeface="+mj-cs"/>
                <a:sym typeface="Calibri"/>
              </a:rPr>
              <a:t>Although on-site audits were temporarily halted, they will be continuing in the near future and can be done on an as-needed basis now.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FBI did go out and do some on-site audits for several agencies in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cap="none" spc="0" normalizeH="0" baseline="0" dirty="0">
                <a:ln>
                  <a:noFill/>
                </a:ln>
                <a:solidFill>
                  <a:srgbClr val="000000"/>
                </a:solidFill>
                <a:effectLst/>
                <a:uFillTx/>
                <a:latin typeface="+mj-lt"/>
                <a:ea typeface="+mj-ea"/>
                <a:cs typeface="+mj-cs"/>
                <a:sym typeface="Calibri"/>
              </a:rPr>
              <a:t>If an agency experiences a cyber security incident, there is a high likelihood that they will receive a field audit from either CIB or potentially the FBI.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001270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agency head or TAC will receive 2 emails from a CIB auditor </a:t>
            </a:r>
            <a:r>
              <a:rPr kumimoji="0" lang="en-US" sz="1200" b="0" i="0" u="none" strike="noStrike" cap="none" spc="0" normalizeH="0" baseline="0" dirty="0">
                <a:ln>
                  <a:noFill/>
                </a:ln>
                <a:solidFill>
                  <a:srgbClr val="000000"/>
                </a:solidFill>
                <a:effectLst/>
                <a:uFillTx/>
                <a:latin typeface="+mj-lt"/>
                <a:ea typeface="+mj-ea"/>
                <a:cs typeface="+mj-cs"/>
                <a:sym typeface="Calibri"/>
              </a:rPr>
              <a:t>(either a Training Officer or Program &amp; Policy Analyst). </a:t>
            </a:r>
          </a:p>
          <a:p>
            <a:pPr marL="171450" indent="-171450">
              <a:buFont typeface="Arial" panose="020B0604020202020204" pitchFamily="34" charset="0"/>
              <a:buChar char="•"/>
            </a:pPr>
            <a:r>
              <a:rPr kumimoji="0" lang="en-US" sz="1200" b="0" i="0" u="none" strike="noStrike" cap="none" spc="0" normalizeH="0" baseline="0" dirty="0">
                <a:ln>
                  <a:noFill/>
                </a:ln>
                <a:solidFill>
                  <a:srgbClr val="000000"/>
                </a:solidFill>
                <a:effectLst/>
                <a:uFillTx/>
                <a:latin typeface="+mj-lt"/>
                <a:ea typeface="+mj-ea"/>
                <a:cs typeface="+mj-cs"/>
                <a:sym typeface="Calibri"/>
              </a:rPr>
              <a:t>One email will have the audit details while the other will contain a packet with audit materials.  The audit details email will have the link to access CJIS Audit / Peak Performance.  It also provides the password to access the encrypted audit material packet that will be available in the audit materials email.  </a:t>
            </a:r>
          </a:p>
          <a:p>
            <a:pPr marL="171450" indent="-171450">
              <a:buFont typeface="Arial" panose="020B0604020202020204" pitchFamily="34" charset="0"/>
              <a:buChar char="•"/>
            </a:pPr>
            <a:r>
              <a:rPr kumimoji="0" lang="en-US" sz="1200" b="0" i="0" u="none" strike="noStrike" cap="none" spc="0" normalizeH="0" baseline="0" dirty="0">
                <a:ln>
                  <a:noFill/>
                </a:ln>
                <a:solidFill>
                  <a:srgbClr val="000000"/>
                </a:solidFill>
                <a:effectLst/>
                <a:uFillTx/>
                <a:latin typeface="+mj-lt"/>
                <a:ea typeface="+mj-ea"/>
                <a:cs typeface="+mj-cs"/>
                <a:sym typeface="Calibri"/>
              </a:rPr>
              <a:t>The level of TIME System access your agency has will determine what kind of audit your agency will receive as well as what items will be included in the audit materials. </a:t>
            </a:r>
          </a:p>
          <a:p>
            <a:pPr marL="171450" indent="-171450">
              <a:buFont typeface="Arial" panose="020B0604020202020204" pitchFamily="34" charset="0"/>
              <a:buChar char="•"/>
            </a:pPr>
            <a:r>
              <a:rPr kumimoji="0" lang="en-US" sz="1200" b="0" i="0" u="none" strike="noStrike" cap="none" spc="0" normalizeH="0" baseline="0" dirty="0">
                <a:ln>
                  <a:noFill/>
                </a:ln>
                <a:solidFill>
                  <a:srgbClr val="000000"/>
                </a:solidFill>
                <a:effectLst/>
                <a:uFillTx/>
                <a:latin typeface="+mj-lt"/>
                <a:ea typeface="+mj-ea"/>
                <a:cs typeface="+mj-cs"/>
                <a:sym typeface="Calibri"/>
              </a:rPr>
              <a:t>District Attorney’s offices get one questionnaire for their TIME System access and then DAIT handles the Technical Questionnaire for all DA’s offices.  S ORI agencies (parking enforcement agencies) get one questionnaire.</a:t>
            </a:r>
          </a:p>
          <a:p>
            <a:pPr marL="171450" indent="-171450">
              <a:buFont typeface="Arial" panose="020B0604020202020204" pitchFamily="34" charset="0"/>
              <a:buChar char="•"/>
            </a:pPr>
            <a:r>
              <a:rPr kumimoji="0" lang="en-US" sz="1200" b="0" i="0" u="none" strike="noStrike" cap="none" spc="0" normalizeH="0" baseline="0" dirty="0" err="1">
                <a:ln>
                  <a:noFill/>
                </a:ln>
                <a:solidFill>
                  <a:srgbClr val="000000"/>
                </a:solidFill>
                <a:effectLst/>
                <a:uFillTx/>
                <a:latin typeface="+mj-lt"/>
                <a:ea typeface="+mj-ea"/>
                <a:cs typeface="+mj-cs"/>
                <a:sym typeface="Calibri"/>
              </a:rPr>
              <a:t>eTIME</a:t>
            </a:r>
            <a:r>
              <a:rPr kumimoji="0" lang="en-US" sz="1200" b="0" i="0" u="none" strike="noStrike" cap="none" spc="0" normalizeH="0" baseline="0" dirty="0">
                <a:ln>
                  <a:noFill/>
                </a:ln>
                <a:solidFill>
                  <a:srgbClr val="000000"/>
                </a:solidFill>
                <a:effectLst/>
                <a:uFillTx/>
                <a:latin typeface="+mj-lt"/>
                <a:ea typeface="+mj-ea"/>
                <a:cs typeface="+mj-cs"/>
                <a:sym typeface="Calibri"/>
              </a:rPr>
              <a:t> is the agency with the least amount of access that gets 2 questionnaires.  </a:t>
            </a:r>
            <a:r>
              <a:rPr kumimoji="0" lang="en-US" sz="1200" b="0" i="0" u="none" strike="noStrike" cap="none" spc="0" normalizeH="0" baseline="0" dirty="0" err="1">
                <a:ln>
                  <a:noFill/>
                </a:ln>
                <a:solidFill>
                  <a:srgbClr val="000000"/>
                </a:solidFill>
                <a:effectLst/>
                <a:uFillTx/>
                <a:latin typeface="+mj-lt"/>
                <a:ea typeface="+mj-ea"/>
                <a:cs typeface="+mj-cs"/>
                <a:sym typeface="Calibri"/>
              </a:rPr>
              <a:t>eTIME</a:t>
            </a:r>
            <a:r>
              <a:rPr kumimoji="0" lang="en-US" sz="1200" b="0" i="0" u="none" strike="noStrike" cap="none" spc="0" normalizeH="0" baseline="0" dirty="0">
                <a:ln>
                  <a:noFill/>
                </a:ln>
                <a:solidFill>
                  <a:srgbClr val="000000"/>
                </a:solidFill>
                <a:effectLst/>
                <a:uFillTx/>
                <a:latin typeface="+mj-lt"/>
                <a:ea typeface="+mj-ea"/>
                <a:cs typeface="+mj-cs"/>
                <a:sym typeface="Calibri"/>
              </a:rPr>
              <a:t> agencies have no PSNs (physical station numbers) and have fewer technical requirements necessary, so they have less questions they have to answer.  </a:t>
            </a:r>
          </a:p>
          <a:p>
            <a:pPr marL="171450" indent="-171450">
              <a:buFont typeface="Arial" panose="020B0604020202020204" pitchFamily="34" charset="0"/>
              <a:buChar char="•"/>
            </a:pPr>
            <a:r>
              <a:rPr kumimoji="0" lang="en-US" sz="1200" b="0" i="0" u="none" strike="noStrike" cap="none" spc="0" normalizeH="0" baseline="0" dirty="0">
                <a:ln>
                  <a:noFill/>
                </a:ln>
                <a:solidFill>
                  <a:srgbClr val="000000"/>
                </a:solidFill>
                <a:effectLst/>
                <a:uFillTx/>
                <a:latin typeface="+mj-lt"/>
                <a:ea typeface="+mj-ea"/>
                <a:cs typeface="+mj-cs"/>
                <a:sym typeface="Calibri"/>
              </a:rPr>
              <a:t>Agencies that have PSNs, but don’t host their own interface will receive the Standard Technical questionnaire.  If they enter records, they will receive an Entry TIME questionnaire; but if they only query records, they will receive a Query TIME questionnaire.</a:t>
            </a:r>
          </a:p>
          <a:p>
            <a:pPr marL="171450" indent="-171450">
              <a:buFont typeface="Arial" panose="020B0604020202020204" pitchFamily="34" charset="0"/>
              <a:buChar char="•"/>
            </a:pPr>
            <a:r>
              <a:rPr kumimoji="0" lang="en-US" sz="1200" b="0" i="0" u="none" strike="noStrike" cap="none" spc="0" normalizeH="0" baseline="0" dirty="0">
                <a:ln>
                  <a:noFill/>
                </a:ln>
                <a:solidFill>
                  <a:srgbClr val="000000"/>
                </a:solidFill>
                <a:effectLst/>
                <a:uFillTx/>
                <a:latin typeface="+mj-lt"/>
                <a:ea typeface="+mj-ea"/>
                <a:cs typeface="+mj-cs"/>
                <a:sym typeface="Calibri"/>
              </a:rPr>
              <a:t>Agencies that host their own interface will receive the longest technical questionnaire as there are many requirements with regards to the CJIS Security Policy.  This questionnaire is where you will see many new questions/updates. </a:t>
            </a:r>
          </a:p>
          <a:p>
            <a:pPr marL="171450" indent="-171450">
              <a:buFont typeface="Arial" panose="020B0604020202020204" pitchFamily="34" charset="0"/>
              <a:buChar char="•"/>
            </a:pPr>
            <a:r>
              <a:rPr kumimoji="0" lang="en-US" sz="1200" b="0" i="0" u="none" strike="noStrike" cap="none" spc="0" normalizeH="0" baseline="0" dirty="0">
                <a:ln>
                  <a:noFill/>
                </a:ln>
                <a:solidFill>
                  <a:srgbClr val="000000"/>
                </a:solidFill>
                <a:effectLst/>
                <a:uFillTx/>
                <a:latin typeface="+mj-lt"/>
                <a:ea typeface="+mj-ea"/>
                <a:cs typeface="+mj-cs"/>
                <a:sym typeface="Calibri"/>
              </a:rPr>
              <a:t>Your agency has 30 days to send the initial questionnaire back in along with the audit materials</a:t>
            </a:r>
          </a:p>
          <a:p>
            <a:pPr marL="171450" indent="-171450">
              <a:buFont typeface="Arial" panose="020B0604020202020204" pitchFamily="34" charset="0"/>
              <a:buChar char="•"/>
            </a:pPr>
            <a:r>
              <a:rPr lang="fr-FR" dirty="0">
                <a:hlinkClick r:id="rId3"/>
              </a:rPr>
              <a:t>CJIS Division — LE (fbi.gov)</a:t>
            </a:r>
            <a:r>
              <a:rPr kumimoji="0" lang="en-US" sz="1200" b="0" i="0" u="none" strike="noStrike" cap="none" spc="0" normalizeH="0" baseline="0" dirty="0">
                <a:ln>
                  <a:noFill/>
                </a:ln>
                <a:solidFill>
                  <a:srgbClr val="000000"/>
                </a:solidFill>
                <a:effectLst/>
                <a:uFillTx/>
                <a:latin typeface="+mj-lt"/>
                <a:ea typeface="+mj-ea"/>
                <a:cs typeface="+mj-cs"/>
                <a:sym typeface="Calibri"/>
              </a:rPr>
              <a:t>  Click on the CJIS Security Policy Resource Center to access the most recent version of the policy as well as some other links (NIST where you can check on FIPS certificates) and the CJIS Security Policy companion document</a:t>
            </a:r>
          </a:p>
          <a:p>
            <a:pPr marL="171450" indent="-171450">
              <a:buFont typeface="Arial" panose="020B0604020202020204" pitchFamily="34" charset="0"/>
              <a:buChar char="•"/>
            </a:pPr>
            <a:r>
              <a:rPr kumimoji="0" lang="en-US" sz="1200" b="0" i="0" u="none" strike="noStrike" cap="none" spc="0" normalizeH="0" baseline="0" dirty="0">
                <a:ln>
                  <a:noFill/>
                </a:ln>
                <a:solidFill>
                  <a:srgbClr val="000000"/>
                </a:solidFill>
                <a:effectLst/>
                <a:uFillTx/>
                <a:latin typeface="+mj-lt"/>
                <a:ea typeface="+mj-ea"/>
                <a:cs typeface="+mj-cs"/>
                <a:sym typeface="Calibri"/>
              </a:rPr>
              <a:t>You should be in regular contact with your auditor and send emails if you have questions.  Once the initial questionnaire is sent back, the auditor will respond and then your agency will be responsible for responding / acknowledging the response items from the auditor.  </a:t>
            </a:r>
            <a:endParaRPr lang="en-US" dirty="0"/>
          </a:p>
        </p:txBody>
      </p:sp>
    </p:spTree>
    <p:extLst>
      <p:ext uri="{BB962C8B-B14F-4D97-AF65-F5344CB8AC3E}">
        <p14:creationId xmlns:p14="http://schemas.microsoft.com/office/powerpoint/2010/main" val="468551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first email advises the agency that they are being audited and alerts them as to what documents to expect as well as the CJIS Audit website and the password for logging into the materials packet that they will receive in a separate email.  </a:t>
            </a:r>
          </a:p>
        </p:txBody>
      </p:sp>
    </p:spTree>
    <p:extLst>
      <p:ext uri="{BB962C8B-B14F-4D97-AF65-F5344CB8AC3E}">
        <p14:creationId xmlns:p14="http://schemas.microsoft.com/office/powerpoint/2010/main" val="3519507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email will give you a run down of what materials will be included in the audit and further instructions on what needs to be completed as well as a timeframe.  The packet of materials will be attached to this email.  </a:t>
            </a:r>
          </a:p>
          <a:p>
            <a:endParaRPr lang="en-US" dirty="0"/>
          </a:p>
          <a:p>
            <a:r>
              <a:rPr lang="en-US" dirty="0"/>
              <a:t>The packets typically include the following items:</a:t>
            </a:r>
          </a:p>
          <a:p>
            <a:endParaRPr lang="en-US" dirty="0"/>
          </a:p>
          <a:p>
            <a:pPr marL="171450" indent="-171450">
              <a:buFont typeface="Arial" panose="020B0604020202020204" pitchFamily="34" charset="0"/>
              <a:buChar char="•"/>
            </a:pPr>
            <a:r>
              <a:rPr lang="en-US" dirty="0"/>
              <a:t>CIB Agency agreement (which is </a:t>
            </a:r>
            <a:r>
              <a:rPr lang="en-US" b="1" dirty="0"/>
              <a:t>required</a:t>
            </a:r>
            <a:r>
              <a:rPr lang="en-US" dirty="0"/>
              <a:t> to be signed)</a:t>
            </a:r>
          </a:p>
          <a:p>
            <a:pPr marL="171450" indent="-171450">
              <a:buFont typeface="Arial" panose="020B0604020202020204" pitchFamily="34" charset="0"/>
              <a:buChar char="•"/>
            </a:pPr>
            <a:r>
              <a:rPr lang="en-US" dirty="0"/>
              <a:t>Management Control Agreement (only required if you have a private IT company or the IT department is not part of the police/sheriff’s office, or if you have a separate dispatch center or pre-trial services) – This must be signed by the agency as well as the non-criminal justice agency before being returned</a:t>
            </a:r>
          </a:p>
          <a:p>
            <a:pPr marL="171450" indent="-171450">
              <a:buFont typeface="Arial" panose="020B0604020202020204" pitchFamily="34" charset="0"/>
              <a:buChar char="•"/>
            </a:pPr>
            <a:r>
              <a:rPr lang="en-US" dirty="0"/>
              <a:t>PSN List (not all agencies have Physical Station Numbers – PSNs) Agencies who are </a:t>
            </a:r>
            <a:r>
              <a:rPr lang="en-US" dirty="0" err="1"/>
              <a:t>eTIME</a:t>
            </a:r>
            <a:r>
              <a:rPr lang="en-US" dirty="0"/>
              <a:t> only will not receive this document, but if you have even just one PSN, you will be required to fill out the form and indicate if it is active or inactive and sign it. </a:t>
            </a:r>
          </a:p>
          <a:p>
            <a:pPr marL="171450" indent="-171450">
              <a:buFont typeface="Arial" panose="020B0604020202020204" pitchFamily="34" charset="0"/>
              <a:buChar char="•"/>
            </a:pPr>
            <a:r>
              <a:rPr lang="en-US" dirty="0"/>
              <a:t>CHRI Recalls (III, WI &amp; Return of Firearm/Mental Health Records) – CIB staff will take a sampling of 25 queried recalls in each category to determine if your agency is properly filling out attention line, using proper purpose codes, asking the reason for the query and ultimately what is done with it.  Agencies must provide responses to these spreadsheets and CIB will provide feedback if necessary</a:t>
            </a:r>
          </a:p>
          <a:p>
            <a:pPr marL="171450" indent="-171450">
              <a:buFont typeface="Arial" panose="020B0604020202020204" pitchFamily="34" charset="0"/>
              <a:buChar char="•"/>
            </a:pPr>
            <a:r>
              <a:rPr lang="en-US" dirty="0"/>
              <a:t>Record Review (If your agency enters records, CIB trainers will request that you answer applicable questions in the questionnaire for up to 10 wanted persons, up to 5 missing persons, up to 10 vehicles/plates, up to 5 protection orders and up to 5 stolen/recovered/lost gun records).</a:t>
            </a:r>
          </a:p>
          <a:p>
            <a:pPr marL="171450" indent="-171450">
              <a:buFont typeface="Arial" panose="020B0604020202020204" pitchFamily="34" charset="0"/>
              <a:buChar char="•"/>
            </a:pPr>
            <a:r>
              <a:rPr lang="en-US" dirty="0"/>
              <a:t>ORION/NCIC information – This document does not have to be sent back unless there are changes that need to be made to the agency’s address or phone number(s), etc.</a:t>
            </a:r>
          </a:p>
          <a:p>
            <a:pPr marL="171450" indent="-171450">
              <a:buFont typeface="Arial" panose="020B0604020202020204" pitchFamily="34" charset="0"/>
              <a:buChar char="•"/>
            </a:pPr>
            <a:r>
              <a:rPr lang="en-US" dirty="0"/>
              <a:t>Roster &amp; Roster Instructions – CIB Staff will use TRAIN to determine what personnel are all on your agency’s roster and send back a spreadsheet.  Your agency must indicate if each person is active or inactive and this sheet MUST BE SIGNED.</a:t>
            </a:r>
          </a:p>
          <a:p>
            <a:pPr marL="171450" indent="-171450">
              <a:buFont typeface="Arial" panose="020B0604020202020204" pitchFamily="34" charset="0"/>
              <a:buChar char="•"/>
            </a:pPr>
            <a:r>
              <a:rPr lang="en-US" dirty="0"/>
              <a:t>Certification Roster – CIB staff will run a certification report for the agency.  This will assist the agency in determining if anyone’s certification has lapsed, but also will show if anyone is still showing on the roster that should no longer be on it.  The agency does not need to send this back unless there are changes that need to be made.  If someone’s certification has lapsed, the TAC can go ahead and register the user and have the user take the recertification as soon as possible.</a:t>
            </a:r>
          </a:p>
          <a:p>
            <a:pPr marL="171450" indent="-171450">
              <a:buFont typeface="Arial" panose="020B0604020202020204" pitchFamily="34" charset="0"/>
              <a:buChar char="•"/>
            </a:pPr>
            <a:r>
              <a:rPr lang="en-US" dirty="0"/>
              <a:t>Justice Directory Report – CIB staff prepares this to show agencies what rights each individual user has for the agency.  If a user has too many rights or need rights to be added, they can contact CIB directly to get that information updated.  This document does not have to come back to CIB though.</a:t>
            </a:r>
          </a:p>
          <a:p>
            <a:pPr marL="171450" indent="-171450">
              <a:buFont typeface="Arial" panose="020B0604020202020204" pitchFamily="34" charset="0"/>
              <a:buChar char="•"/>
            </a:pPr>
            <a:r>
              <a:rPr lang="en-US" dirty="0"/>
              <a:t>Sample Network Diagram – CIB provides a sample network diagram so that agencies have a better understanding of what at minimum is required for a network drawing and it might help an agency determine if they are missing something from their network.  Not all agencies will have to submit one.  Agencies that are </a:t>
            </a:r>
            <a:r>
              <a:rPr lang="en-US" dirty="0" err="1"/>
              <a:t>eTIME</a:t>
            </a:r>
            <a:r>
              <a:rPr lang="en-US" dirty="0"/>
              <a:t> only will not need to submit 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049300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TIME/CIB Agency agreement goes over a summary of CIB’s requirements of all agencies and the agency must agree to comply with those requirements in order to have access to the TIME system.</a:t>
            </a:r>
          </a:p>
          <a:p>
            <a:pPr marL="0" marR="0" lvl="0" indent="0" defTabSz="914400" eaLnBrk="1" fontAlgn="auto" latinLnBrk="0" hangingPunct="1">
              <a:lnSpc>
                <a:spcPct val="100000"/>
              </a:lnSpc>
              <a:spcBef>
                <a:spcPts val="0"/>
              </a:spcBef>
              <a:spcAft>
                <a:spcPts val="0"/>
              </a:spcAft>
              <a:buClrTx/>
              <a:buSzTx/>
              <a:buFontTx/>
              <a:buNone/>
              <a:tabLst/>
              <a:defRPr/>
            </a:pPr>
            <a:r>
              <a:rPr lang="en-US" dirty="0"/>
              <a:t>This document is </a:t>
            </a:r>
            <a:r>
              <a:rPr lang="en-US" b="1" dirty="0"/>
              <a:t>required</a:t>
            </a:r>
            <a:r>
              <a:rPr lang="en-US" dirty="0"/>
              <a:t> to be signed and returned.  </a:t>
            </a:r>
          </a:p>
          <a:p>
            <a:pPr marL="0" marR="0" lvl="0" indent="0" defTabSz="914400" eaLnBrk="1" fontAlgn="auto" latinLnBrk="0" hangingPunct="1">
              <a:lnSpc>
                <a:spcPct val="100000"/>
              </a:lnSpc>
              <a:spcBef>
                <a:spcPts val="0"/>
              </a:spcBef>
              <a:spcAft>
                <a:spcPts val="0"/>
              </a:spcAft>
              <a:buClrTx/>
              <a:buSzTx/>
              <a:buFontTx/>
              <a:buNone/>
              <a:tabLst/>
              <a:defRPr/>
            </a:pPr>
            <a:r>
              <a:rPr lang="en-US" dirty="0"/>
              <a:t>This is a 4-page document and all pages must be returned to CIB.  </a:t>
            </a:r>
          </a:p>
          <a:p>
            <a:pPr marL="0" marR="0" lvl="0" indent="0" defTabSz="914400" eaLnBrk="1" fontAlgn="auto" latinLnBrk="0" hangingPunct="1">
              <a:lnSpc>
                <a:spcPct val="100000"/>
              </a:lnSpc>
              <a:spcBef>
                <a:spcPts val="0"/>
              </a:spcBef>
              <a:spcAft>
                <a:spcPts val="0"/>
              </a:spcAft>
              <a:buClrTx/>
              <a:buSzTx/>
              <a:buFontTx/>
              <a:buNone/>
              <a:tabLst/>
              <a:defRPr/>
            </a:pPr>
            <a:r>
              <a:rPr lang="en-US" dirty="0"/>
              <a:t>The first page requires the name of the agency and the agency’s ORI.  </a:t>
            </a:r>
          </a:p>
          <a:p>
            <a:pPr marL="0" marR="0" lvl="0" indent="0" defTabSz="914400" eaLnBrk="1" fontAlgn="auto" latinLnBrk="0" hangingPunct="1">
              <a:lnSpc>
                <a:spcPct val="100000"/>
              </a:lnSpc>
              <a:spcBef>
                <a:spcPts val="0"/>
              </a:spcBef>
              <a:spcAft>
                <a:spcPts val="0"/>
              </a:spcAft>
              <a:buClrTx/>
              <a:buSzTx/>
              <a:buFontTx/>
              <a:buNone/>
              <a:tabLst/>
              <a:defRPr/>
            </a:pPr>
            <a:r>
              <a:rPr lang="en-US" dirty="0"/>
              <a:t>The last page requires the name of the agency, a signature by whomever has “signing authority” with the agency, their title and the date it was signed.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S ORI agencies will receive a different looking agreement.</a:t>
            </a:r>
          </a:p>
          <a:p>
            <a:endParaRPr lang="en-US" dirty="0"/>
          </a:p>
        </p:txBody>
      </p:sp>
    </p:spTree>
    <p:extLst>
      <p:ext uri="{BB962C8B-B14F-4D97-AF65-F5344CB8AC3E}">
        <p14:creationId xmlns:p14="http://schemas.microsoft.com/office/powerpoint/2010/main" val="1265025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Management Control Agreements (MCAs) are only required if you have a private IT company or the IT department is not part of the police/sheriff’s office, or if you have a separate dispatch center or pre-trial services – basically any non-criminal justice agency that you are sharing CJI with.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must be signed by the agency as well as the non-criminal justice agency before being returned.</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document will not apply to all agencies.  Perhaps your agency doesn’t use any outside IT vendors or your dispatch center is part of your police or sheriff’s office.  If that is the case, this document does not apply to you and does not need to be signed.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 document does apply to your agency, the name of the Non-Criminal Justice Agency (IT Vendor, outside dispatch center, etc.) will need to go in the first line.  Your agency name will go in the second line.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document is only 2 pages.  On the second page, the Non-Criminal Justice agency head (dispatch center director or manager, head of IT or IT company owner) will need to add their signature, title, print their name and date the left side of the document.  The signing authority for the criminal justice agency will need to add their signature, title, printed name and date to the right side of the document.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 MCA (Management Control Agreement) applies to your agency, both pages will need to be filled out and returned to your CIB auditor.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Attached to the MCA is a 3-page security addendum.  If your agency is working with any non-criminal justice agencies, EVERY person from that agency that has access to your system is required to sign the Security Addendum.  Your agency should keep a copy of those signed security addendums, but they do not need to be returned to CIB.</a:t>
            </a:r>
          </a:p>
          <a:p>
            <a:endParaRPr lang="en-US" dirty="0"/>
          </a:p>
        </p:txBody>
      </p:sp>
    </p:spTree>
    <p:extLst>
      <p:ext uri="{BB962C8B-B14F-4D97-AF65-F5344CB8AC3E}">
        <p14:creationId xmlns:p14="http://schemas.microsoft.com/office/powerpoint/2010/main" val="395674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Welcome and provide brief intros on staff</a:t>
            </a:r>
          </a:p>
        </p:txBody>
      </p:sp>
    </p:spTree>
    <p:extLst>
      <p:ext uri="{BB962C8B-B14F-4D97-AF65-F5344CB8AC3E}">
        <p14:creationId xmlns:p14="http://schemas.microsoft.com/office/powerpoint/2010/main" val="3473867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PSN List (not all agencies have Physical Station Numbers – PSNs)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Agencies who are </a:t>
            </a:r>
            <a:r>
              <a:rPr lang="en-US" dirty="0" err="1"/>
              <a:t>eTIME</a:t>
            </a:r>
            <a:r>
              <a:rPr lang="en-US" dirty="0"/>
              <a:t> only will not receive this document.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Agencies that have either a mobile computer or access to Portal, will receive this document.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Even if your agency has just one PSN, you will still be required to fill out the form and indicate if it is active or inactive, sign and date it and return it to CIB staff.</a:t>
            </a:r>
          </a:p>
          <a:p>
            <a:endParaRPr lang="en-US" dirty="0"/>
          </a:p>
        </p:txBody>
      </p:sp>
    </p:spTree>
    <p:extLst>
      <p:ext uri="{BB962C8B-B14F-4D97-AF65-F5344CB8AC3E}">
        <p14:creationId xmlns:p14="http://schemas.microsoft.com/office/powerpoint/2010/main" val="1290748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CHRI Recalls (III, WI &amp; Return of Firearm/Mental Health Records) – </a:t>
            </a:r>
          </a:p>
          <a:p>
            <a:pPr marL="0" marR="0" lvl="0" indent="0" defTabSz="914400" eaLnBrk="1" fontAlgn="auto" latinLnBrk="0" hangingPunct="1">
              <a:lnSpc>
                <a:spcPct val="100000"/>
              </a:lnSpc>
              <a:spcBef>
                <a:spcPts val="0"/>
              </a:spcBef>
              <a:spcAft>
                <a:spcPts val="0"/>
              </a:spcAft>
              <a:buClrTx/>
              <a:buSzTx/>
              <a:buFontTx/>
              <a:buNone/>
              <a:tabLst/>
              <a:defRPr/>
            </a:pPr>
            <a:r>
              <a:rPr lang="en-US" dirty="0"/>
              <a:t>CIB staff will take a sampling of 25 queried recalls in each category to determine if your agency is properly filling out attention line, using proper purpose codes, etc.</a:t>
            </a:r>
          </a:p>
          <a:p>
            <a:pPr marL="0" marR="0" lvl="0" indent="0" defTabSz="914400" eaLnBrk="1" fontAlgn="auto" latinLnBrk="0" hangingPunct="1">
              <a:lnSpc>
                <a:spcPct val="100000"/>
              </a:lnSpc>
              <a:spcBef>
                <a:spcPts val="0"/>
              </a:spcBef>
              <a:spcAft>
                <a:spcPts val="0"/>
              </a:spcAft>
              <a:buClrTx/>
              <a:buSzTx/>
              <a:buFontTx/>
              <a:buNone/>
              <a:tabLst/>
              <a:defRPr/>
            </a:pPr>
            <a:r>
              <a:rPr lang="en-US" dirty="0"/>
              <a:t>The agency must identify the person in the attention line and must provide the reason for the query and ultimately what is done with it. </a:t>
            </a:r>
          </a:p>
          <a:p>
            <a:pPr marL="0" marR="0" lvl="0" indent="0" defTabSz="914400" eaLnBrk="1" fontAlgn="auto" latinLnBrk="0" hangingPunct="1">
              <a:lnSpc>
                <a:spcPct val="100000"/>
              </a:lnSpc>
              <a:spcBef>
                <a:spcPts val="0"/>
              </a:spcBef>
              <a:spcAft>
                <a:spcPts val="0"/>
              </a:spcAft>
              <a:buClrTx/>
              <a:buSzTx/>
              <a:buFontTx/>
              <a:buNone/>
              <a:tabLst/>
              <a:defRPr/>
            </a:pPr>
            <a:r>
              <a:rPr lang="en-US" dirty="0"/>
              <a:t>Agencies must provide responses to these spreadsheets and CIB will provide feedback if necessary.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017223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Record Review (If your agency enters records, CIB trainers will request that you answer applicable questions in the questionnaire for up to 10 wanted persons, up to 5 missing persons, up to 10 vehicles/plates, up to 5 protection orders and up to 5 stolen/recovered/lost gun records). You may pick your “best records” and you can also if you encounter errors, you can update them before CIB reviews the records.  </a:t>
            </a:r>
          </a:p>
          <a:p>
            <a:endParaRPr lang="en-US" dirty="0"/>
          </a:p>
        </p:txBody>
      </p:sp>
    </p:spTree>
    <p:extLst>
      <p:ext uri="{BB962C8B-B14F-4D97-AF65-F5344CB8AC3E}">
        <p14:creationId xmlns:p14="http://schemas.microsoft.com/office/powerpoint/2010/main" val="4063992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ORION/NCIC information – This document does </a:t>
            </a:r>
            <a:r>
              <a:rPr lang="en-US" b="1" dirty="0"/>
              <a:t>not</a:t>
            </a:r>
            <a:r>
              <a:rPr lang="en-US" dirty="0"/>
              <a:t> have to be sent back unless there are changes that need to be made to the agency’s address or phone number(s), etc.</a:t>
            </a:r>
          </a:p>
          <a:p>
            <a:endParaRPr lang="en-US" dirty="0"/>
          </a:p>
        </p:txBody>
      </p:sp>
    </p:spTree>
    <p:extLst>
      <p:ext uri="{BB962C8B-B14F-4D97-AF65-F5344CB8AC3E}">
        <p14:creationId xmlns:p14="http://schemas.microsoft.com/office/powerpoint/2010/main" val="2578732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Roster &amp; Roster Instructions – CIB Staff will use TRAIN to determine what personnel are all on your agency’s roster and send back a spreadsheet.  Your agency must indicate if each person is active or inactive and this sheet MUST BE SIGNED and dated.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The roster instructions provides instructions for the certifications reports and justice directory authorizations as well.  </a:t>
            </a:r>
          </a:p>
          <a:p>
            <a:endParaRPr lang="en-US" dirty="0"/>
          </a:p>
        </p:txBody>
      </p:sp>
    </p:spTree>
    <p:extLst>
      <p:ext uri="{BB962C8B-B14F-4D97-AF65-F5344CB8AC3E}">
        <p14:creationId xmlns:p14="http://schemas.microsoft.com/office/powerpoint/2010/main" val="1962958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Certification Roster – CIB staff will run a certification report for the agency.  This will assist the agency in determining if anyone’s certification has lapsed, but also will show if anyone is still showing on the roster that should no longer be on it.  The agency does not need to send this back unless there are changes that need to be made.  If someone’s certification has lapsed, the TAC can go ahead and register the user and have the user take the recertification as soon as possible.</a:t>
            </a:r>
          </a:p>
          <a:p>
            <a:pPr marL="171450" indent="-171450">
              <a:buFont typeface="Arial" panose="020B0604020202020204" pitchFamily="34" charset="0"/>
              <a:buChar char="•"/>
            </a:pPr>
            <a:r>
              <a:rPr lang="en-US" dirty="0"/>
              <a:t>Justice Directory Report – CIB staff prepares this to show agencies what rights each individual user has for the agency.  If a user has too many rights or need rights to be added, they can contact CIB directly to get that information updated.  This document does not have to come back to CIB though.</a:t>
            </a:r>
          </a:p>
          <a:p>
            <a:endParaRPr lang="en-US" dirty="0"/>
          </a:p>
        </p:txBody>
      </p:sp>
    </p:spTree>
    <p:extLst>
      <p:ext uri="{BB962C8B-B14F-4D97-AF65-F5344CB8AC3E}">
        <p14:creationId xmlns:p14="http://schemas.microsoft.com/office/powerpoint/2010/main" val="477633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Diagram – CIB provides a sample network diagram so that agencies have a better understanding of what at minimum is required for a network drawing and it might help an agency determine if they are missing something from their network.  Not all agencies will have to submit one.  Agencies that are </a:t>
            </a:r>
            <a:r>
              <a:rPr lang="en-US" dirty="0" err="1"/>
              <a:t>eTIME</a:t>
            </a:r>
            <a:r>
              <a:rPr lang="en-US" dirty="0"/>
              <a:t> only will not need to submit one.</a:t>
            </a:r>
          </a:p>
          <a:p>
            <a:endParaRPr lang="en-US" dirty="0"/>
          </a:p>
        </p:txBody>
      </p:sp>
    </p:spTree>
    <p:extLst>
      <p:ext uri="{BB962C8B-B14F-4D97-AF65-F5344CB8AC3E}">
        <p14:creationId xmlns:p14="http://schemas.microsoft.com/office/powerpoint/2010/main" val="3490670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4680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the user logs in using their TRAIN log in and the assigned password, they will be taken to their CJIS Audit home page and be able to see their Active Audits.</a:t>
            </a:r>
          </a:p>
          <a:p>
            <a:pPr marL="171450" indent="-171450">
              <a:buFont typeface="Arial" panose="020B0604020202020204" pitchFamily="34" charset="0"/>
              <a:buChar char="•"/>
            </a:pPr>
            <a:r>
              <a:rPr lang="en-US" dirty="0"/>
              <a:t>Note:  If an individual is a shared TAC, they will see a list of the different agencies they can answer for and will have to select that agency first.</a:t>
            </a:r>
          </a:p>
          <a:p>
            <a:pPr marL="171450" indent="-171450">
              <a:buFont typeface="Arial" panose="020B0604020202020204" pitchFamily="34" charset="0"/>
              <a:buChar char="•"/>
            </a:pPr>
            <a:r>
              <a:rPr lang="en-US" dirty="0"/>
              <a:t>In the above example, the agency has a Technical Security Questionnaire that has not been started yet listed under “New Audits” and then any audits that have been started will be listed under “Saved Audit(s).  </a:t>
            </a:r>
          </a:p>
          <a:p>
            <a:pPr marL="171450" indent="-171450">
              <a:buFont typeface="Arial" panose="020B0604020202020204" pitchFamily="34" charset="0"/>
              <a:buChar char="•"/>
            </a:pPr>
            <a:r>
              <a:rPr lang="en-US" dirty="0"/>
              <a:t>For any audits not started, an agency can first “preview” the audit before starting it.  </a:t>
            </a:r>
          </a:p>
          <a:p>
            <a:pPr marL="171450" indent="-171450">
              <a:buFont typeface="Arial" panose="020B0604020202020204" pitchFamily="34" charset="0"/>
              <a:buChar char="•"/>
            </a:pPr>
            <a:r>
              <a:rPr lang="en-US" dirty="0"/>
              <a:t>For any audits that have been started, the agency can see their progress percentage as well as how many questions have been answered vs unanswered.  The user can preview the progress or continue on with the questions.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Note that there is a Tutorial available for CJIS Audit.  You can click on “View Tutorial” in the yellow bar at the top.  There are multiple training tutorials available including how to perform an audit, viewing audit results, managing information, new features, etc.</a:t>
            </a:r>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931576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36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0079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Agencies can click on the second tab over (Audit History) and view their previous audits.  This can be a helpful tool in determining how questions were answered on previous audits.  </a:t>
            </a:r>
          </a:p>
          <a:p>
            <a:endParaRPr lang="en-US" dirty="0"/>
          </a:p>
          <a:p>
            <a:r>
              <a:rPr lang="en-US" dirty="0"/>
              <a:t>The user can right click on the Audit report button and click on View PDF options to view and print out the previous audit.   </a:t>
            </a:r>
          </a:p>
        </p:txBody>
      </p:sp>
    </p:spTree>
    <p:extLst>
      <p:ext uri="{BB962C8B-B14F-4D97-AF65-F5344CB8AC3E}">
        <p14:creationId xmlns:p14="http://schemas.microsoft.com/office/powerpoint/2010/main" val="4156194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PDF Report of the previous audit will show who submitted the audit when it was received by and who the CIB Auditor was.  </a:t>
            </a:r>
          </a:p>
        </p:txBody>
      </p:sp>
    </p:spTree>
    <p:extLst>
      <p:ext uri="{BB962C8B-B14F-4D97-AF65-F5344CB8AC3E}">
        <p14:creationId xmlns:p14="http://schemas.microsoft.com/office/powerpoint/2010/main" val="2314099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Many agencies fail to perform the necessary fingerprint-based background checks. Sworn officers and jailers are required to have fingerprints submitted to Training and Standards for the DOJ-LE 303 form but this does not meet the requirements for the CJIS Security Policy. Sworn officers and jailers should have two sets of prints taken, one for Training and Standards, and one for the Crime Information Bureau (CIB). Civilian personnel, vendors, and contractors must have one set of fingerprints submitted to CIB. Once these prints are submitted, CIB will run them through the Wisconsin Criminal History Repository and forward them to the FBI. All results will be returned to the agency’s Wisconsin Online Record Check System (WORCS) account for review. A review of the results must take place before unescorted access can be granted. Agencies should have at least one person designated as the WORCS administrator, with the capability to log in to WORCS and pull the results from the site for review.</a:t>
            </a:r>
          </a:p>
          <a:p>
            <a:br>
              <a:rPr lang="en-US" dirty="0"/>
            </a:br>
            <a:r>
              <a:rPr lang="en-US" dirty="0"/>
              <a:t>All agencies that access the TIME System or store Criminal Justice Information (CJI) are required to have a security incident response policy. Each year we ask if agencies have a policy and agencies respond “no”. Agencies are required to have this policy in effect in their agency and all personnel, contractors, and vendors are required to know the policy and to whom they should report any suspicious activity. The security incident response policy should include elements such as adequate preparation, detection, analysis, containment, recovery, and user response activities. Agencies are also required to track, document, and report incidents to CIB.</a:t>
            </a:r>
          </a:p>
          <a:p>
            <a:br>
              <a:rPr lang="en-US" dirty="0"/>
            </a:br>
            <a:r>
              <a:rPr lang="en-US" dirty="0"/>
              <a:t>Agencies that access CJI outside of the physically secure location(s) or controlled area(s) must have Advanced Authentication, also called Multifactor Authentication (MFA) deployed. Any device that accesses CJI from outside the physically secure location or controlled area must have MFA deployed. This can be on laptops, smartphones, tablets, or desktops, etc. The LASO should determine what the physically secure location(s) and/or controlled area(s) of the agency are. Then, the agency can determine whether any devices fall outside of those boundaries to deploy MFA on those devices. There is a possibility that future updates to the CJIS Security Policy will change this requirements to all devices requiring MFA.</a:t>
            </a:r>
          </a:p>
          <a:p>
            <a:br>
              <a:rPr lang="en-US" dirty="0"/>
            </a:br>
            <a:r>
              <a:rPr lang="en-US" dirty="0"/>
              <a:t>Another area where agencies are not compliant with the requirements of the CJIS Security Policy are intrusion detection systems (IDS) and their requirements. All agencies are required to have network-based or host-based intrusion detection or prevention tools deployed on their network where CJI is accessed, processed, transmitted, or stored. Agencies must also maintain current intrusion detection or prevention signatures, monitor inbound and outbound communications for unusual or unauthorized activities, and employ automated tools to support near-real-time analysis of events in support of detecting system-level attacks. Agencies must send intrusion detection logs to a central logging facility where correlation and analysis can take place. This can be to a Security Incident Event Management (SIEM) or other software/product that can analyze the logs, not necessarily sent out to a third party. Agencies must review intrusion detection or prevention logs weekly or implement automated event notification.</a:t>
            </a:r>
            <a:br>
              <a:rPr lang="en-US" dirty="0"/>
            </a:br>
            <a:r>
              <a:rPr lang="en-US" dirty="0"/>
              <a:t>Many agencies were found to be out of compliance with encryption of CJI. When CJI is transmitted electronically, it must be encrypted with a FIPS 140-2 certified encryption algorithm if the CJI leaves the physically secure location. Many agencies’ responses to the audit indicate that they do not encrypt electronic transmission of CJI or the encryption is “FIPS compliant”, both of which do not meet the FIPS 140-2 certified standard that is required. If your agency currently has encryption, you should reach out to the vendor and ask for the FIPS 140-2 certificate that covers the encryption. If one cannot be produced, the agency must find a FIPS 140-2 certified method of encryption to deploy. If your agency has not yet implemented encryption, be sure to get the FIPS 140-2 certificate that covers the encryption you plan to implement prior to purchasing it to ensure it is compliant.</a:t>
            </a:r>
            <a:br>
              <a:rPr lang="en-US" dirty="0"/>
            </a:br>
            <a:r>
              <a:rPr lang="en-US" dirty="0"/>
              <a:t>Temporary remote access is access to an agency’s network or systems that is outside of the agency’s physically secure location. This can be done by the agency, IT, or vendor/contractor personnel on a temporary basis for maintenance or troubleshooting. Any temporary remote access must meet certain requirements to ensure it complies with the CJIS Security Policy. All temporary remote access must be done in a manner that is FIPS 140-2 certified encrypted. “FIPS compliant” is not enough to satisfy this requirement. Temporary remote personnel must be either virtually escorted or have Multifactor Authentication implemented. Virtual escorting is a means by which an agency verifies the temporary remote personnel. It includes meeting these criteria:</a:t>
            </a:r>
            <a:br>
              <a:rPr lang="en-US" dirty="0"/>
            </a:br>
            <a:r>
              <a:rPr lang="en-US" dirty="0"/>
              <a:t>1. The session must be monitored at all times by an authorized escort.</a:t>
            </a:r>
            <a:br>
              <a:rPr lang="en-US" dirty="0"/>
            </a:br>
            <a:r>
              <a:rPr lang="en-US" dirty="0"/>
              <a:t>2. The escort shall be familiar with the system/area in which the work is being performed.</a:t>
            </a:r>
            <a:br>
              <a:rPr lang="en-US" dirty="0"/>
            </a:br>
            <a:r>
              <a:rPr lang="en-US" dirty="0"/>
              <a:t>3. The escort shall have the ability to end the session at any time.</a:t>
            </a:r>
            <a:br>
              <a:rPr lang="en-US" dirty="0"/>
            </a:br>
            <a:r>
              <a:rPr lang="en-US" dirty="0"/>
              <a:t>4. The remote administrative personnel connection shall be via an encrypted (FIPS 140-2 certified) path.</a:t>
            </a:r>
            <a:br>
              <a:rPr lang="en-US" dirty="0"/>
            </a:br>
            <a:r>
              <a:rPr lang="en-US" dirty="0"/>
              <a:t>5. The remote administrative personnel shall be identified prior to access and authenticated prior to or during the session. This authentication may be accomplished prior to the session via an Advanced Authentication (or MFA) solution or during the session via active teleconference with the escort throughout the session.</a:t>
            </a:r>
            <a:br>
              <a:rPr lang="en-US" dirty="0"/>
            </a:br>
            <a:r>
              <a:rPr lang="en-US" dirty="0"/>
              <a:t>All requirements of virtual escorting must be met to be considered virtual escorting. If this cannot be done, then Multifactor Authentication must be used during the session. It is possible for an agency to not use temporary remote access at all on their network. This would require that all maintenance and troubleshooting be done on-site at the agency.</a:t>
            </a:r>
          </a:p>
          <a:p>
            <a:br>
              <a:rPr lang="en-US" dirty="0"/>
            </a:br>
            <a:r>
              <a:rPr lang="en-US" dirty="0"/>
              <a:t>State auditors have found that agencies do not have a network diagram or the network diagram does not include all required information. Network diagrams are missing the name of agency, date of creation, or “For Official Use Only” markings. Diagrams are also missing key pieces of infrastructure including labeled firewalls, servers, virtual environment, wireless access points, or FIPS 140-2 certificates added to corresponding encryption devices and connections.</a:t>
            </a:r>
          </a:p>
          <a:p>
            <a:br>
              <a:rPr lang="en-US" dirty="0"/>
            </a:br>
            <a:r>
              <a:rPr lang="en-US" dirty="0"/>
              <a:t>Review of records entered by Wisconsin agencies identify that records are not entered using all available data, including data from CHRI, DOT, DNR, DOC, and in-house records. </a:t>
            </a:r>
          </a:p>
          <a:p>
            <a:endParaRPr lang="en-US"/>
          </a:p>
          <a:p>
            <a:r>
              <a:rPr lang="en-US"/>
              <a:t>Agencies </a:t>
            </a:r>
            <a:r>
              <a:rPr lang="en-US" dirty="0"/>
              <a:t>were also found to not be contacting the court or complainant to ensure the entry is still valid (warrant is still outstanding, missing person still missing, property still missing/stolen, etc.).</a:t>
            </a:r>
          </a:p>
        </p:txBody>
      </p:sp>
    </p:spTree>
    <p:extLst>
      <p:ext uri="{BB962C8B-B14F-4D97-AF65-F5344CB8AC3E}">
        <p14:creationId xmlns:p14="http://schemas.microsoft.com/office/powerpoint/2010/main" val="2584557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364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Also, it's a set of clear expectations for policies, procedures, and best practices that can be used to train new people and explain to non CJ personnel about the time, effort, and expense of doing things the right way - for budgets, personnel, etc.</a:t>
            </a:r>
          </a:p>
        </p:txBody>
      </p:sp>
    </p:spTree>
    <p:extLst>
      <p:ext uri="{BB962C8B-B14F-4D97-AF65-F5344CB8AC3E}">
        <p14:creationId xmlns:p14="http://schemas.microsoft.com/office/powerpoint/2010/main" val="2266895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full contact list is available on WILENET</a:t>
            </a:r>
          </a:p>
        </p:txBody>
      </p:sp>
    </p:spTree>
    <p:extLst>
      <p:ext uri="{BB962C8B-B14F-4D97-AF65-F5344CB8AC3E}">
        <p14:creationId xmlns:p14="http://schemas.microsoft.com/office/powerpoint/2010/main" val="1733838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770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72721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475352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411515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26530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scheduling your agencies audit, we try to keep you in the same month you were in the previous audit.  It doesn’t always work out that way.</a:t>
            </a:r>
          </a:p>
          <a:p>
            <a:pPr marL="171450" indent="-171450">
              <a:buFont typeface="Arial" panose="020B0604020202020204" pitchFamily="34" charset="0"/>
              <a:buChar char="•"/>
            </a:pPr>
            <a:r>
              <a:rPr lang="en-US" dirty="0"/>
              <a:t>We start with the counties within that section of the state and then find all other agencies within that same county and attempt to audit them in the same month.  </a:t>
            </a:r>
          </a:p>
          <a:p>
            <a:pPr marL="171450" indent="-171450">
              <a:buFont typeface="Arial" panose="020B0604020202020204" pitchFamily="34" charset="0"/>
              <a:buChar char="•"/>
            </a:pPr>
            <a:r>
              <a:rPr lang="en-US" dirty="0"/>
              <a:t>The county sheriff office audits are split up between the 3 training officers.  If your agency enters records, a training officer will also handle your audit. </a:t>
            </a:r>
          </a:p>
          <a:p>
            <a:pPr marL="171450" indent="-171450">
              <a:buFont typeface="Arial" panose="020B0604020202020204" pitchFamily="34" charset="0"/>
              <a:buChar char="•"/>
            </a:pPr>
            <a:r>
              <a:rPr lang="en-US" dirty="0"/>
              <a:t>Any agency that only queries the TIME system via Portal or </a:t>
            </a:r>
            <a:r>
              <a:rPr lang="en-US" dirty="0" err="1"/>
              <a:t>eTIME</a:t>
            </a:r>
            <a:r>
              <a:rPr lang="en-US" dirty="0"/>
              <a:t> will be audited by either a Training Officer or a Program and Policy Analyst.</a:t>
            </a:r>
          </a:p>
          <a:p>
            <a:endParaRPr lang="en-US" dirty="0"/>
          </a:p>
        </p:txBody>
      </p:sp>
    </p:spTree>
    <p:extLst>
      <p:ext uri="{BB962C8B-B14F-4D97-AF65-F5344CB8AC3E}">
        <p14:creationId xmlns:p14="http://schemas.microsoft.com/office/powerpoint/2010/main" val="382291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Agencies are audited by CIB on a triennial basis </a:t>
            </a:r>
            <a:r>
              <a:rPr lang="en-US" sz="1200" dirty="0">
                <a:latin typeface="Veranda"/>
              </a:rPr>
              <a:t>to make sure they are in compliance with the requirements of the CJIS Security Policy.  Currently, we are in the last year of the cycle and will be starting a new cycle in 2024.</a:t>
            </a:r>
          </a:p>
          <a:p>
            <a:pPr marL="171450" indent="-171450">
              <a:buFont typeface="Arial" panose="020B0604020202020204" pitchFamily="34" charset="0"/>
              <a:buChar char="•"/>
            </a:pPr>
            <a:r>
              <a:rPr lang="en-US" sz="1200" dirty="0">
                <a:latin typeface="Veranda"/>
              </a:rPr>
              <a:t>Audits are primarily done online now via Peak Performance; however, CIB has completed on site audits in the past and may be returning to that in the near future.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Veranda"/>
              </a:rPr>
              <a:t>Agencies will receive 1-2 audit questionnaires depending on the type of agency they work for (DA offices and S ORI agencies usually only get 1, while all other agencies receive a TIME questionnaire as well as a Technical questionnaire).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Veranda"/>
              </a:rPr>
              <a:t>Auditors will put together a packet of information that includes items such as agency rosters, PSN (physical station number) list, CHRI query lists, different types of agreements,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Veranda"/>
              </a:rPr>
              <a:t>The TIME And Tech unit uses the most current version of the CJIS Security Policy (currently 5.9.2) to create the questions in the Technical Security Questionnaire to ensure agencies are staying compliant with all of the requirements.  Some of those requirements may be future requirements (for example:  there are several requirements in the current technical questionnaire that must be met by October of 2023, while others will not need to be met/implemented until October 2024).</a:t>
            </a:r>
          </a:p>
          <a:p>
            <a:pPr marL="171450" indent="-171450">
              <a:buFont typeface="Arial" panose="020B0604020202020204" pitchFamily="34" charset="0"/>
              <a:buChar char="•"/>
            </a:pPr>
            <a:endParaRPr lang="en-US" sz="1200" dirty="0">
              <a:latin typeface="Veranda"/>
            </a:endParaRPr>
          </a:p>
          <a:p>
            <a:endParaRPr lang="en-US" dirty="0"/>
          </a:p>
        </p:txBody>
      </p:sp>
    </p:spTree>
    <p:extLst>
      <p:ext uri="{BB962C8B-B14F-4D97-AF65-F5344CB8AC3E}">
        <p14:creationId xmlns:p14="http://schemas.microsoft.com/office/powerpoint/2010/main" val="35560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24_83111FBA.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hyperlink" Target="https://www.doj.state.wi.u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18/10/relationships/comments" Target="../comments/modernComment_13D_415445D6.xml"/><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hyperlink" Target="https://www.doj.state.wi.us/" TargetMode="Externa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5_1839733B.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hyperlink" Target="https://www.doj.state.wi.us/" TargetMode="Externa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2_F862781E.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hyperlink" Target="https://www.doj.state.wi.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doj.state.wi.us/" TargetMode="External"/><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hyperlink" Target="https://wisconsin.cjisapps.com/cjisaudit/"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18/10/relationships/comments" Target="../comments/modernComment_119_85C1F09A.xml"/><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hyperlink" Target="https://www.doj.state.wi.u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www.doj.state.wi.us/" TargetMode="External"/><Relationship Id="rId7" Type="http://schemas.openxmlformats.org/officeDocument/2006/relationships/hyperlink" Target="mailto:CIBAudit@doj.state.wi.us" TargetMode="External"/><Relationship Id="rId12" Type="http://schemas.openxmlformats.org/officeDocument/2006/relationships/hyperlink" Target="mailto:smabymn@doj.state.wi.us"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mailto:CIBTrain@doj.state.wi.us" TargetMode="External"/><Relationship Id="rId11" Type="http://schemas.openxmlformats.org/officeDocument/2006/relationships/hyperlink" Target="mailto:virginjm@doj.state.wi.us" TargetMode="External"/><Relationship Id="rId5" Type="http://schemas.openxmlformats.org/officeDocument/2006/relationships/hyperlink" Target="mailto:brandnerb@doj.state.wi.us" TargetMode="External"/><Relationship Id="rId10" Type="http://schemas.openxmlformats.org/officeDocument/2006/relationships/hyperlink" Target="mailto:devereauxweberjd@doj.state.wi.us" TargetMode="External"/><Relationship Id="rId4" Type="http://schemas.openxmlformats.org/officeDocument/2006/relationships/hyperlink" Target="mailto:cooksm@doj.state.wi.us" TargetMode="External"/><Relationship Id="rId9" Type="http://schemas.openxmlformats.org/officeDocument/2006/relationships/hyperlink" Target="mailto:polachekzd@doj.state.wi.u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02_0.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hyperlink" Target="https://www.doj.state.wi.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C3F"/>
        </a:solidFill>
        <a:effectLst/>
      </p:bgPr>
    </p:bg>
    <p:spTree>
      <p:nvGrpSpPr>
        <p:cNvPr id="1" name=""/>
        <p:cNvGrpSpPr/>
        <p:nvPr/>
      </p:nvGrpSpPr>
      <p:grpSpPr>
        <a:xfrm>
          <a:off x="0" y="0"/>
          <a:ext cx="0" cy="0"/>
          <a:chOff x="0" y="0"/>
          <a:chExt cx="0" cy="0"/>
        </a:xfrm>
      </p:grpSpPr>
      <p:pic>
        <p:nvPicPr>
          <p:cNvPr id="94" name="doj-logo-color.png" descr="doj-logo-color.png"/>
          <p:cNvPicPr>
            <a:picLocks noChangeAspect="1"/>
          </p:cNvPicPr>
          <p:nvPr/>
        </p:nvPicPr>
        <p:blipFill>
          <a:blip r:embed="rId3"/>
          <a:stretch>
            <a:fillRect/>
          </a:stretch>
        </p:blipFill>
        <p:spPr>
          <a:xfrm>
            <a:off x="4313347" y="737162"/>
            <a:ext cx="3565306" cy="3565306"/>
          </a:xfrm>
          <a:prstGeom prst="rect">
            <a:avLst/>
          </a:prstGeom>
          <a:ln w="12700">
            <a:miter lim="400000"/>
          </a:ln>
        </p:spPr>
      </p:pic>
      <p:sp>
        <p:nvSpPr>
          <p:cNvPr id="95" name="Title 1"/>
          <p:cNvSpPr txBox="1"/>
          <p:nvPr/>
        </p:nvSpPr>
        <p:spPr>
          <a:xfrm>
            <a:off x="886740" y="4676683"/>
            <a:ext cx="10418520" cy="158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914400">
              <a:defRPr sz="4000">
                <a:solidFill>
                  <a:srgbClr val="FFFFFF"/>
                </a:solidFill>
                <a:latin typeface="Public Sans Thin Medium"/>
                <a:ea typeface="Public Sans Thin Medium"/>
                <a:cs typeface="Public Sans Thin Medium"/>
                <a:sym typeface="Public Sans Thin Medium"/>
              </a:defRPr>
            </a:pPr>
            <a:r>
              <a:rPr lang="en-US" dirty="0">
                <a:latin typeface="Veranda"/>
              </a:rPr>
              <a:t>CIB Audits</a:t>
            </a:r>
          </a:p>
          <a:p>
            <a:pPr algn="ctr" defTabSz="914400">
              <a:defRPr sz="4000">
                <a:solidFill>
                  <a:srgbClr val="FFFFFF"/>
                </a:solidFill>
                <a:latin typeface="Public Sans Thin Medium"/>
                <a:ea typeface="Public Sans Thin Medium"/>
                <a:cs typeface="Public Sans Thin Medium"/>
                <a:sym typeface="Public Sans Thin Medium"/>
              </a:defRPr>
            </a:pPr>
            <a:r>
              <a:rPr lang="en-US" dirty="0">
                <a:latin typeface="Veranda"/>
              </a:rPr>
              <a:t>September 2023</a:t>
            </a:r>
          </a:p>
        </p:txBody>
      </p:sp>
      <p:pic>
        <p:nvPicPr>
          <p:cNvPr id="5" name="Picture 4" descr="Logo&#10;&#10;Description automatically generated">
            <a:extLst>
              <a:ext uri="{FF2B5EF4-FFF2-40B4-BE49-F238E27FC236}">
                <a16:creationId xmlns:a16="http://schemas.microsoft.com/office/drawing/2014/main" id="{730E9C17-CCDE-4119-9A9D-FCCCF77F3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915" y="5177724"/>
            <a:ext cx="1611086" cy="161108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What is the CJIS Security Policy?</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sp>
        <p:nvSpPr>
          <p:cNvPr id="2" name="Title 1">
            <a:extLst>
              <a:ext uri="{FF2B5EF4-FFF2-40B4-BE49-F238E27FC236}">
                <a16:creationId xmlns:a16="http://schemas.microsoft.com/office/drawing/2014/main" id="{C3E3CB54-D26D-0202-08D9-F3A22979B148}"/>
              </a:ext>
            </a:extLst>
          </p:cNvPr>
          <p:cNvSpPr txBox="1"/>
          <p:nvPr/>
        </p:nvSpPr>
        <p:spPr>
          <a:xfrm>
            <a:off x="675392" y="1463418"/>
            <a:ext cx="10841216" cy="80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Criminal Justice Information Services Security Policy</a:t>
            </a:r>
            <a:endParaRPr dirty="0">
              <a:latin typeface="Public Sans" pitchFamily="2" charset="0"/>
              <a:ea typeface="Public Sans Thin ExtraLight"/>
              <a:cs typeface="Public Sans Thin ExtraLight"/>
              <a:sym typeface="Public Sans Thin ExtraLight"/>
            </a:endParaRPr>
          </a:p>
        </p:txBody>
      </p:sp>
      <p:sp>
        <p:nvSpPr>
          <p:cNvPr id="3" name="Line">
            <a:extLst>
              <a:ext uri="{FF2B5EF4-FFF2-40B4-BE49-F238E27FC236}">
                <a16:creationId xmlns:a16="http://schemas.microsoft.com/office/drawing/2014/main" id="{F517AAFE-80FE-D2AD-201B-4D1905321DA7}"/>
              </a:ext>
            </a:extLst>
          </p:cNvPr>
          <p:cNvSpPr/>
          <p:nvPr/>
        </p:nvSpPr>
        <p:spPr>
          <a:xfrm>
            <a:off x="611041" y="2212162"/>
            <a:ext cx="10688564" cy="1"/>
          </a:xfrm>
          <a:prstGeom prst="line">
            <a:avLst/>
          </a:prstGeom>
          <a:ln w="25400">
            <a:solidFill>
              <a:srgbClr val="993047"/>
            </a:solidFill>
            <a:miter/>
          </a:ln>
        </p:spPr>
        <p:txBody>
          <a:bodyPr lIns="45719" rIns="45719"/>
          <a:lstStyle/>
          <a:p>
            <a:endParaRPr>
              <a:latin typeface="Veranda"/>
            </a:endParaRPr>
          </a:p>
        </p:txBody>
      </p:sp>
      <p:sp>
        <p:nvSpPr>
          <p:cNvPr id="4" name="TextBox 3">
            <a:extLst>
              <a:ext uri="{FF2B5EF4-FFF2-40B4-BE49-F238E27FC236}">
                <a16:creationId xmlns:a16="http://schemas.microsoft.com/office/drawing/2014/main" id="{310BD37A-EF5C-E65B-4D10-D0F922700F5B}"/>
              </a:ext>
            </a:extLst>
          </p:cNvPr>
          <p:cNvSpPr txBox="1"/>
          <p:nvPr/>
        </p:nvSpPr>
        <p:spPr>
          <a:xfrm>
            <a:off x="675392" y="2451149"/>
            <a:ext cx="10905613"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What is CJI (Criminal Justice Information)? </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Law enforcement needs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CJIS Security Policy contents (requirements, guidelines, and agreements)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Premise of the CJIS Security Policy</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Policy assists agencies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Updated regularly by Advisory Policy Board (APB)</a:t>
            </a:r>
            <a:endParaRPr kumimoji="0" lang="en-US" sz="2400" b="0" i="0" u="none" strike="noStrike" cap="none" spc="0" normalizeH="0" baseline="0" dirty="0">
              <a:ln>
                <a:noFill/>
              </a:ln>
              <a:solidFill>
                <a:srgbClr val="000000"/>
              </a:solidFill>
              <a:effectLst/>
              <a:uFillTx/>
              <a:latin typeface="Public Sans" pitchFamily="2" charset="0"/>
              <a:sym typeface="Calibri"/>
            </a:endParaRPr>
          </a:p>
        </p:txBody>
      </p:sp>
    </p:spTree>
    <p:extLst>
      <p:ext uri="{BB962C8B-B14F-4D97-AF65-F5344CB8AC3E}">
        <p14:creationId xmlns:p14="http://schemas.microsoft.com/office/powerpoint/2010/main" val="15971736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74076"/>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latin typeface="Veranda"/>
            </a:endParaRPr>
          </a:p>
        </p:txBody>
      </p:sp>
      <p:sp>
        <p:nvSpPr>
          <p:cNvPr id="107" name="Title 1"/>
          <p:cNvSpPr txBox="1"/>
          <p:nvPr/>
        </p:nvSpPr>
        <p:spPr>
          <a:xfrm>
            <a:off x="675392" y="1463418"/>
            <a:ext cx="10841216" cy="806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CJIS Security Policy 5.9.2 Section 5.11.1</a:t>
            </a:r>
            <a:endParaRPr dirty="0">
              <a:latin typeface="Public Sans" pitchFamily="2" charset="0"/>
              <a:ea typeface="Public Sans Thin ExtraLight"/>
              <a:cs typeface="Public Sans Thin ExtraLight"/>
              <a:sym typeface="Public Sans Thin ExtraLight"/>
            </a:endParaRPr>
          </a:p>
        </p:txBody>
      </p:sp>
      <p:sp>
        <p:nvSpPr>
          <p:cNvPr id="109" name="Line"/>
          <p:cNvSpPr/>
          <p:nvPr/>
        </p:nvSpPr>
        <p:spPr>
          <a:xfrm>
            <a:off x="611041" y="2212162"/>
            <a:ext cx="10688564" cy="1"/>
          </a:xfrm>
          <a:prstGeom prst="line">
            <a:avLst/>
          </a:prstGeom>
          <a:ln w="25400">
            <a:solidFill>
              <a:srgbClr val="993047"/>
            </a:solidFill>
            <a:miter/>
          </a:ln>
        </p:spPr>
        <p:txBody>
          <a:bodyPr lIns="45719" rIns="45719"/>
          <a:lstStyle/>
          <a:p>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Why Every 3 Years?</a:t>
            </a:r>
            <a:endParaRPr sz="5400" dirty="0">
              <a:solidFill>
                <a:schemeClr val="bg1">
                  <a:lumMod val="20000"/>
                  <a:lumOff val="80000"/>
                </a:schemeClr>
              </a:solidFill>
              <a:latin typeface="Veranda"/>
            </a:endParaRPr>
          </a:p>
        </p:txBody>
      </p:sp>
      <p:sp>
        <p:nvSpPr>
          <p:cNvPr id="9" name="TextBox 8">
            <a:extLst>
              <a:ext uri="{FF2B5EF4-FFF2-40B4-BE49-F238E27FC236}">
                <a16:creationId xmlns:a16="http://schemas.microsoft.com/office/drawing/2014/main" id="{15EC8238-D9B4-454D-8029-E4B51EDED2F6}"/>
              </a:ext>
            </a:extLst>
          </p:cNvPr>
          <p:cNvSpPr txBox="1"/>
          <p:nvPr/>
        </p:nvSpPr>
        <p:spPr>
          <a:xfrm>
            <a:off x="638933" y="2261483"/>
            <a:ext cx="10939959"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Veranda"/>
              </a:rPr>
              <a:t>CJIS Security Policy requirement!</a:t>
            </a: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Veranda"/>
              </a:rPr>
              <a:t>CIB audits every agency with TIME access </a:t>
            </a: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Veranda"/>
              </a:rPr>
              <a:t>3 years as a </a:t>
            </a:r>
            <a:r>
              <a:rPr lang="en-US" sz="2400" b="1" dirty="0">
                <a:latin typeface="Veranda"/>
              </a:rPr>
              <a:t>minimum </a:t>
            </a: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Veranda"/>
              </a:rPr>
              <a:t>Can be conducted more frequently</a:t>
            </a: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endParaRPr lang="en-US" sz="2400" dirty="0">
              <a:latin typeface="Veranda"/>
            </a:endParaRP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endParaRPr lang="en-US" sz="2400" dirty="0">
              <a:latin typeface="Veranda"/>
            </a:endParaRP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Veranda"/>
              </a:rPr>
              <a:t>Keeping up with the times</a:t>
            </a: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dirty="0">
                <a:solidFill>
                  <a:srgbClr val="0563C1"/>
                </a:solidFill>
                <a:uFill>
                  <a:solidFill>
                    <a:srgbClr val="0563C1"/>
                  </a:solidFill>
                </a:uFill>
                <a:latin typeface="Veranda"/>
                <a:hlinkClick r:id="rId4"/>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6"/>
          <a:stretch>
            <a:fillRect/>
          </a:stretch>
        </p:blipFill>
        <p:spPr>
          <a:xfrm>
            <a:off x="43729" y="5612012"/>
            <a:ext cx="817909" cy="817909"/>
          </a:xfrm>
          <a:prstGeom prst="rect">
            <a:avLst/>
          </a:prstGeom>
          <a:ln w="12700">
            <a:miter lim="400000"/>
          </a:ln>
        </p:spPr>
      </p:pic>
    </p:spTree>
    <p:extLst>
      <p:ext uri="{BB962C8B-B14F-4D97-AF65-F5344CB8AC3E}">
        <p14:creationId xmlns:p14="http://schemas.microsoft.com/office/powerpoint/2010/main" val="2198937530"/>
      </p:ext>
    </p:extLst>
  </p:cSld>
  <p:clrMapOvr>
    <a:masterClrMapping/>
  </p:clrMapOvr>
  <p:transition spd="med"/>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Who Performs Your Audits</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sp>
        <p:nvSpPr>
          <p:cNvPr id="2" name="Title 1">
            <a:extLst>
              <a:ext uri="{FF2B5EF4-FFF2-40B4-BE49-F238E27FC236}">
                <a16:creationId xmlns:a16="http://schemas.microsoft.com/office/drawing/2014/main" id="{411BFD82-B5ED-218B-5A15-91C685090274}"/>
              </a:ext>
            </a:extLst>
          </p:cNvPr>
          <p:cNvSpPr txBox="1"/>
          <p:nvPr/>
        </p:nvSpPr>
        <p:spPr>
          <a:xfrm>
            <a:off x="675392" y="1463418"/>
            <a:ext cx="10841216" cy="806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Crime Information Bureau – TIME &amp; Technical Staff</a:t>
            </a:r>
            <a:endParaRPr dirty="0">
              <a:latin typeface="Public Sans" pitchFamily="2" charset="0"/>
              <a:ea typeface="Public Sans Thin ExtraLight"/>
              <a:cs typeface="Public Sans Thin ExtraLight"/>
              <a:sym typeface="Public Sans Thin ExtraLight"/>
            </a:endParaRPr>
          </a:p>
        </p:txBody>
      </p:sp>
      <p:sp>
        <p:nvSpPr>
          <p:cNvPr id="3" name="Line">
            <a:extLst>
              <a:ext uri="{FF2B5EF4-FFF2-40B4-BE49-F238E27FC236}">
                <a16:creationId xmlns:a16="http://schemas.microsoft.com/office/drawing/2014/main" id="{390EDCC5-26BF-DD58-BA3D-9F6AF57440A2}"/>
              </a:ext>
            </a:extLst>
          </p:cNvPr>
          <p:cNvSpPr/>
          <p:nvPr/>
        </p:nvSpPr>
        <p:spPr>
          <a:xfrm>
            <a:off x="611041" y="2212162"/>
            <a:ext cx="10688564" cy="1"/>
          </a:xfrm>
          <a:prstGeom prst="line">
            <a:avLst/>
          </a:prstGeom>
          <a:ln w="25400">
            <a:solidFill>
              <a:srgbClr val="993047"/>
            </a:solidFill>
            <a:miter/>
          </a:ln>
        </p:spPr>
        <p:txBody>
          <a:bodyPr lIns="45719" rIns="45719"/>
          <a:lstStyle/>
          <a:p>
            <a:endParaRPr>
              <a:latin typeface="Veranda"/>
            </a:endParaRPr>
          </a:p>
        </p:txBody>
      </p:sp>
      <p:sp>
        <p:nvSpPr>
          <p:cNvPr id="6" name="TextBox 5">
            <a:extLst>
              <a:ext uri="{FF2B5EF4-FFF2-40B4-BE49-F238E27FC236}">
                <a16:creationId xmlns:a16="http://schemas.microsoft.com/office/drawing/2014/main" id="{09268DF2-B17B-D973-5977-F4DC3D98D011}"/>
              </a:ext>
            </a:extLst>
          </p:cNvPr>
          <p:cNvSpPr txBox="1"/>
          <p:nvPr/>
        </p:nvSpPr>
        <p:spPr>
          <a:xfrm>
            <a:off x="699190" y="2446580"/>
            <a:ext cx="9692842"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Public Sans" pitchFamily="2" charset="0"/>
                <a:sym typeface="Calibri"/>
              </a:rPr>
              <a:t>The members of the TIME and Technical Unit involved in your audit are as follows: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2400" b="0" i="0" u="none" strike="noStrike" cap="none" spc="0" normalizeH="0" baseline="0" dirty="0">
                <a:ln>
                  <a:noFill/>
                </a:ln>
                <a:solidFill>
                  <a:srgbClr val="000000"/>
                </a:solidFill>
                <a:effectLst/>
                <a:uFillTx/>
                <a:latin typeface="Public Sans" pitchFamily="2" charset="0"/>
                <a:sym typeface="Calibri"/>
              </a:rPr>
              <a:t>TIME &amp; Technical Manager </a:t>
            </a:r>
          </a:p>
          <a:p>
            <a:pPr marL="285750" lvl="2" indent="-285750">
              <a:buFont typeface="Wingdings" panose="05000000000000000000" pitchFamily="2" charset="2"/>
              <a:buChar char="§"/>
            </a:pPr>
            <a:r>
              <a:rPr kumimoji="0" lang="en-US" sz="2400" b="0" i="0" u="none" strike="noStrike" cap="none" spc="0" normalizeH="0" baseline="0" dirty="0">
                <a:ln>
                  <a:noFill/>
                </a:ln>
                <a:solidFill>
                  <a:srgbClr val="000000"/>
                </a:solidFill>
                <a:effectLst/>
                <a:uFillTx/>
                <a:latin typeface="Public Sans" pitchFamily="2" charset="0"/>
                <a:sym typeface="Calibri"/>
              </a:rPr>
              <a:t>3 Training Officers  </a:t>
            </a:r>
          </a:p>
          <a:p>
            <a:pPr marL="285750" lvl="2" indent="-285750">
              <a:buFont typeface="Wingdings" panose="05000000000000000000" pitchFamily="2" charset="2"/>
              <a:buChar char="§"/>
            </a:pPr>
            <a:r>
              <a:rPr lang="en-US" sz="2400" dirty="0">
                <a:latin typeface="Public Sans" pitchFamily="2" charset="0"/>
              </a:rPr>
              <a:t>4 Program &amp; Policy Analysts</a:t>
            </a:r>
          </a:p>
          <a:p>
            <a:pPr marL="285750" lvl="2" indent="-285750">
              <a:buFont typeface="Wingdings" panose="05000000000000000000" pitchFamily="2" charset="2"/>
              <a:buChar char="§"/>
            </a:pPr>
            <a:r>
              <a:rPr kumimoji="0" lang="en-US" sz="2400" b="0" i="0" u="none" strike="noStrike" cap="none" spc="0" normalizeH="0" baseline="0" dirty="0">
                <a:ln>
                  <a:noFill/>
                </a:ln>
                <a:solidFill>
                  <a:srgbClr val="000000"/>
                </a:solidFill>
                <a:effectLst/>
                <a:uFillTx/>
                <a:latin typeface="Public Sans" pitchFamily="2" charset="0"/>
                <a:sym typeface="Calibri"/>
              </a:rPr>
              <a:t>TIME Systems Operations Manager</a:t>
            </a:r>
          </a:p>
          <a:p>
            <a:pPr marL="285750" lvl="2" indent="-285750">
              <a:buFont typeface="Wingdings" panose="05000000000000000000" pitchFamily="2" charset="2"/>
              <a:buChar char="§"/>
            </a:pPr>
            <a:endParaRPr lang="en-US" sz="2400" dirty="0">
              <a:latin typeface="Public Sans" pitchFamily="2" charset="0"/>
            </a:endParaRPr>
          </a:p>
          <a:p>
            <a:pPr marL="285750" lvl="2" indent="-285750">
              <a:buFont typeface="Wingdings" panose="05000000000000000000" pitchFamily="2" charset="2"/>
              <a:buChar char="§"/>
            </a:pPr>
            <a:r>
              <a:rPr kumimoji="0" lang="en-US" sz="2400" b="0" i="0" u="none" strike="noStrike" cap="none" spc="0" normalizeH="0" baseline="0" dirty="0">
                <a:ln>
                  <a:noFill/>
                </a:ln>
                <a:solidFill>
                  <a:srgbClr val="000000"/>
                </a:solidFill>
                <a:effectLst/>
                <a:uFillTx/>
                <a:latin typeface="Public Sans" pitchFamily="2" charset="0"/>
                <a:sym typeface="Calibri"/>
              </a:rPr>
              <a:t>When necessary, the Deputy Director &amp; Director of CIB will get involved</a:t>
            </a:r>
          </a:p>
        </p:txBody>
      </p:sp>
    </p:spTree>
    <p:extLst>
      <p:ext uri="{BB962C8B-B14F-4D97-AF65-F5344CB8AC3E}">
        <p14:creationId xmlns:p14="http://schemas.microsoft.com/office/powerpoint/2010/main" val="35785815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9525"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6912" y="247650"/>
            <a:ext cx="4017963" cy="968067"/>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Cycle</a:t>
            </a:r>
            <a:endParaRPr sz="5400" dirty="0">
              <a:solidFill>
                <a:schemeClr val="bg1">
                  <a:lumMod val="20000"/>
                  <a:lumOff val="80000"/>
                </a:schemeClr>
              </a:solidFill>
              <a:latin typeface="Veranda"/>
            </a:endParaRPr>
          </a:p>
        </p:txBody>
      </p:sp>
      <p:sp>
        <p:nvSpPr>
          <p:cNvPr id="8" name="Text Placeholder 7">
            <a:extLst>
              <a:ext uri="{FF2B5EF4-FFF2-40B4-BE49-F238E27FC236}">
                <a16:creationId xmlns:a16="http://schemas.microsoft.com/office/drawing/2014/main" id="{CFACD42C-D2A0-16C3-F20D-B38CD1B3ACB4}"/>
              </a:ext>
            </a:extLst>
          </p:cNvPr>
          <p:cNvSpPr>
            <a:spLocks noGrp="1"/>
          </p:cNvSpPr>
          <p:nvPr>
            <p:ph type="body" sz="quarter" idx="21"/>
          </p:nvPr>
        </p:nvSpPr>
        <p:spPr>
          <a:xfrm>
            <a:off x="839787" y="2395787"/>
            <a:ext cx="5633202" cy="3197939"/>
          </a:xfrm>
        </p:spPr>
        <p:txBody>
          <a:bodyPr>
            <a:normAutofit lnSpcReduction="10000"/>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Audits are done in a 3-year cycle</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Mostly geographical by county</a:t>
            </a:r>
          </a:p>
          <a:p>
            <a:pPr marL="800100" lvl="5" indent="-342900" defTabSz="457200" hangingPunct="0">
              <a:lnSpc>
                <a:spcPct val="100000"/>
              </a:lnSpc>
              <a:spcBef>
                <a:spcPts val="0"/>
              </a:spcBef>
              <a:buFont typeface="Arial" panose="020B0604020202020204" pitchFamily="34" charset="0"/>
              <a:buChar char="•"/>
            </a:pPr>
            <a:r>
              <a:rPr lang="en-US" sz="2400" dirty="0">
                <a:latin typeface="Public Sans" pitchFamily="2" charset="0"/>
              </a:rPr>
              <a:t>DA’s offices, DOC, DNR</a:t>
            </a:r>
          </a:p>
          <a:p>
            <a:pPr marL="800100" lvl="5" indent="-342900" defTabSz="457200" hangingPunct="0">
              <a:lnSpc>
                <a:spcPct val="100000"/>
              </a:lnSpc>
              <a:spcBef>
                <a:spcPts val="0"/>
              </a:spcBef>
              <a:buFont typeface="Arial" panose="020B0604020202020204" pitchFamily="34" charset="0"/>
              <a:buChar char="•"/>
            </a:pPr>
            <a:r>
              <a:rPr lang="en-US" sz="2400" dirty="0">
                <a:latin typeface="Public Sans" pitchFamily="2" charset="0"/>
              </a:rPr>
              <a:t>other agencies in multiple counties</a:t>
            </a:r>
          </a:p>
          <a:p>
            <a:pPr marL="800100" lvl="5" indent="-342900" defTabSz="457200" hangingPunct="0">
              <a:lnSpc>
                <a:spcPct val="100000"/>
              </a:lnSpc>
              <a:spcBef>
                <a:spcPts val="0"/>
              </a:spcBef>
              <a:buFont typeface="Arial" panose="020B0604020202020204" pitchFamily="34" charset="0"/>
              <a:buChar char="•"/>
            </a:pPr>
            <a:r>
              <a:rPr lang="en-US" sz="2400" dirty="0">
                <a:latin typeface="Public Sans" pitchFamily="2" charset="0"/>
              </a:rPr>
              <a:t>Agencies joining the TIME system</a:t>
            </a:r>
          </a:p>
          <a:p>
            <a:pPr marL="285750" lvl="1" indent="-285750">
              <a:buFont typeface="Wingdings" panose="05000000000000000000" pitchFamily="2" charset="2"/>
              <a:buChar char="Ø"/>
            </a:pPr>
            <a:r>
              <a:rPr kumimoji="0" lang="en-US" sz="2400" b="0" i="0" u="none" strike="noStrike" cap="none" spc="0" normalizeH="0" baseline="0" dirty="0">
                <a:ln>
                  <a:noFill/>
                </a:ln>
                <a:solidFill>
                  <a:srgbClr val="000000"/>
                </a:solidFill>
                <a:effectLst/>
                <a:uFillTx/>
                <a:latin typeface="Public Sans" pitchFamily="2" charset="0"/>
                <a:sym typeface="Calibri"/>
              </a:rPr>
              <a:t>Currently in </a:t>
            </a:r>
            <a:r>
              <a:rPr kumimoji="0" lang="en-US" sz="2400" b="1" i="0" u="none" strike="noStrike" cap="none" spc="0" normalizeH="0" baseline="0" dirty="0">
                <a:ln>
                  <a:noFill/>
                </a:ln>
                <a:solidFill>
                  <a:srgbClr val="000000"/>
                </a:solidFill>
                <a:effectLst/>
                <a:uFillTx/>
                <a:latin typeface="Public Sans" pitchFamily="2" charset="0"/>
                <a:sym typeface="Calibri"/>
              </a:rPr>
              <a:t>year 3</a:t>
            </a:r>
            <a:r>
              <a:rPr kumimoji="0" lang="en-US" sz="2400" b="0" i="0" u="none" strike="noStrike" cap="none" spc="0" normalizeH="0" baseline="0" dirty="0">
                <a:ln>
                  <a:noFill/>
                </a:ln>
                <a:solidFill>
                  <a:srgbClr val="000000"/>
                </a:solidFill>
                <a:effectLst/>
                <a:uFillTx/>
                <a:latin typeface="Public Sans" pitchFamily="2" charset="0"/>
                <a:sym typeface="Calibri"/>
              </a:rPr>
              <a:t> of cycle</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Next cycle is 2024-2026</a:t>
            </a:r>
          </a:p>
          <a:p>
            <a:endParaRPr lang="en-US" dirty="0"/>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dirty="0">
                <a:solidFill>
                  <a:srgbClr val="0563C1"/>
                </a:solidFill>
                <a:uFill>
                  <a:solidFill>
                    <a:srgbClr val="0563C1"/>
                  </a:solidFill>
                </a:uFill>
                <a:latin typeface="Veranda"/>
                <a:hlinkClick r:id="rId4"/>
              </a:rPr>
              <a:t>https://www.doj.state.wi.us/</a:t>
            </a:r>
          </a:p>
        </p:txBody>
      </p:sp>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sp>
        <p:nvSpPr>
          <p:cNvPr id="170" name="Title 1">
            <a:extLst>
              <a:ext uri="{FF2B5EF4-FFF2-40B4-BE49-F238E27FC236}">
                <a16:creationId xmlns:a16="http://schemas.microsoft.com/office/drawing/2014/main" id="{29ACC441-3E58-07B2-F17D-943AE67FF48D}"/>
              </a:ext>
            </a:extLst>
          </p:cNvPr>
          <p:cNvSpPr txBox="1"/>
          <p:nvPr/>
        </p:nvSpPr>
        <p:spPr>
          <a:xfrm>
            <a:off x="690808" y="1426199"/>
            <a:ext cx="10841216" cy="80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3 Year Cycle</a:t>
            </a:r>
            <a:endParaRPr dirty="0">
              <a:latin typeface="Public Sans" pitchFamily="2" charset="0"/>
              <a:ea typeface="Public Sans Thin ExtraLight"/>
              <a:cs typeface="Public Sans Thin ExtraLight"/>
              <a:sym typeface="Public Sans Thin ExtraLight"/>
            </a:endParaRPr>
          </a:p>
        </p:txBody>
      </p:sp>
      <p:sp>
        <p:nvSpPr>
          <p:cNvPr id="171" name="Line">
            <a:extLst>
              <a:ext uri="{FF2B5EF4-FFF2-40B4-BE49-F238E27FC236}">
                <a16:creationId xmlns:a16="http://schemas.microsoft.com/office/drawing/2014/main" id="{F23EDB5D-DC40-27AD-30BC-4E8A4FC8AC16}"/>
              </a:ext>
            </a:extLst>
          </p:cNvPr>
          <p:cNvSpPr/>
          <p:nvPr/>
        </p:nvSpPr>
        <p:spPr>
          <a:xfrm>
            <a:off x="605083" y="2207404"/>
            <a:ext cx="5911047" cy="16001"/>
          </a:xfrm>
          <a:prstGeom prst="line">
            <a:avLst/>
          </a:prstGeom>
          <a:ln w="25400">
            <a:solidFill>
              <a:srgbClr val="993047"/>
            </a:solidFill>
            <a:miter/>
          </a:ln>
        </p:spPr>
        <p:txBody>
          <a:bodyPr lIns="45719" rIns="45719"/>
          <a:lstStyle/>
          <a:p>
            <a:endParaRPr>
              <a:latin typeface="Veranda"/>
            </a:endParaRPr>
          </a:p>
        </p:txBody>
      </p:sp>
      <p:grpSp>
        <p:nvGrpSpPr>
          <p:cNvPr id="7" name="Group 6">
            <a:extLst>
              <a:ext uri="{FF2B5EF4-FFF2-40B4-BE49-F238E27FC236}">
                <a16:creationId xmlns:a16="http://schemas.microsoft.com/office/drawing/2014/main" id="{90A18239-3C56-DCF7-E9A2-0B52142BBBE5}"/>
              </a:ext>
            </a:extLst>
          </p:cNvPr>
          <p:cNvGrpSpPr/>
          <p:nvPr/>
        </p:nvGrpSpPr>
        <p:grpSpPr>
          <a:xfrm>
            <a:off x="7102368" y="1133886"/>
            <a:ext cx="4440521" cy="5240573"/>
            <a:chOff x="7102368" y="1133886"/>
            <a:chExt cx="4440521" cy="5240573"/>
          </a:xfrm>
        </p:grpSpPr>
        <p:grpSp>
          <p:nvGrpSpPr>
            <p:cNvPr id="6" name="Group 5">
              <a:extLst>
                <a:ext uri="{FF2B5EF4-FFF2-40B4-BE49-F238E27FC236}">
                  <a16:creationId xmlns:a16="http://schemas.microsoft.com/office/drawing/2014/main" id="{B38C4446-9F63-9F2D-5ECD-E5B81C369C0E}"/>
                </a:ext>
              </a:extLst>
            </p:cNvPr>
            <p:cNvGrpSpPr/>
            <p:nvPr/>
          </p:nvGrpSpPr>
          <p:grpSpPr>
            <a:xfrm>
              <a:off x="7102368" y="1133886"/>
              <a:ext cx="4440521" cy="5240573"/>
              <a:chOff x="7102368" y="1133886"/>
              <a:chExt cx="4440521" cy="5240573"/>
            </a:xfrm>
          </p:grpSpPr>
          <p:pic>
            <p:nvPicPr>
              <p:cNvPr id="1026" name="Picture 2">
                <a:extLst>
                  <a:ext uri="{FF2B5EF4-FFF2-40B4-BE49-F238E27FC236}">
                    <a16:creationId xmlns:a16="http://schemas.microsoft.com/office/drawing/2014/main" id="{ED3AE2D2-0217-A7D2-A877-15525FC9F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2113" y="4821893"/>
                <a:ext cx="3000230" cy="1552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060A8D-743F-134A-0A71-982827055F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2368" y="3192449"/>
                <a:ext cx="4167349" cy="20633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59A7692-B58A-7C63-ACD2-78E8D44031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2368" y="1133886"/>
                <a:ext cx="4440521" cy="27020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997F0A-F89D-298D-27E9-B6E74BC98E02}"/>
                  </a:ext>
                </a:extLst>
              </p:cNvPr>
              <p:cNvSpPr/>
              <p:nvPr/>
            </p:nvSpPr>
            <p:spPr>
              <a:xfrm>
                <a:off x="8237376" y="5215712"/>
                <a:ext cx="2560817" cy="769441"/>
              </a:xfrm>
              <a:prstGeom prst="rect">
                <a:avLst/>
              </a:prstGeom>
              <a:noFill/>
            </p:spPr>
            <p:txBody>
              <a:bodyPr wrap="square" lIns="91440" tIns="45720" rIns="91440" bIns="45720">
                <a:spAutoFit/>
              </a:bodyPr>
              <a:lstStyle/>
              <a:p>
                <a:pPr algn="ct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1</a:t>
                </a:r>
                <a:r>
                  <a:rPr lang="en-US" sz="4400" b="1" cap="none" spc="0" baseline="30000" dirty="0">
                    <a:ln w="10160">
                      <a:solidFill>
                        <a:schemeClr val="tx1"/>
                      </a:solidFill>
                      <a:prstDash val="solid"/>
                    </a:ln>
                    <a:solidFill>
                      <a:srgbClr val="FFFFFF"/>
                    </a:solidFill>
                    <a:effectLst>
                      <a:outerShdw blurRad="38100" dist="22860" dir="5400000" algn="tl" rotWithShape="0">
                        <a:srgbClr val="000000">
                          <a:alpha val="30000"/>
                        </a:srgbClr>
                      </a:outerShdw>
                    </a:effectLst>
                  </a:rPr>
                  <a:t>st</a:t>
                </a: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 year</a:t>
                </a:r>
              </a:p>
            </p:txBody>
          </p:sp>
          <p:sp>
            <p:nvSpPr>
              <p:cNvPr id="3" name="Rectangle 2">
                <a:extLst>
                  <a:ext uri="{FF2B5EF4-FFF2-40B4-BE49-F238E27FC236}">
                    <a16:creationId xmlns:a16="http://schemas.microsoft.com/office/drawing/2014/main" id="{603A3F10-A339-226D-6515-00D6FA4D8E7A}"/>
                  </a:ext>
                </a:extLst>
              </p:cNvPr>
              <p:cNvSpPr/>
              <p:nvPr/>
            </p:nvSpPr>
            <p:spPr>
              <a:xfrm>
                <a:off x="8037351" y="3910787"/>
                <a:ext cx="2560817" cy="769441"/>
              </a:xfrm>
              <a:prstGeom prst="rect">
                <a:avLst/>
              </a:prstGeom>
              <a:noFill/>
            </p:spPr>
            <p:txBody>
              <a:bodyPr wrap="square" lIns="91440" tIns="45720" rIns="91440" bIns="45720">
                <a:spAutoFit/>
              </a:bodyPr>
              <a:lstStyle/>
              <a:p>
                <a:pPr algn="ct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2</a:t>
                </a:r>
                <a:r>
                  <a:rPr lang="en-US" sz="4400" b="1" cap="none" spc="0" baseline="30000" dirty="0">
                    <a:ln w="10160">
                      <a:solidFill>
                        <a:schemeClr val="tx1"/>
                      </a:solidFill>
                      <a:prstDash val="solid"/>
                    </a:ln>
                    <a:solidFill>
                      <a:srgbClr val="FFFFFF"/>
                    </a:solidFill>
                    <a:effectLst>
                      <a:outerShdw blurRad="38100" dist="22860" dir="5400000" algn="tl" rotWithShape="0">
                        <a:srgbClr val="000000">
                          <a:alpha val="30000"/>
                        </a:srgbClr>
                      </a:outerShdw>
                    </a:effectLst>
                  </a:rPr>
                  <a:t>nd</a:t>
                </a: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 year</a:t>
                </a:r>
              </a:p>
            </p:txBody>
          </p:sp>
          <p:sp>
            <p:nvSpPr>
              <p:cNvPr id="4" name="Rectangle 3">
                <a:extLst>
                  <a:ext uri="{FF2B5EF4-FFF2-40B4-BE49-F238E27FC236}">
                    <a16:creationId xmlns:a16="http://schemas.microsoft.com/office/drawing/2014/main" id="{46813648-90DE-8B14-95CC-4FB2EB6BEEB1}"/>
                  </a:ext>
                </a:extLst>
              </p:cNvPr>
              <p:cNvSpPr/>
              <p:nvPr/>
            </p:nvSpPr>
            <p:spPr>
              <a:xfrm>
                <a:off x="7703976" y="2329637"/>
                <a:ext cx="2560817" cy="769441"/>
              </a:xfrm>
              <a:prstGeom prst="rect">
                <a:avLst/>
              </a:prstGeom>
              <a:noFill/>
            </p:spPr>
            <p:txBody>
              <a:bodyPr wrap="square" lIns="91440" tIns="45720" rIns="91440" bIns="45720">
                <a:spAutoFit/>
              </a:bodyPr>
              <a:lstStyle/>
              <a:p>
                <a:pPr algn="ctr"/>
                <a:r>
                  <a:rPr lang="en-US" sz="4400" b="1" dirty="0">
                    <a:ln w="10160">
                      <a:solidFill>
                        <a:schemeClr val="tx1"/>
                      </a:solidFill>
                      <a:prstDash val="solid"/>
                    </a:ln>
                    <a:solidFill>
                      <a:srgbClr val="FFFFFF"/>
                    </a:solidFill>
                    <a:effectLst>
                      <a:outerShdw blurRad="38100" dist="22860" dir="5400000" algn="tl" rotWithShape="0">
                        <a:srgbClr val="000000">
                          <a:alpha val="30000"/>
                        </a:srgbClr>
                      </a:outerShdw>
                    </a:effectLst>
                  </a:rPr>
                  <a:t>3</a:t>
                </a:r>
                <a:r>
                  <a:rPr lang="en-US" sz="4400" b="1" baseline="30000" dirty="0">
                    <a:ln w="10160">
                      <a:solidFill>
                        <a:schemeClr val="tx1"/>
                      </a:solidFill>
                      <a:prstDash val="solid"/>
                    </a:ln>
                    <a:solidFill>
                      <a:srgbClr val="FFFFFF"/>
                    </a:solidFill>
                    <a:effectLst>
                      <a:outerShdw blurRad="38100" dist="22860" dir="5400000" algn="tl" rotWithShape="0">
                        <a:srgbClr val="000000">
                          <a:alpha val="30000"/>
                        </a:srgbClr>
                      </a:outerShdw>
                    </a:effectLst>
                  </a:rPr>
                  <a:t>rd</a:t>
                </a:r>
                <a:r>
                  <a:rPr lang="en-US" sz="4400" b="1" dirty="0">
                    <a:ln w="10160">
                      <a:solidFill>
                        <a:schemeClr val="tx1"/>
                      </a:solidFill>
                      <a:prstDash val="solid"/>
                    </a:ln>
                    <a:solidFill>
                      <a:srgbClr val="FFFFFF"/>
                    </a:solidFill>
                    <a:effectLst>
                      <a:outerShdw blurRad="38100" dist="22860" dir="5400000" algn="tl" rotWithShape="0">
                        <a:srgbClr val="000000">
                          <a:alpha val="30000"/>
                        </a:srgbClr>
                      </a:outerShdw>
                    </a:effectLst>
                  </a:rPr>
                  <a:t> </a:t>
                </a: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year</a:t>
                </a:r>
              </a:p>
            </p:txBody>
          </p:sp>
        </p:grpSp>
        <p:sp>
          <p:nvSpPr>
            <p:cNvPr id="5" name="TextBox 4">
              <a:extLst>
                <a:ext uri="{FF2B5EF4-FFF2-40B4-BE49-F238E27FC236}">
                  <a16:creationId xmlns:a16="http://schemas.microsoft.com/office/drawing/2014/main" id="{E35F6381-D5AF-2B33-F506-5AF2390AB27D}"/>
                </a:ext>
              </a:extLst>
            </p:cNvPr>
            <p:cNvSpPr txBox="1"/>
            <p:nvPr/>
          </p:nvSpPr>
          <p:spPr>
            <a:xfrm>
              <a:off x="9479805" y="1478668"/>
              <a:ext cx="17899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lang="en-US" sz="1200" b="0" i="0" dirty="0">
                  <a:solidFill>
                    <a:srgbClr val="111111"/>
                  </a:solidFill>
                  <a:effectLst/>
                  <a:latin typeface="Red Hat Text"/>
                </a:rPr>
                <a:t>Map provided by</a:t>
              </a:r>
            </a:p>
            <a:p>
              <a:pPr marL="0" marR="0" indent="0" algn="r" defTabSz="457200" rtl="0" fontAlgn="auto" latinLnBrk="0" hangingPunct="0">
                <a:lnSpc>
                  <a:spcPct val="100000"/>
                </a:lnSpc>
                <a:spcBef>
                  <a:spcPts val="0"/>
                </a:spcBef>
                <a:spcAft>
                  <a:spcPts val="0"/>
                </a:spcAft>
                <a:buClrTx/>
                <a:buSzTx/>
                <a:buFontTx/>
                <a:buNone/>
                <a:tabLst/>
              </a:pPr>
              <a:r>
                <a:rPr lang="en-US" sz="1200" b="0" i="0" dirty="0">
                  <a:solidFill>
                    <a:srgbClr val="111111"/>
                  </a:solidFill>
                  <a:effectLst/>
                  <a:latin typeface="Red Hat Text"/>
                </a:rPr>
                <a:t>State Cartographer’s Office</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grpSp>
    </p:spTree>
    <p:extLst>
      <p:ext uri="{BB962C8B-B14F-4D97-AF65-F5344CB8AC3E}">
        <p14:creationId xmlns:p14="http://schemas.microsoft.com/office/powerpoint/2010/main" val="1096041942"/>
      </p:ext>
    </p:extLst>
  </p:cSld>
  <p:clrMapOvr>
    <a:masterClrMapping/>
  </p:clrMapOvr>
  <p:transition spd="med"/>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07" name="Title 1"/>
          <p:cNvSpPr txBox="1"/>
          <p:nvPr/>
        </p:nvSpPr>
        <p:spPr>
          <a:xfrm>
            <a:off x="675392" y="1463418"/>
            <a:ext cx="10841216" cy="80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How Audits are Done…</a:t>
            </a:r>
            <a:endParaRPr dirty="0">
              <a:latin typeface="Public Sans" pitchFamily="2" charset="0"/>
              <a:ea typeface="Public Sans Thin ExtraLight"/>
              <a:cs typeface="Public Sans Thin ExtraLight"/>
              <a:sym typeface="Public Sans Thin ExtraLight"/>
            </a:endParaRPr>
          </a:p>
        </p:txBody>
      </p:sp>
      <p:sp>
        <p:nvSpPr>
          <p:cNvPr id="109" name="Line"/>
          <p:cNvSpPr/>
          <p:nvPr/>
        </p:nvSpPr>
        <p:spPr>
          <a:xfrm>
            <a:off x="611041" y="2212162"/>
            <a:ext cx="10688564" cy="1"/>
          </a:xfrm>
          <a:prstGeom prst="line">
            <a:avLst/>
          </a:prstGeom>
          <a:ln w="25400">
            <a:solidFill>
              <a:srgbClr val="993047"/>
            </a:solidFill>
            <a:miter/>
          </a:ln>
        </p:spPr>
        <p:txBody>
          <a:bodyPr lIns="45719" rIns="45719"/>
          <a:lstStyle/>
          <a:p>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Online vs. In Person Audits</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dirty="0">
                <a:solidFill>
                  <a:srgbClr val="0563C1"/>
                </a:solidFill>
                <a:uFill>
                  <a:solidFill>
                    <a:srgbClr val="0563C1"/>
                  </a:solidFill>
                </a:uFill>
                <a:latin typeface="Veranda"/>
                <a:hlinkClick r:id="rId4"/>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6"/>
          <a:stretch>
            <a:fillRect/>
          </a:stretch>
        </p:blipFill>
        <p:spPr>
          <a:xfrm>
            <a:off x="43729" y="5612012"/>
            <a:ext cx="817909" cy="817909"/>
          </a:xfrm>
          <a:prstGeom prst="rect">
            <a:avLst/>
          </a:prstGeom>
          <a:ln w="12700">
            <a:miter lim="400000"/>
          </a:ln>
        </p:spPr>
      </p:pic>
      <p:sp>
        <p:nvSpPr>
          <p:cNvPr id="2" name="TextBox 1">
            <a:extLst>
              <a:ext uri="{FF2B5EF4-FFF2-40B4-BE49-F238E27FC236}">
                <a16:creationId xmlns:a16="http://schemas.microsoft.com/office/drawing/2014/main" id="{85E37933-63C0-211D-D9AD-978DC23BD231}"/>
              </a:ext>
            </a:extLst>
          </p:cNvPr>
          <p:cNvSpPr txBox="1"/>
          <p:nvPr/>
        </p:nvSpPr>
        <p:spPr>
          <a:xfrm>
            <a:off x="675392" y="2471279"/>
            <a:ext cx="9791697"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Prior to 2017, audits were either done via mail or in person.</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In 2017, the auditing software (Peak Performance / CJIS Audit) was deployed.</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COVID pandemic impact on how audits are done</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On-site audits will begin again and can be done as needed currently</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2022 FBI Audit</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Security Incidents impact on audits</a:t>
            </a:r>
          </a:p>
        </p:txBody>
      </p:sp>
    </p:spTree>
    <p:extLst>
      <p:ext uri="{BB962C8B-B14F-4D97-AF65-F5344CB8AC3E}">
        <p14:creationId xmlns:p14="http://schemas.microsoft.com/office/powerpoint/2010/main" val="406418235"/>
      </p:ext>
    </p:extLst>
  </p:cSld>
  <p:clrMapOvr>
    <a:masterClrMapping/>
  </p:clrMapOvr>
  <p:transition spd="med"/>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07" name="Title 1"/>
          <p:cNvSpPr txBox="1"/>
          <p:nvPr/>
        </p:nvSpPr>
        <p:spPr>
          <a:xfrm>
            <a:off x="675392" y="1463418"/>
            <a:ext cx="10841216" cy="1266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What to Expect</a:t>
            </a:r>
            <a:endParaRPr lang="en-US" sz="3200" dirty="0">
              <a:latin typeface="Public Sans" pitchFamily="2" charset="0"/>
              <a:ea typeface="Public Sans Thin ExtraLight"/>
              <a:cs typeface="Public Sans Thin ExtraLight"/>
              <a:sym typeface="Public Sans Thin ExtraLight"/>
            </a:endParaRPr>
          </a:p>
          <a:p>
            <a:pPr defTabSz="914400">
              <a:defRPr sz="4200">
                <a:solidFill>
                  <a:srgbClr val="993047"/>
                </a:solidFill>
                <a:latin typeface="Public Sans Thin Regular"/>
                <a:ea typeface="Public Sans Thin Regular"/>
                <a:cs typeface="Public Sans Thin Regular"/>
                <a:sym typeface="Public Sans Thin Regular"/>
              </a:defRPr>
            </a:pPr>
            <a:endParaRPr dirty="0">
              <a:latin typeface="Veranda"/>
              <a:ea typeface="Public Sans Thin ExtraLight"/>
              <a:cs typeface="Public Sans Thin ExtraLight"/>
              <a:sym typeface="Public Sans Thin ExtraLight"/>
            </a:endParaRPr>
          </a:p>
        </p:txBody>
      </p:sp>
      <p:sp>
        <p:nvSpPr>
          <p:cNvPr id="109" name="Line"/>
          <p:cNvSpPr/>
          <p:nvPr/>
        </p:nvSpPr>
        <p:spPr>
          <a:xfrm>
            <a:off x="751718" y="2273068"/>
            <a:ext cx="10688564" cy="1"/>
          </a:xfrm>
          <a:prstGeom prst="line">
            <a:avLst/>
          </a:prstGeom>
          <a:ln w="25400">
            <a:solidFill>
              <a:srgbClr val="993047"/>
            </a:solidFill>
            <a:miter/>
          </a:ln>
        </p:spPr>
        <p:txBody>
          <a:bodyPr lIns="45719" rIns="45719"/>
          <a:lstStyle/>
          <a:p>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Details &amp; Audit Materials</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dirty="0">
                <a:solidFill>
                  <a:srgbClr val="0563C1"/>
                </a:solidFill>
                <a:uFill>
                  <a:solidFill>
                    <a:srgbClr val="0563C1"/>
                  </a:solidFill>
                </a:uFill>
                <a:latin typeface="Veranda"/>
                <a:hlinkClick r:id="rId4"/>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1321" y="5600445"/>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6"/>
          <a:stretch>
            <a:fillRect/>
          </a:stretch>
        </p:blipFill>
        <p:spPr>
          <a:xfrm>
            <a:off x="43729" y="5612012"/>
            <a:ext cx="817909" cy="817909"/>
          </a:xfrm>
          <a:prstGeom prst="rect">
            <a:avLst/>
          </a:prstGeom>
          <a:ln w="12700">
            <a:miter lim="400000"/>
          </a:ln>
        </p:spPr>
      </p:pic>
      <p:sp>
        <p:nvSpPr>
          <p:cNvPr id="2" name="TextBox 1">
            <a:extLst>
              <a:ext uri="{FF2B5EF4-FFF2-40B4-BE49-F238E27FC236}">
                <a16:creationId xmlns:a16="http://schemas.microsoft.com/office/drawing/2014/main" id="{7E13CDD2-283F-7AD4-2EED-3ACCBAFEB6B2}"/>
              </a:ext>
            </a:extLst>
          </p:cNvPr>
          <p:cNvSpPr txBox="1"/>
          <p:nvPr/>
        </p:nvSpPr>
        <p:spPr>
          <a:xfrm>
            <a:off x="452683" y="2543254"/>
            <a:ext cx="10453856"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Two</a:t>
            </a:r>
            <a:r>
              <a:rPr kumimoji="0" lang="en-US" sz="2400" b="0" i="0" u="none" strike="noStrike" cap="none" spc="0" normalizeH="0" baseline="0" dirty="0">
                <a:ln>
                  <a:noFill/>
                </a:ln>
                <a:solidFill>
                  <a:srgbClr val="000000"/>
                </a:solidFill>
                <a:effectLst/>
                <a:uFillTx/>
                <a:latin typeface="Public Sans" pitchFamily="2" charset="0"/>
                <a:sym typeface="Calibri"/>
              </a:rPr>
              <a:t> emails from a CIB Auditor </a:t>
            </a:r>
          </a:p>
          <a:p>
            <a:pPr marL="285750" lvl="2" indent="-285750">
              <a:buFont typeface="Wingdings" panose="05000000000000000000" pitchFamily="2" charset="2"/>
              <a:buChar char="Ø"/>
            </a:pPr>
            <a:r>
              <a:rPr lang="en-US" sz="2400" dirty="0">
                <a:latin typeface="Public Sans" pitchFamily="2" charset="0"/>
              </a:rPr>
              <a:t>Audit Details and Audit Materials</a:t>
            </a:r>
          </a:p>
          <a:p>
            <a:pPr marL="285750" lvl="2" indent="-285750">
              <a:buFont typeface="Wingdings" panose="05000000000000000000" pitchFamily="2" charset="2"/>
              <a:buChar char="Ø"/>
            </a:pPr>
            <a:r>
              <a:rPr lang="en-US" sz="2400" dirty="0">
                <a:latin typeface="Public Sans" pitchFamily="2" charset="0"/>
              </a:rPr>
              <a:t>TIME vs. Technical Questionnaires</a:t>
            </a:r>
          </a:p>
          <a:p>
            <a:pPr marL="285750" lvl="2" indent="-285750">
              <a:buFont typeface="Wingdings" panose="05000000000000000000" pitchFamily="2" charset="2"/>
              <a:buChar char="Ø"/>
            </a:pPr>
            <a:r>
              <a:rPr lang="en-US" sz="2400" dirty="0">
                <a:latin typeface="Public Sans" pitchFamily="2" charset="0"/>
              </a:rPr>
              <a:t>Audit categories</a:t>
            </a:r>
          </a:p>
          <a:p>
            <a:pPr marL="285750" lvl="2" indent="-285750">
              <a:buFont typeface="Wingdings" panose="05000000000000000000" pitchFamily="2" charset="2"/>
              <a:buChar char="Ø"/>
            </a:pPr>
            <a:r>
              <a:rPr lang="en-US" sz="2400" dirty="0">
                <a:latin typeface="Public Sans" pitchFamily="2" charset="0"/>
              </a:rPr>
              <a:t>30 days to respond to questionnaires and return materials</a:t>
            </a:r>
          </a:p>
          <a:p>
            <a:pPr marL="285750" lvl="2" indent="-285750">
              <a:buFont typeface="Wingdings" panose="05000000000000000000" pitchFamily="2" charset="2"/>
              <a:buChar char="Ø"/>
            </a:pPr>
            <a:r>
              <a:rPr kumimoji="0" lang="en-US" sz="2400" b="0" i="0" u="none" strike="noStrike" cap="none" spc="0" normalizeH="0" baseline="0" dirty="0">
                <a:ln>
                  <a:noFill/>
                </a:ln>
                <a:solidFill>
                  <a:srgbClr val="000000"/>
                </a:solidFill>
                <a:effectLst/>
                <a:uFillTx/>
                <a:latin typeface="Public Sans" pitchFamily="2" charset="0"/>
                <a:sym typeface="Calibri"/>
              </a:rPr>
              <a:t>Many </a:t>
            </a:r>
            <a:r>
              <a:rPr lang="en-US" sz="2400" dirty="0">
                <a:latin typeface="Public Sans" pitchFamily="2" charset="0"/>
              </a:rPr>
              <a:t>updates to CJIS Security Policy</a:t>
            </a:r>
          </a:p>
          <a:p>
            <a:pPr marL="285750" lvl="2" indent="-285750">
              <a:buFont typeface="Wingdings" panose="05000000000000000000" pitchFamily="2" charset="2"/>
              <a:buChar char="Ø"/>
            </a:pPr>
            <a:r>
              <a:rPr kumimoji="0" lang="en-US" sz="2400" b="0" i="0" u="none" strike="noStrike" cap="none" spc="0" normalizeH="0" baseline="0" dirty="0">
                <a:ln>
                  <a:noFill/>
                </a:ln>
                <a:solidFill>
                  <a:srgbClr val="000000"/>
                </a:solidFill>
                <a:effectLst/>
                <a:uFillTx/>
                <a:latin typeface="Public Sans" pitchFamily="2" charset="0"/>
                <a:sym typeface="Calibri"/>
              </a:rPr>
              <a:t>CJIS SP available at fbi.gov/</a:t>
            </a:r>
            <a:r>
              <a:rPr kumimoji="0" lang="en-US" sz="2400" b="0" i="0" u="none" strike="noStrike" cap="none" spc="0" normalizeH="0" baseline="0" dirty="0" err="1">
                <a:ln>
                  <a:noFill/>
                </a:ln>
                <a:solidFill>
                  <a:srgbClr val="000000"/>
                </a:solidFill>
                <a:effectLst/>
                <a:uFillTx/>
                <a:latin typeface="Public Sans" pitchFamily="2" charset="0"/>
                <a:sym typeface="Calibri"/>
              </a:rPr>
              <a:t>cjis</a:t>
            </a:r>
            <a:r>
              <a:rPr kumimoji="0" lang="en-US" sz="2400" b="0" i="0" u="none" strike="noStrike" cap="none" spc="0" normalizeH="0" baseline="0" dirty="0">
                <a:ln>
                  <a:noFill/>
                </a:ln>
                <a:solidFill>
                  <a:srgbClr val="000000"/>
                </a:solidFill>
                <a:effectLst/>
                <a:uFillTx/>
                <a:latin typeface="Public Sans" pitchFamily="2" charset="0"/>
                <a:sym typeface="Calibri"/>
              </a:rPr>
              <a:t>	</a:t>
            </a:r>
          </a:p>
          <a:p>
            <a:pPr marL="285750" lvl="2" indent="-285750">
              <a:buFont typeface="Wingdings" panose="05000000000000000000" pitchFamily="2" charset="2"/>
              <a:buChar char="Ø"/>
            </a:pPr>
            <a:r>
              <a:rPr lang="en-US" sz="2400" dirty="0">
                <a:latin typeface="Public Sans" pitchFamily="2" charset="0"/>
              </a:rPr>
              <a:t>Follow-up emails from CIB Auditor</a:t>
            </a:r>
            <a:endParaRPr kumimoji="0" lang="en-US" sz="2400" b="0" i="0" u="none" strike="noStrike" cap="none" spc="0" normalizeH="0" baseline="0" dirty="0">
              <a:ln>
                <a:noFill/>
              </a:ln>
              <a:solidFill>
                <a:srgbClr val="000000"/>
              </a:solidFill>
              <a:effectLst/>
              <a:uFillTx/>
              <a:latin typeface="Public Sans" pitchFamily="2" charset="0"/>
              <a:sym typeface="Calibri"/>
            </a:endParaRPr>
          </a:p>
        </p:txBody>
      </p:sp>
    </p:spTree>
    <p:extLst>
      <p:ext uri="{BB962C8B-B14F-4D97-AF65-F5344CB8AC3E}">
        <p14:creationId xmlns:p14="http://schemas.microsoft.com/office/powerpoint/2010/main" val="4167202846"/>
      </p:ext>
    </p:extLst>
  </p:cSld>
  <p:clrMapOvr>
    <a:masterClrMapping/>
  </p:clrMapOvr>
  <p:transition spd="med"/>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Details Email</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2" name="Picture 1">
            <a:extLst>
              <a:ext uri="{FF2B5EF4-FFF2-40B4-BE49-F238E27FC236}">
                <a16:creationId xmlns:a16="http://schemas.microsoft.com/office/drawing/2014/main" id="{9FF5400C-E8F7-6019-26BF-205A5032AA86}"/>
              </a:ext>
            </a:extLst>
          </p:cNvPr>
          <p:cNvPicPr>
            <a:picLocks noChangeAspect="1"/>
          </p:cNvPicPr>
          <p:nvPr/>
        </p:nvPicPr>
        <p:blipFill>
          <a:blip r:embed="rId6"/>
          <a:stretch>
            <a:fillRect/>
          </a:stretch>
        </p:blipFill>
        <p:spPr>
          <a:xfrm>
            <a:off x="980907" y="1389794"/>
            <a:ext cx="9955087" cy="4838728"/>
          </a:xfrm>
          <a:prstGeom prst="rect">
            <a:avLst/>
          </a:prstGeom>
        </p:spPr>
      </p:pic>
    </p:spTree>
    <p:extLst>
      <p:ext uri="{BB962C8B-B14F-4D97-AF65-F5344CB8AC3E}">
        <p14:creationId xmlns:p14="http://schemas.microsoft.com/office/powerpoint/2010/main" val="32123351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Materials Email</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4"/>
          <a:stretch>
            <a:fillRect/>
          </a:stretch>
        </p:blipFill>
        <p:spPr>
          <a:xfrm>
            <a:off x="43729" y="5612012"/>
            <a:ext cx="817909" cy="817909"/>
          </a:xfrm>
          <a:prstGeom prst="rect">
            <a:avLst/>
          </a:prstGeom>
          <a:ln w="12700">
            <a:miter lim="400000"/>
          </a:ln>
        </p:spPr>
      </p:pic>
      <p:pic>
        <p:nvPicPr>
          <p:cNvPr id="2" name="Picture 1">
            <a:extLst>
              <a:ext uri="{FF2B5EF4-FFF2-40B4-BE49-F238E27FC236}">
                <a16:creationId xmlns:a16="http://schemas.microsoft.com/office/drawing/2014/main" id="{3E233B78-8268-A387-25D5-B66D6755A2CD}"/>
              </a:ext>
            </a:extLst>
          </p:cNvPr>
          <p:cNvPicPr>
            <a:picLocks noChangeAspect="1"/>
          </p:cNvPicPr>
          <p:nvPr/>
        </p:nvPicPr>
        <p:blipFill>
          <a:blip r:embed="rId5"/>
          <a:stretch>
            <a:fillRect/>
          </a:stretch>
        </p:blipFill>
        <p:spPr>
          <a:xfrm>
            <a:off x="861638" y="1311607"/>
            <a:ext cx="10709999" cy="4545853"/>
          </a:xfrm>
          <a:prstGeom prst="rect">
            <a:avLst/>
          </a:prstGeom>
        </p:spPr>
      </p:pic>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spTree>
    <p:extLst>
      <p:ext uri="{BB962C8B-B14F-4D97-AF65-F5344CB8AC3E}">
        <p14:creationId xmlns:p14="http://schemas.microsoft.com/office/powerpoint/2010/main" val="212921738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TIME/CIB Agency Agreement</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4385E2C7-73CF-B2B0-FCFE-A229C1BDBE61}"/>
              </a:ext>
            </a:extLst>
          </p:cNvPr>
          <p:cNvPicPr>
            <a:picLocks noChangeAspect="1"/>
          </p:cNvPicPr>
          <p:nvPr/>
        </p:nvPicPr>
        <p:blipFill>
          <a:blip r:embed="rId6"/>
          <a:stretch>
            <a:fillRect/>
          </a:stretch>
        </p:blipFill>
        <p:spPr>
          <a:xfrm>
            <a:off x="1030984" y="1311608"/>
            <a:ext cx="3822542" cy="5066953"/>
          </a:xfrm>
          <a:prstGeom prst="rect">
            <a:avLst/>
          </a:prstGeom>
        </p:spPr>
      </p:pic>
      <p:pic>
        <p:nvPicPr>
          <p:cNvPr id="5" name="Picture 4">
            <a:extLst>
              <a:ext uri="{FF2B5EF4-FFF2-40B4-BE49-F238E27FC236}">
                <a16:creationId xmlns:a16="http://schemas.microsoft.com/office/drawing/2014/main" id="{F103B36A-9728-BC3F-953A-FD4B171C3172}"/>
              </a:ext>
            </a:extLst>
          </p:cNvPr>
          <p:cNvPicPr>
            <a:picLocks noChangeAspect="1"/>
          </p:cNvPicPr>
          <p:nvPr/>
        </p:nvPicPr>
        <p:blipFill>
          <a:blip r:embed="rId7"/>
          <a:stretch>
            <a:fillRect/>
          </a:stretch>
        </p:blipFill>
        <p:spPr>
          <a:xfrm>
            <a:off x="6467471" y="1338309"/>
            <a:ext cx="3923574" cy="5091612"/>
          </a:xfrm>
          <a:prstGeom prst="rect">
            <a:avLst/>
          </a:prstGeom>
        </p:spPr>
      </p:pic>
      <p:sp>
        <p:nvSpPr>
          <p:cNvPr id="6" name="Arrow: Left 5">
            <a:extLst>
              <a:ext uri="{FF2B5EF4-FFF2-40B4-BE49-F238E27FC236}">
                <a16:creationId xmlns:a16="http://schemas.microsoft.com/office/drawing/2014/main" id="{4F09E9A3-4952-B6E9-DFC5-8FCA8CB0B79C}"/>
              </a:ext>
            </a:extLst>
          </p:cNvPr>
          <p:cNvSpPr/>
          <p:nvPr/>
        </p:nvSpPr>
        <p:spPr>
          <a:xfrm>
            <a:off x="1800955" y="2928730"/>
            <a:ext cx="928993" cy="198783"/>
          </a:xfrm>
          <a:prstGeom prst="lef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Arrow: Left 11">
            <a:extLst>
              <a:ext uri="{FF2B5EF4-FFF2-40B4-BE49-F238E27FC236}">
                <a16:creationId xmlns:a16="http://schemas.microsoft.com/office/drawing/2014/main" id="{10AF7F2F-F271-6EA6-2B27-8EB41E3607CA}"/>
              </a:ext>
            </a:extLst>
          </p:cNvPr>
          <p:cNvSpPr/>
          <p:nvPr/>
        </p:nvSpPr>
        <p:spPr>
          <a:xfrm>
            <a:off x="4081670" y="2928730"/>
            <a:ext cx="477078" cy="198783"/>
          </a:xfrm>
          <a:prstGeom prst="lef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Rectangle 14">
            <a:extLst>
              <a:ext uri="{FF2B5EF4-FFF2-40B4-BE49-F238E27FC236}">
                <a16:creationId xmlns:a16="http://schemas.microsoft.com/office/drawing/2014/main" id="{1233A8AD-ACC8-1BEC-CC2F-514A04C797BB}"/>
              </a:ext>
            </a:extLst>
          </p:cNvPr>
          <p:cNvSpPr/>
          <p:nvPr/>
        </p:nvSpPr>
        <p:spPr>
          <a:xfrm>
            <a:off x="6811617" y="4412974"/>
            <a:ext cx="3074505" cy="834887"/>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4356024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Management Control Agreements</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2E41A089-EB4E-99C7-E41B-8DE6515C9C0B}"/>
              </a:ext>
            </a:extLst>
          </p:cNvPr>
          <p:cNvPicPr>
            <a:picLocks noChangeAspect="1"/>
          </p:cNvPicPr>
          <p:nvPr/>
        </p:nvPicPr>
        <p:blipFill>
          <a:blip r:embed="rId6"/>
          <a:stretch>
            <a:fillRect/>
          </a:stretch>
        </p:blipFill>
        <p:spPr>
          <a:xfrm>
            <a:off x="861638" y="1312823"/>
            <a:ext cx="3985993" cy="5130036"/>
          </a:xfrm>
          <a:prstGeom prst="rect">
            <a:avLst/>
          </a:prstGeom>
        </p:spPr>
      </p:pic>
      <p:pic>
        <p:nvPicPr>
          <p:cNvPr id="7" name="Picture 6">
            <a:extLst>
              <a:ext uri="{FF2B5EF4-FFF2-40B4-BE49-F238E27FC236}">
                <a16:creationId xmlns:a16="http://schemas.microsoft.com/office/drawing/2014/main" id="{E318213F-277A-D97E-F6F3-F23428FFB684}"/>
              </a:ext>
            </a:extLst>
          </p:cNvPr>
          <p:cNvPicPr>
            <a:picLocks noChangeAspect="1"/>
          </p:cNvPicPr>
          <p:nvPr/>
        </p:nvPicPr>
        <p:blipFill>
          <a:blip r:embed="rId7"/>
          <a:stretch>
            <a:fillRect/>
          </a:stretch>
        </p:blipFill>
        <p:spPr>
          <a:xfrm>
            <a:off x="8081867" y="2629929"/>
            <a:ext cx="3126365" cy="3754594"/>
          </a:xfrm>
          <a:prstGeom prst="rect">
            <a:avLst/>
          </a:prstGeom>
          <a:ln>
            <a:solidFill>
              <a:srgbClr val="0070C0"/>
            </a:solidFill>
          </a:ln>
        </p:spPr>
      </p:pic>
      <p:pic>
        <p:nvPicPr>
          <p:cNvPr id="5" name="Picture 4">
            <a:extLst>
              <a:ext uri="{FF2B5EF4-FFF2-40B4-BE49-F238E27FC236}">
                <a16:creationId xmlns:a16="http://schemas.microsoft.com/office/drawing/2014/main" id="{E93D2F06-105C-61A9-7DF9-086018D6D358}"/>
              </a:ext>
            </a:extLst>
          </p:cNvPr>
          <p:cNvPicPr>
            <a:picLocks noChangeAspect="1"/>
          </p:cNvPicPr>
          <p:nvPr/>
        </p:nvPicPr>
        <p:blipFill>
          <a:blip r:embed="rId8"/>
          <a:stretch>
            <a:fillRect/>
          </a:stretch>
        </p:blipFill>
        <p:spPr>
          <a:xfrm>
            <a:off x="4847631" y="1299885"/>
            <a:ext cx="3985993" cy="4076790"/>
          </a:xfrm>
          <a:prstGeom prst="rect">
            <a:avLst/>
          </a:prstGeom>
        </p:spPr>
      </p:pic>
      <p:sp>
        <p:nvSpPr>
          <p:cNvPr id="8" name="Arrow: Left 7">
            <a:extLst>
              <a:ext uri="{FF2B5EF4-FFF2-40B4-BE49-F238E27FC236}">
                <a16:creationId xmlns:a16="http://schemas.microsoft.com/office/drawing/2014/main" id="{E5F0D630-B58A-9B6E-D1E1-0ACA314AFB2D}"/>
              </a:ext>
            </a:extLst>
          </p:cNvPr>
          <p:cNvSpPr/>
          <p:nvPr/>
        </p:nvSpPr>
        <p:spPr>
          <a:xfrm>
            <a:off x="2451652" y="2345635"/>
            <a:ext cx="768626" cy="284294"/>
          </a:xfrm>
          <a:prstGeom prst="leftArrow">
            <a:avLst/>
          </a:prstGeom>
          <a:solidFill>
            <a:srgbClr val="00B05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Arrow: Left 11">
            <a:extLst>
              <a:ext uri="{FF2B5EF4-FFF2-40B4-BE49-F238E27FC236}">
                <a16:creationId xmlns:a16="http://schemas.microsoft.com/office/drawing/2014/main" id="{C89032FC-A25B-189D-CFF2-BED9792CFB73}"/>
              </a:ext>
            </a:extLst>
          </p:cNvPr>
          <p:cNvSpPr/>
          <p:nvPr/>
        </p:nvSpPr>
        <p:spPr>
          <a:xfrm>
            <a:off x="2451652" y="2688265"/>
            <a:ext cx="768626" cy="284294"/>
          </a:xfrm>
          <a:prstGeom prst="lef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Rectangle 14">
            <a:extLst>
              <a:ext uri="{FF2B5EF4-FFF2-40B4-BE49-F238E27FC236}">
                <a16:creationId xmlns:a16="http://schemas.microsoft.com/office/drawing/2014/main" id="{9AAF6739-5F87-CFDC-FA9F-76B611558813}"/>
              </a:ext>
            </a:extLst>
          </p:cNvPr>
          <p:cNvSpPr/>
          <p:nvPr/>
        </p:nvSpPr>
        <p:spPr>
          <a:xfrm>
            <a:off x="4847631" y="3074504"/>
            <a:ext cx="1937482" cy="2302171"/>
          </a:xfrm>
          <a:prstGeom prst="rect">
            <a:avLst/>
          </a:prstGeom>
          <a:noFill/>
          <a:ln w="28575"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Rectangle 15">
            <a:extLst>
              <a:ext uri="{FF2B5EF4-FFF2-40B4-BE49-F238E27FC236}">
                <a16:creationId xmlns:a16="http://schemas.microsoft.com/office/drawing/2014/main" id="{30E30EA5-9A25-1039-3C97-482D748C36DC}"/>
              </a:ext>
            </a:extLst>
          </p:cNvPr>
          <p:cNvSpPr/>
          <p:nvPr/>
        </p:nvSpPr>
        <p:spPr>
          <a:xfrm>
            <a:off x="6862444" y="3074504"/>
            <a:ext cx="1937482" cy="2302171"/>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946293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TIME &amp; Tech Manager</a:t>
            </a:r>
            <a:endParaRPr dirty="0">
              <a:solidFill>
                <a:schemeClr val="bg1">
                  <a:lumMod val="20000"/>
                  <a:lumOff val="80000"/>
                </a:schemeClr>
              </a:solidFill>
            </a:endParaRPr>
          </a:p>
        </p:txBody>
      </p:sp>
      <p:pic>
        <p:nvPicPr>
          <p:cNvPr id="3" name="Picture 2" descr="A person in a suit smiling&#10;&#10;Description automatically generated with low confidence">
            <a:extLst>
              <a:ext uri="{FF2B5EF4-FFF2-40B4-BE49-F238E27FC236}">
                <a16:creationId xmlns:a16="http://schemas.microsoft.com/office/drawing/2014/main" id="{64914596-369C-0D28-DBAB-C310A9A72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089" y="1663699"/>
            <a:ext cx="2774931" cy="4174409"/>
          </a:xfrm>
          <a:prstGeom prst="rect">
            <a:avLst/>
          </a:prstGeom>
        </p:spPr>
      </p:pic>
      <p:sp>
        <p:nvSpPr>
          <p:cNvPr id="5" name="TextBox 4">
            <a:extLst>
              <a:ext uri="{FF2B5EF4-FFF2-40B4-BE49-F238E27FC236}">
                <a16:creationId xmlns:a16="http://schemas.microsoft.com/office/drawing/2014/main" id="{5C2B0776-6AA0-EDD8-8698-CB764070B4CE}"/>
              </a:ext>
            </a:extLst>
          </p:cNvPr>
          <p:cNvSpPr txBox="1"/>
          <p:nvPr/>
        </p:nvSpPr>
        <p:spPr>
          <a:xfrm>
            <a:off x="4739185" y="1899437"/>
            <a:ext cx="6467021" cy="4341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0000"/>
              </a:lnSpc>
              <a:spcBef>
                <a:spcPts val="0"/>
              </a:spcBef>
              <a:spcAft>
                <a:spcPts val="1700"/>
              </a:spcAft>
            </a:pPr>
            <a:r>
              <a:rPr lang="en-US" sz="1800" dirty="0">
                <a:ln>
                  <a:noFill/>
                </a:ln>
                <a:solidFill>
                  <a:srgbClr val="000000"/>
                </a:solidFill>
                <a:effectLst/>
                <a:latin typeface="Public Sans Light" pitchFamily="2" charset="0"/>
                <a:ea typeface="Arial Unicode MS"/>
                <a:cs typeface="Arial Unicode MS"/>
              </a:rPr>
              <a:t>Craig returned to the TIME and Technical Unit in February 2023 to fill the TIME and Technical Manager position which was left vacant after Katie Schuh’s promotion to Deputy Director last year. Craig began his career with CIB in 2013 with the Firearms Unit and then in 2014, he joined the TIME and Technical Unit as a Program and Policy Analyst where he spent six years helping to keep the TIME System running. In December 2020, Craig accepted a new position as a Criminal History Unit Manager, working to ensure the criminal history repository was maintained in accordance with Wisconsin State Statute 165.83. Craig is excited to be back in the TIME and Technical Unit and welcomes any feedback or suggestions on how we can improve the TIME System.  </a:t>
            </a:r>
            <a:endParaRPr lang="en-US" sz="1800" dirty="0">
              <a:ln>
                <a:noFill/>
              </a:ln>
              <a:solidFill>
                <a:srgbClr val="000000"/>
              </a:solidFill>
              <a:effectLst/>
              <a:latin typeface="Charter Roman"/>
              <a:ea typeface="Arial Unicode MS"/>
              <a:cs typeface="Arial Unicode MS"/>
            </a:endParaRPr>
          </a:p>
        </p:txBody>
      </p:sp>
      <p:sp>
        <p:nvSpPr>
          <p:cNvPr id="4" name="TextBox 3">
            <a:extLst>
              <a:ext uri="{FF2B5EF4-FFF2-40B4-BE49-F238E27FC236}">
                <a16:creationId xmlns:a16="http://schemas.microsoft.com/office/drawing/2014/main" id="{68B98DC6-60DC-CA7C-AD8E-26E9595A644B}"/>
              </a:ext>
            </a:extLst>
          </p:cNvPr>
          <p:cNvSpPr txBox="1"/>
          <p:nvPr/>
        </p:nvSpPr>
        <p:spPr>
          <a:xfrm>
            <a:off x="6686302" y="1518382"/>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Craig Thering</a:t>
            </a:r>
          </a:p>
        </p:txBody>
      </p:sp>
    </p:spTree>
    <p:extLst>
      <p:ext uri="{BB962C8B-B14F-4D97-AF65-F5344CB8AC3E}">
        <p14:creationId xmlns:p14="http://schemas.microsoft.com/office/powerpoint/2010/main" val="12511833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Physical Station Number (PSN) list</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5" name="Picture 4">
            <a:extLst>
              <a:ext uri="{FF2B5EF4-FFF2-40B4-BE49-F238E27FC236}">
                <a16:creationId xmlns:a16="http://schemas.microsoft.com/office/drawing/2014/main" id="{05B34DA8-45BB-A855-F81F-1596107C8649}"/>
              </a:ext>
            </a:extLst>
          </p:cNvPr>
          <p:cNvPicPr>
            <a:picLocks noChangeAspect="1"/>
          </p:cNvPicPr>
          <p:nvPr/>
        </p:nvPicPr>
        <p:blipFill>
          <a:blip r:embed="rId6"/>
          <a:stretch>
            <a:fillRect/>
          </a:stretch>
        </p:blipFill>
        <p:spPr>
          <a:xfrm>
            <a:off x="1097238" y="1257329"/>
            <a:ext cx="4685291" cy="5046329"/>
          </a:xfrm>
          <a:prstGeom prst="rect">
            <a:avLst/>
          </a:prstGeom>
        </p:spPr>
      </p:pic>
      <p:sp>
        <p:nvSpPr>
          <p:cNvPr id="6" name="Rectangle 5">
            <a:extLst>
              <a:ext uri="{FF2B5EF4-FFF2-40B4-BE49-F238E27FC236}">
                <a16:creationId xmlns:a16="http://schemas.microsoft.com/office/drawing/2014/main" id="{B0A6E1C9-117C-ED42-A318-6C785A3E8EB5}"/>
              </a:ext>
            </a:extLst>
          </p:cNvPr>
          <p:cNvSpPr/>
          <p:nvPr/>
        </p:nvSpPr>
        <p:spPr>
          <a:xfrm>
            <a:off x="5247861" y="2014330"/>
            <a:ext cx="534668" cy="1266026"/>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Arrow: Left 6">
            <a:extLst>
              <a:ext uri="{FF2B5EF4-FFF2-40B4-BE49-F238E27FC236}">
                <a16:creationId xmlns:a16="http://schemas.microsoft.com/office/drawing/2014/main" id="{1D7F07DB-64AA-8E54-BD72-09B549F6D31D}"/>
              </a:ext>
            </a:extLst>
          </p:cNvPr>
          <p:cNvSpPr/>
          <p:nvPr/>
        </p:nvSpPr>
        <p:spPr>
          <a:xfrm>
            <a:off x="1616765" y="5819579"/>
            <a:ext cx="490331" cy="219614"/>
          </a:xfrm>
          <a:prstGeom prst="lef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Arrow: Left 7">
            <a:extLst>
              <a:ext uri="{FF2B5EF4-FFF2-40B4-BE49-F238E27FC236}">
                <a16:creationId xmlns:a16="http://schemas.microsoft.com/office/drawing/2014/main" id="{E63AB85B-4E39-0362-018F-97EAB34C3CCF}"/>
              </a:ext>
            </a:extLst>
          </p:cNvPr>
          <p:cNvSpPr/>
          <p:nvPr/>
        </p:nvSpPr>
        <p:spPr>
          <a:xfrm>
            <a:off x="2981739" y="5819579"/>
            <a:ext cx="967409" cy="219614"/>
          </a:xfrm>
          <a:prstGeom prst="lef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1F25F614-8E65-71E8-999E-605410D8885C}"/>
              </a:ext>
            </a:extLst>
          </p:cNvPr>
          <p:cNvSpPr txBox="1"/>
          <p:nvPr/>
        </p:nvSpPr>
        <p:spPr>
          <a:xfrm>
            <a:off x="6096000" y="1842052"/>
            <a:ext cx="4998762"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mj-lt"/>
                <a:ea typeface="+mj-ea"/>
                <a:cs typeface="+mj-cs"/>
                <a:sym typeface="Calibri"/>
              </a:rPr>
              <a:t>The agency must indicate the status of the PSN (A = Active or I = Inactive) in the column on the right. </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t>The document must be signed and dated as well.</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713924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CHRI Queries / Recalls</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3AAC315D-8BC1-7489-3C3F-21E69A8FD0A0}"/>
              </a:ext>
            </a:extLst>
          </p:cNvPr>
          <p:cNvPicPr>
            <a:picLocks noChangeAspect="1"/>
          </p:cNvPicPr>
          <p:nvPr/>
        </p:nvPicPr>
        <p:blipFill>
          <a:blip r:embed="rId6"/>
          <a:stretch>
            <a:fillRect/>
          </a:stretch>
        </p:blipFill>
        <p:spPr>
          <a:xfrm>
            <a:off x="1315133" y="1257328"/>
            <a:ext cx="9964803" cy="5246573"/>
          </a:xfrm>
          <a:prstGeom prst="rect">
            <a:avLst/>
          </a:prstGeom>
        </p:spPr>
      </p:pic>
      <p:sp>
        <p:nvSpPr>
          <p:cNvPr id="2" name="Rectangle 1">
            <a:extLst>
              <a:ext uri="{FF2B5EF4-FFF2-40B4-BE49-F238E27FC236}">
                <a16:creationId xmlns:a16="http://schemas.microsoft.com/office/drawing/2014/main" id="{51C41C3D-ABA9-3519-C071-3DE7B0255CE0}"/>
              </a:ext>
            </a:extLst>
          </p:cNvPr>
          <p:cNvSpPr/>
          <p:nvPr/>
        </p:nvSpPr>
        <p:spPr>
          <a:xfrm>
            <a:off x="7209183" y="2080591"/>
            <a:ext cx="4070753" cy="4303932"/>
          </a:xfrm>
          <a:prstGeom prst="rect">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94017807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Records for Review</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568EAB21-EA7C-5905-63FF-76F761537FCD}"/>
              </a:ext>
            </a:extLst>
          </p:cNvPr>
          <p:cNvPicPr>
            <a:picLocks noChangeAspect="1"/>
          </p:cNvPicPr>
          <p:nvPr/>
        </p:nvPicPr>
        <p:blipFill>
          <a:blip r:embed="rId6"/>
          <a:stretch>
            <a:fillRect/>
          </a:stretch>
        </p:blipFill>
        <p:spPr>
          <a:xfrm>
            <a:off x="3500438" y="1311608"/>
            <a:ext cx="4373724" cy="5192294"/>
          </a:xfrm>
          <a:prstGeom prst="rect">
            <a:avLst/>
          </a:prstGeom>
        </p:spPr>
      </p:pic>
    </p:spTree>
    <p:extLst>
      <p:ext uri="{BB962C8B-B14F-4D97-AF65-F5344CB8AC3E}">
        <p14:creationId xmlns:p14="http://schemas.microsoft.com/office/powerpoint/2010/main" val="57004250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NCIC / ORION File Verification</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6138AC94-CF65-FE61-E808-42D1D0F2D1D1}"/>
              </a:ext>
            </a:extLst>
          </p:cNvPr>
          <p:cNvPicPr>
            <a:picLocks noChangeAspect="1"/>
          </p:cNvPicPr>
          <p:nvPr/>
        </p:nvPicPr>
        <p:blipFill>
          <a:blip r:embed="rId6"/>
          <a:stretch>
            <a:fillRect/>
          </a:stretch>
        </p:blipFill>
        <p:spPr>
          <a:xfrm>
            <a:off x="2673832" y="1487784"/>
            <a:ext cx="6019593" cy="4741301"/>
          </a:xfrm>
          <a:prstGeom prst="rect">
            <a:avLst/>
          </a:prstGeom>
        </p:spPr>
      </p:pic>
    </p:spTree>
    <p:extLst>
      <p:ext uri="{BB962C8B-B14F-4D97-AF65-F5344CB8AC3E}">
        <p14:creationId xmlns:p14="http://schemas.microsoft.com/office/powerpoint/2010/main" val="87661476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Agency TRAIN Roster &amp; Instructions</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527AC360-3021-6807-56F1-3D5CDCC2ACB3}"/>
              </a:ext>
            </a:extLst>
          </p:cNvPr>
          <p:cNvPicPr>
            <a:picLocks noChangeAspect="1"/>
          </p:cNvPicPr>
          <p:nvPr/>
        </p:nvPicPr>
        <p:blipFill>
          <a:blip r:embed="rId6"/>
          <a:stretch>
            <a:fillRect/>
          </a:stretch>
        </p:blipFill>
        <p:spPr>
          <a:xfrm>
            <a:off x="6003235" y="1361339"/>
            <a:ext cx="5186464" cy="5093243"/>
          </a:xfrm>
          <a:prstGeom prst="rect">
            <a:avLst/>
          </a:prstGeom>
        </p:spPr>
      </p:pic>
      <p:pic>
        <p:nvPicPr>
          <p:cNvPr id="5" name="Picture 4">
            <a:extLst>
              <a:ext uri="{FF2B5EF4-FFF2-40B4-BE49-F238E27FC236}">
                <a16:creationId xmlns:a16="http://schemas.microsoft.com/office/drawing/2014/main" id="{CF51948A-31C0-52F7-8A2A-54DDCE9311C5}"/>
              </a:ext>
            </a:extLst>
          </p:cNvPr>
          <p:cNvPicPr>
            <a:picLocks noChangeAspect="1"/>
          </p:cNvPicPr>
          <p:nvPr/>
        </p:nvPicPr>
        <p:blipFill>
          <a:blip r:embed="rId7"/>
          <a:stretch>
            <a:fillRect/>
          </a:stretch>
        </p:blipFill>
        <p:spPr>
          <a:xfrm>
            <a:off x="1198924" y="1312381"/>
            <a:ext cx="4327067" cy="5093243"/>
          </a:xfrm>
          <a:prstGeom prst="rect">
            <a:avLst/>
          </a:prstGeom>
        </p:spPr>
      </p:pic>
      <p:sp>
        <p:nvSpPr>
          <p:cNvPr id="7" name="Rectangle 6">
            <a:extLst>
              <a:ext uri="{FF2B5EF4-FFF2-40B4-BE49-F238E27FC236}">
                <a16:creationId xmlns:a16="http://schemas.microsoft.com/office/drawing/2014/main" id="{BCB4CE5C-24EE-DE19-6EA4-217DA9DE2B7C}"/>
              </a:ext>
            </a:extLst>
          </p:cNvPr>
          <p:cNvSpPr/>
          <p:nvPr/>
        </p:nvSpPr>
        <p:spPr>
          <a:xfrm>
            <a:off x="9647583" y="2173357"/>
            <a:ext cx="1542116" cy="1630017"/>
          </a:xfrm>
          <a:prstGeom prst="rect">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latin typeface="+mj-lt"/>
              <a:ea typeface="+mj-ea"/>
              <a:cs typeface="+mj-cs"/>
              <a:sym typeface="Calibri"/>
            </a:endParaRPr>
          </a:p>
        </p:txBody>
      </p:sp>
      <p:sp>
        <p:nvSpPr>
          <p:cNvPr id="12" name="Arrow: Left 11">
            <a:extLst>
              <a:ext uri="{FF2B5EF4-FFF2-40B4-BE49-F238E27FC236}">
                <a16:creationId xmlns:a16="http://schemas.microsoft.com/office/drawing/2014/main" id="{EE081C25-0C2B-AF2E-98E8-78989AC7AA3C}"/>
              </a:ext>
            </a:extLst>
          </p:cNvPr>
          <p:cNvSpPr/>
          <p:nvPr/>
        </p:nvSpPr>
        <p:spPr>
          <a:xfrm>
            <a:off x="6864873" y="5925804"/>
            <a:ext cx="845885" cy="414021"/>
          </a:xfrm>
          <a:prstGeom prst="lef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Arrow: Left 14">
            <a:extLst>
              <a:ext uri="{FF2B5EF4-FFF2-40B4-BE49-F238E27FC236}">
                <a16:creationId xmlns:a16="http://schemas.microsoft.com/office/drawing/2014/main" id="{6BCE3111-FC1F-4931-4A71-1B3D2DF50626}"/>
              </a:ext>
            </a:extLst>
          </p:cNvPr>
          <p:cNvSpPr/>
          <p:nvPr/>
        </p:nvSpPr>
        <p:spPr>
          <a:xfrm>
            <a:off x="10177670" y="6020966"/>
            <a:ext cx="715617" cy="318859"/>
          </a:xfrm>
          <a:prstGeom prst="lef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17101576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Certifications Roster &amp; JDA Report</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5" name="Picture 4">
            <a:extLst>
              <a:ext uri="{FF2B5EF4-FFF2-40B4-BE49-F238E27FC236}">
                <a16:creationId xmlns:a16="http://schemas.microsoft.com/office/drawing/2014/main" id="{36FFB1E7-167E-D7A3-5429-7C3742514678}"/>
              </a:ext>
            </a:extLst>
          </p:cNvPr>
          <p:cNvPicPr>
            <a:picLocks noChangeAspect="1"/>
          </p:cNvPicPr>
          <p:nvPr/>
        </p:nvPicPr>
        <p:blipFill>
          <a:blip r:embed="rId6"/>
          <a:stretch>
            <a:fillRect/>
          </a:stretch>
        </p:blipFill>
        <p:spPr>
          <a:xfrm>
            <a:off x="5341695" y="1734184"/>
            <a:ext cx="6014492" cy="4270707"/>
          </a:xfrm>
          <a:prstGeom prst="rect">
            <a:avLst/>
          </a:prstGeom>
        </p:spPr>
      </p:pic>
      <p:pic>
        <p:nvPicPr>
          <p:cNvPr id="3" name="Picture 2">
            <a:extLst>
              <a:ext uri="{FF2B5EF4-FFF2-40B4-BE49-F238E27FC236}">
                <a16:creationId xmlns:a16="http://schemas.microsoft.com/office/drawing/2014/main" id="{7DC092BE-B499-D6B0-D56E-4EB5D8E8818D}"/>
              </a:ext>
            </a:extLst>
          </p:cNvPr>
          <p:cNvPicPr>
            <a:picLocks noChangeAspect="1"/>
          </p:cNvPicPr>
          <p:nvPr/>
        </p:nvPicPr>
        <p:blipFill>
          <a:blip r:embed="rId7"/>
          <a:stretch>
            <a:fillRect/>
          </a:stretch>
        </p:blipFill>
        <p:spPr>
          <a:xfrm>
            <a:off x="1157281" y="1311608"/>
            <a:ext cx="4528970" cy="5118313"/>
          </a:xfrm>
          <a:prstGeom prst="rect">
            <a:avLst/>
          </a:prstGeom>
        </p:spPr>
      </p:pic>
    </p:spTree>
    <p:extLst>
      <p:ext uri="{BB962C8B-B14F-4D97-AF65-F5344CB8AC3E}">
        <p14:creationId xmlns:p14="http://schemas.microsoft.com/office/powerpoint/2010/main" val="25778771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Sample Network Diagram</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48CC6978-F80B-9123-F824-4229C0927626}"/>
              </a:ext>
            </a:extLst>
          </p:cNvPr>
          <p:cNvPicPr>
            <a:picLocks noChangeAspect="1"/>
          </p:cNvPicPr>
          <p:nvPr/>
        </p:nvPicPr>
        <p:blipFill>
          <a:blip r:embed="rId6"/>
          <a:stretch>
            <a:fillRect/>
          </a:stretch>
        </p:blipFill>
        <p:spPr>
          <a:xfrm>
            <a:off x="2305877" y="1299885"/>
            <a:ext cx="6604057" cy="5115471"/>
          </a:xfrm>
          <a:prstGeom prst="rect">
            <a:avLst/>
          </a:prstGeom>
        </p:spPr>
      </p:pic>
    </p:spTree>
    <p:extLst>
      <p:ext uri="{BB962C8B-B14F-4D97-AF65-F5344CB8AC3E}">
        <p14:creationId xmlns:p14="http://schemas.microsoft.com/office/powerpoint/2010/main" val="328031349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Peak Performance / CJIS Audit </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5" name="Picture 4">
            <a:extLst>
              <a:ext uri="{FF2B5EF4-FFF2-40B4-BE49-F238E27FC236}">
                <a16:creationId xmlns:a16="http://schemas.microsoft.com/office/drawing/2014/main" id="{C128FCF6-16CD-179F-5D91-1D4B36E114F0}"/>
              </a:ext>
            </a:extLst>
          </p:cNvPr>
          <p:cNvPicPr>
            <a:picLocks noChangeAspect="1"/>
          </p:cNvPicPr>
          <p:nvPr/>
        </p:nvPicPr>
        <p:blipFill>
          <a:blip r:embed="rId6"/>
          <a:stretch>
            <a:fillRect/>
          </a:stretch>
        </p:blipFill>
        <p:spPr>
          <a:xfrm>
            <a:off x="699190" y="1369603"/>
            <a:ext cx="8407470" cy="3906732"/>
          </a:xfrm>
          <a:prstGeom prst="rect">
            <a:avLst/>
          </a:prstGeom>
        </p:spPr>
      </p:pic>
      <p:sp>
        <p:nvSpPr>
          <p:cNvPr id="7" name="Arrow: Right 6">
            <a:extLst>
              <a:ext uri="{FF2B5EF4-FFF2-40B4-BE49-F238E27FC236}">
                <a16:creationId xmlns:a16="http://schemas.microsoft.com/office/drawing/2014/main" id="{C6CCA4ED-8A72-DAA4-16BA-93CED22C0AF9}"/>
              </a:ext>
            </a:extLst>
          </p:cNvPr>
          <p:cNvSpPr/>
          <p:nvPr/>
        </p:nvSpPr>
        <p:spPr>
          <a:xfrm>
            <a:off x="4909751" y="2632015"/>
            <a:ext cx="889686" cy="259465"/>
          </a:xfrm>
          <a:prstGeom prst="rightArrow">
            <a:avLst/>
          </a:prstGeom>
          <a:solidFill>
            <a:srgbClr val="FF0000"/>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0409EFFE-598B-F478-633E-977CBDEF3031}"/>
              </a:ext>
            </a:extLst>
          </p:cNvPr>
          <p:cNvSpPr txBox="1"/>
          <p:nvPr/>
        </p:nvSpPr>
        <p:spPr>
          <a:xfrm>
            <a:off x="861638" y="5325656"/>
            <a:ext cx="1049454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Public Sans" pitchFamily="2" charset="0"/>
                <a:sym typeface="Calibri"/>
              </a:rPr>
              <a:t>Agencies can access the Peak Performance site via the following URL:</a:t>
            </a:r>
          </a:p>
          <a:p>
            <a:pPr marL="0" marR="0" indent="0" algn="l" defTabSz="457200" rtl="0" fontAlgn="auto" latinLnBrk="0" hangingPunct="0">
              <a:lnSpc>
                <a:spcPct val="100000"/>
              </a:lnSpc>
              <a:spcBef>
                <a:spcPts val="0"/>
              </a:spcBef>
              <a:spcAft>
                <a:spcPts val="0"/>
              </a:spcAft>
              <a:buClrTx/>
              <a:buSzTx/>
              <a:buFontTx/>
              <a:buNone/>
              <a:tabLst/>
            </a:pPr>
            <a:r>
              <a:rPr lang="en-US" sz="2400" u="sng" dirty="0">
                <a:solidFill>
                  <a:srgbClr val="0563C1"/>
                </a:solidFill>
                <a:effectLst/>
                <a:latin typeface="Public Sans" pitchFamily="2" charset="0"/>
                <a:ea typeface="Calibri" panose="020F0502020204030204" pitchFamily="34" charset="0"/>
                <a:hlinkClick r:id="rId7"/>
              </a:rPr>
              <a:t>https://wisconsin.cjisapps.com/cjisaudit/</a:t>
            </a:r>
            <a:r>
              <a:rPr lang="en-US" sz="2400" u="sng" dirty="0">
                <a:solidFill>
                  <a:srgbClr val="0563C1"/>
                </a:solidFill>
                <a:latin typeface="Public Sans" pitchFamily="2" charset="0"/>
                <a:ea typeface="Calibri" panose="020F0502020204030204" pitchFamily="34" charset="0"/>
              </a:rPr>
              <a:t>.</a:t>
            </a:r>
            <a:endParaRPr kumimoji="0" lang="en-US" sz="2400" b="0" i="0" u="none" strike="noStrike" cap="none" spc="0" normalizeH="0" baseline="0" dirty="0">
              <a:ln>
                <a:noFill/>
              </a:ln>
              <a:solidFill>
                <a:srgbClr val="000000"/>
              </a:solidFill>
              <a:effectLst/>
              <a:uFillTx/>
              <a:latin typeface="Public Sans" pitchFamily="2" charset="0"/>
              <a:sym typeface="Calibri"/>
            </a:endParaRPr>
          </a:p>
        </p:txBody>
      </p:sp>
      <p:sp>
        <p:nvSpPr>
          <p:cNvPr id="15" name="TextBox 14">
            <a:extLst>
              <a:ext uri="{FF2B5EF4-FFF2-40B4-BE49-F238E27FC236}">
                <a16:creationId xmlns:a16="http://schemas.microsoft.com/office/drawing/2014/main" id="{503631BF-4A6F-6ECF-51FE-43FA1763AE3A}"/>
              </a:ext>
            </a:extLst>
          </p:cNvPr>
          <p:cNvSpPr txBox="1"/>
          <p:nvPr/>
        </p:nvSpPr>
        <p:spPr>
          <a:xfrm>
            <a:off x="9563860" y="2023085"/>
            <a:ext cx="2332498"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Agencies will need to use the “Agency Login” to access their questionnaires.</a:t>
            </a:r>
          </a:p>
        </p:txBody>
      </p:sp>
    </p:spTree>
    <p:extLst>
      <p:ext uri="{BB962C8B-B14F-4D97-AF65-F5344CB8AC3E}">
        <p14:creationId xmlns:p14="http://schemas.microsoft.com/office/powerpoint/2010/main" val="368420112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Peak Performance Agency Login</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dirty="0">
                <a:solidFill>
                  <a:srgbClr val="0563C1"/>
                </a:solidFill>
                <a:uFill>
                  <a:solidFill>
                    <a:srgbClr val="0563C1"/>
                  </a:solidFill>
                </a:uFill>
                <a:latin typeface="Veranda"/>
                <a:hlinkClick r:id="rId4"/>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638" y="5587351"/>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6"/>
          <a:stretch>
            <a:fillRect/>
          </a:stretch>
        </p:blipFill>
        <p:spPr>
          <a:xfrm>
            <a:off x="43729" y="5612012"/>
            <a:ext cx="817909" cy="817909"/>
          </a:xfrm>
          <a:prstGeom prst="rect">
            <a:avLst/>
          </a:prstGeom>
          <a:ln w="12700">
            <a:miter lim="400000"/>
          </a:ln>
        </p:spPr>
      </p:pic>
      <p:pic>
        <p:nvPicPr>
          <p:cNvPr id="1026" name="Picture 2">
            <a:extLst>
              <a:ext uri="{FF2B5EF4-FFF2-40B4-BE49-F238E27FC236}">
                <a16:creationId xmlns:a16="http://schemas.microsoft.com/office/drawing/2014/main" id="{477C338C-9196-38E3-4082-AB86D91FE7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8392" y="3590456"/>
            <a:ext cx="8149879" cy="2913446"/>
          </a:xfrm>
          <a:prstGeom prst="rect">
            <a:avLst/>
          </a:prstGeom>
          <a:noFill/>
          <a:ln>
            <a:solidFill>
              <a:schemeClr val="tx1">
                <a:lumMod val="90000"/>
                <a:lumOff val="10000"/>
              </a:schemeClr>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5F2B04-9A46-D8F8-E724-0B96F152B4CF}"/>
              </a:ext>
            </a:extLst>
          </p:cNvPr>
          <p:cNvPicPr>
            <a:picLocks noChangeAspect="1"/>
          </p:cNvPicPr>
          <p:nvPr/>
        </p:nvPicPr>
        <p:blipFill>
          <a:blip r:embed="rId8"/>
          <a:stretch>
            <a:fillRect/>
          </a:stretch>
        </p:blipFill>
        <p:spPr>
          <a:xfrm>
            <a:off x="43729" y="1311608"/>
            <a:ext cx="7284723" cy="3276349"/>
          </a:xfrm>
          <a:prstGeom prst="rect">
            <a:avLst/>
          </a:prstGeom>
        </p:spPr>
      </p:pic>
    </p:spTree>
    <p:extLst>
      <p:ext uri="{BB962C8B-B14F-4D97-AF65-F5344CB8AC3E}">
        <p14:creationId xmlns:p14="http://schemas.microsoft.com/office/powerpoint/2010/main" val="2244079770"/>
      </p:ext>
    </p:extLst>
  </p:cSld>
  <p:clrMapOvr>
    <a:masterClrMapping/>
  </p:clrMapOvr>
  <p:transition spd="med"/>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Questionnaires in CJIS Audit</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9847C111-8C99-3607-2CD6-41F7B259F718}"/>
              </a:ext>
            </a:extLst>
          </p:cNvPr>
          <p:cNvPicPr>
            <a:picLocks noChangeAspect="1"/>
          </p:cNvPicPr>
          <p:nvPr/>
        </p:nvPicPr>
        <p:blipFill>
          <a:blip r:embed="rId6"/>
          <a:stretch>
            <a:fillRect/>
          </a:stretch>
        </p:blipFill>
        <p:spPr>
          <a:xfrm>
            <a:off x="861638" y="1734837"/>
            <a:ext cx="8481019" cy="2812449"/>
          </a:xfrm>
          <a:prstGeom prst="rect">
            <a:avLst/>
          </a:prstGeom>
        </p:spPr>
      </p:pic>
      <p:sp>
        <p:nvSpPr>
          <p:cNvPr id="4" name="TextBox 3">
            <a:extLst>
              <a:ext uri="{FF2B5EF4-FFF2-40B4-BE49-F238E27FC236}">
                <a16:creationId xmlns:a16="http://schemas.microsoft.com/office/drawing/2014/main" id="{BC4CDFBC-3078-5660-9554-19FE657C812D}"/>
              </a:ext>
            </a:extLst>
          </p:cNvPr>
          <p:cNvSpPr txBox="1"/>
          <p:nvPr/>
        </p:nvSpPr>
        <p:spPr>
          <a:xfrm>
            <a:off x="849756" y="4515547"/>
            <a:ext cx="569980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latin typeface="Public Sans" pitchFamily="2" charset="0"/>
              </a:rPr>
              <a:t>Peak Performance users can choose to answer a question (save &amp; continue), close and finish later or skip the question.  </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Public Sans" pitchFamily="2" charset="0"/>
                <a:sym typeface="Calibri"/>
              </a:rPr>
              <a:t>If the user wants to </a:t>
            </a:r>
            <a:r>
              <a:rPr lang="en-US" sz="2000" dirty="0">
                <a:latin typeface="Public Sans" pitchFamily="2" charset="0"/>
              </a:rPr>
              <a:t>view the whole audit, they can click on the View/Edit Audit button on the top right.</a:t>
            </a:r>
            <a:endParaRPr kumimoji="0" lang="en-US" sz="2000" b="0" i="0" u="none" strike="noStrike" cap="none" spc="0" normalizeH="0" baseline="0" dirty="0">
              <a:ln>
                <a:noFill/>
              </a:ln>
              <a:solidFill>
                <a:srgbClr val="000000"/>
              </a:solidFill>
              <a:effectLst/>
              <a:uFillTx/>
              <a:latin typeface="Public Sans" pitchFamily="2" charset="0"/>
              <a:sym typeface="Calibri"/>
            </a:endParaRPr>
          </a:p>
        </p:txBody>
      </p:sp>
      <p:sp>
        <p:nvSpPr>
          <p:cNvPr id="5" name="Arrow: Left 4">
            <a:extLst>
              <a:ext uri="{FF2B5EF4-FFF2-40B4-BE49-F238E27FC236}">
                <a16:creationId xmlns:a16="http://schemas.microsoft.com/office/drawing/2014/main" id="{E681499A-3340-065A-628D-8CF16E489050}"/>
              </a:ext>
            </a:extLst>
          </p:cNvPr>
          <p:cNvSpPr/>
          <p:nvPr/>
        </p:nvSpPr>
        <p:spPr>
          <a:xfrm>
            <a:off x="9181069" y="2346899"/>
            <a:ext cx="864973" cy="247135"/>
          </a:xfrm>
          <a:prstGeom prst="leftArrow">
            <a:avLst/>
          </a:prstGeom>
          <a:solidFill>
            <a:srgbClr val="FF0000"/>
          </a:solidFill>
          <a:ln w="12700" cap="flat">
            <a:solidFill>
              <a:schemeClr val="bg1">
                <a:lumMod val="60000"/>
                <a:lumOff val="4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7" name="Picture 6">
            <a:extLst>
              <a:ext uri="{FF2B5EF4-FFF2-40B4-BE49-F238E27FC236}">
                <a16:creationId xmlns:a16="http://schemas.microsoft.com/office/drawing/2014/main" id="{6D021587-4F79-E72A-6878-DDED0A1D3DEC}"/>
              </a:ext>
            </a:extLst>
          </p:cNvPr>
          <p:cNvPicPr>
            <a:picLocks noChangeAspect="1"/>
          </p:cNvPicPr>
          <p:nvPr/>
        </p:nvPicPr>
        <p:blipFill>
          <a:blip r:embed="rId7"/>
          <a:stretch>
            <a:fillRect/>
          </a:stretch>
        </p:blipFill>
        <p:spPr>
          <a:xfrm>
            <a:off x="6537674" y="3534033"/>
            <a:ext cx="4873345" cy="2686518"/>
          </a:xfrm>
          <a:prstGeom prst="rect">
            <a:avLst/>
          </a:prstGeom>
        </p:spPr>
      </p:pic>
    </p:spTree>
    <p:extLst>
      <p:ext uri="{BB962C8B-B14F-4D97-AF65-F5344CB8AC3E}">
        <p14:creationId xmlns:p14="http://schemas.microsoft.com/office/powerpoint/2010/main" val="1361740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10" name="Title 1"/>
          <p:cNvSpPr txBox="1">
            <a:spLocks noGrp="1"/>
          </p:cNvSpPr>
          <p:nvPr>
            <p:ph type="title"/>
          </p:nvPr>
        </p:nvSpPr>
        <p:spPr>
          <a:xfrm>
            <a:off x="699190" y="250075"/>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Trainers</a:t>
            </a:r>
            <a:endParaRPr dirty="0">
              <a:solidFill>
                <a:schemeClr val="bg1">
                  <a:lumMod val="20000"/>
                  <a:lumOff val="80000"/>
                </a:schemeClr>
              </a:solidFill>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5" name="TextBox 4">
            <a:extLst>
              <a:ext uri="{FF2B5EF4-FFF2-40B4-BE49-F238E27FC236}">
                <a16:creationId xmlns:a16="http://schemas.microsoft.com/office/drawing/2014/main" id="{5139CDA3-8943-425C-9DD2-F1F366E6F058}"/>
              </a:ext>
            </a:extLst>
          </p:cNvPr>
          <p:cNvSpPr txBox="1"/>
          <p:nvPr/>
        </p:nvSpPr>
        <p:spPr>
          <a:xfrm>
            <a:off x="2655671" y="2061601"/>
            <a:ext cx="3238052" cy="2169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Ben Brandner is a Training </a:t>
            </a:r>
            <a:r>
              <a:rPr lang="en-US" sz="1500" dirty="0">
                <a:latin typeface="Public Sans" pitchFamily="2" charset="0"/>
                <a:ea typeface="Arial Unicode MS"/>
                <a:cs typeface="Arial Unicode MS"/>
              </a:rPr>
              <a:t>O</a:t>
            </a:r>
            <a:r>
              <a:rPr lang="en-US" sz="1500" dirty="0">
                <a:ln>
                  <a:noFill/>
                </a:ln>
                <a:solidFill>
                  <a:srgbClr val="000000"/>
                </a:solidFill>
                <a:effectLst/>
                <a:latin typeface="Public Sans" pitchFamily="2" charset="0"/>
                <a:ea typeface="Arial Unicode MS"/>
                <a:cs typeface="Arial Unicode MS"/>
              </a:rPr>
              <a:t>fficer with the Wisconsin Department of Justice.  Ben joined the Wisconsin Department of Justice as Justice Program Associate in 2015. He has been with the TIME &amp; Tech unit since 2021.  Ben previously worked in the hospitality industry as a food safety trainer</a:t>
            </a: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7" name="TextBox 6">
            <a:extLst>
              <a:ext uri="{FF2B5EF4-FFF2-40B4-BE49-F238E27FC236}">
                <a16:creationId xmlns:a16="http://schemas.microsoft.com/office/drawing/2014/main" id="{D62BBFEA-4EB6-45C3-A9E5-F43236263785}"/>
              </a:ext>
            </a:extLst>
          </p:cNvPr>
          <p:cNvSpPr txBox="1"/>
          <p:nvPr/>
        </p:nvSpPr>
        <p:spPr>
          <a:xfrm>
            <a:off x="8508255" y="2100401"/>
            <a:ext cx="3494636" cy="2400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Sarah Cook is a Training Officer </a:t>
            </a:r>
            <a:r>
              <a:rPr lang="en-US" sz="1500" dirty="0">
                <a:latin typeface="Public Sans" pitchFamily="2" charset="0"/>
                <a:ea typeface="Arial Unicode MS"/>
                <a:cs typeface="Arial Unicode MS"/>
              </a:rPr>
              <a:t>with the Wisconsin Department of Justice and has been with the unit since 2021.  Prior to that, </a:t>
            </a:r>
            <a:r>
              <a:rPr lang="en-US" sz="1500" dirty="0">
                <a:ln>
                  <a:noFill/>
                </a:ln>
                <a:solidFill>
                  <a:srgbClr val="000000"/>
                </a:solidFill>
                <a:effectLst/>
                <a:latin typeface="Public Sans" pitchFamily="2" charset="0"/>
                <a:ea typeface="Arial Unicode MS"/>
                <a:cs typeface="Arial Unicode MS"/>
              </a:rPr>
              <a:t>Sarah worked for the Waukesha County Communications Center (911 dispatch center) as a dispatcher for over 14 years and traine</a:t>
            </a:r>
            <a:r>
              <a:rPr lang="en-US" sz="1500" dirty="0">
                <a:latin typeface="Public Sans" pitchFamily="2" charset="0"/>
                <a:ea typeface="Arial Unicode MS"/>
                <a:cs typeface="Arial Unicode MS"/>
              </a:rPr>
              <a:t>d new hires both on the job and in the classroom for 11 years. </a:t>
            </a:r>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8" name="TextBox 7">
            <a:extLst>
              <a:ext uri="{FF2B5EF4-FFF2-40B4-BE49-F238E27FC236}">
                <a16:creationId xmlns:a16="http://schemas.microsoft.com/office/drawing/2014/main" id="{1E9B8B3E-3041-4237-961E-7CBE455E4238}"/>
              </a:ext>
            </a:extLst>
          </p:cNvPr>
          <p:cNvSpPr txBox="1"/>
          <p:nvPr/>
        </p:nvSpPr>
        <p:spPr>
          <a:xfrm>
            <a:off x="3320636" y="1692271"/>
            <a:ext cx="159755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Ben Brandner</a:t>
            </a:r>
          </a:p>
        </p:txBody>
      </p:sp>
      <p:sp>
        <p:nvSpPr>
          <p:cNvPr id="9" name="TextBox 8">
            <a:extLst>
              <a:ext uri="{FF2B5EF4-FFF2-40B4-BE49-F238E27FC236}">
                <a16:creationId xmlns:a16="http://schemas.microsoft.com/office/drawing/2014/main" id="{144D81E5-26D0-4383-88F6-59C65066C488}"/>
              </a:ext>
            </a:extLst>
          </p:cNvPr>
          <p:cNvSpPr txBox="1"/>
          <p:nvPr/>
        </p:nvSpPr>
        <p:spPr>
          <a:xfrm>
            <a:off x="8883691" y="1694793"/>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Sarah Cook</a:t>
            </a:r>
          </a:p>
        </p:txBody>
      </p:sp>
      <p:pic>
        <p:nvPicPr>
          <p:cNvPr id="15" name="Picture 14">
            <a:extLst>
              <a:ext uri="{FF2B5EF4-FFF2-40B4-BE49-F238E27FC236}">
                <a16:creationId xmlns:a16="http://schemas.microsoft.com/office/drawing/2014/main" id="{1EDA7A8A-ECD1-4B05-BDFC-EDDE63A59B2D}"/>
              </a:ext>
            </a:extLst>
          </p:cNvPr>
          <p:cNvPicPr/>
          <p:nvPr/>
        </p:nvPicPr>
        <p:blipFill rotWithShape="1">
          <a:blip r:embed="rId4" cstate="print">
            <a:extLst>
              <a:ext uri="{28A0092B-C50C-407E-A947-70E740481C1C}">
                <a14:useLocalDpi xmlns:a14="http://schemas.microsoft.com/office/drawing/2010/main" val="0"/>
              </a:ext>
            </a:extLst>
          </a:blip>
          <a:srcRect l="9710" t="9212" r="9262"/>
          <a:stretch/>
        </p:blipFill>
        <p:spPr>
          <a:xfrm>
            <a:off x="58206" y="1604144"/>
            <a:ext cx="2560320" cy="3474720"/>
          </a:xfrm>
          <a:prstGeom prst="rect">
            <a:avLst/>
          </a:prstGeom>
        </p:spPr>
      </p:pic>
      <p:pic>
        <p:nvPicPr>
          <p:cNvPr id="2" name="Picture 1">
            <a:extLst>
              <a:ext uri="{FF2B5EF4-FFF2-40B4-BE49-F238E27FC236}">
                <a16:creationId xmlns:a16="http://schemas.microsoft.com/office/drawing/2014/main" id="{3B3DF974-5A5A-48B2-B9EF-7CEC781F6937}"/>
              </a:ext>
            </a:extLst>
          </p:cNvPr>
          <p:cNvPicPr/>
          <p:nvPr/>
        </p:nvPicPr>
        <p:blipFill rotWithShape="1">
          <a:blip r:embed="rId5" cstate="print">
            <a:extLst>
              <a:ext uri="{28A0092B-C50C-407E-A947-70E740481C1C}">
                <a14:useLocalDpi xmlns:a14="http://schemas.microsoft.com/office/drawing/2010/main" val="0"/>
              </a:ext>
            </a:extLst>
          </a:blip>
          <a:srcRect l="23741" t="9480" r="11242" b="12408"/>
          <a:stretch/>
        </p:blipFill>
        <p:spPr>
          <a:xfrm>
            <a:off x="5893723" y="1692271"/>
            <a:ext cx="2468880" cy="3474720"/>
          </a:xfrm>
          <a:prstGeom prst="rect">
            <a:avLst/>
          </a:prstGeom>
        </p:spPr>
      </p:pic>
    </p:spTree>
    <p:extLst>
      <p:ext uri="{BB962C8B-B14F-4D97-AF65-F5344CB8AC3E}">
        <p14:creationId xmlns:p14="http://schemas.microsoft.com/office/powerpoint/2010/main" val="56273724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History</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55B9427A-AD41-8BB4-6B60-2E4FC2DD21C7}"/>
              </a:ext>
            </a:extLst>
          </p:cNvPr>
          <p:cNvPicPr>
            <a:picLocks noChangeAspect="1"/>
          </p:cNvPicPr>
          <p:nvPr/>
        </p:nvPicPr>
        <p:blipFill>
          <a:blip r:embed="rId6"/>
          <a:stretch>
            <a:fillRect/>
          </a:stretch>
        </p:blipFill>
        <p:spPr>
          <a:xfrm>
            <a:off x="699190" y="1286949"/>
            <a:ext cx="7174134" cy="4255004"/>
          </a:xfrm>
          <a:prstGeom prst="rect">
            <a:avLst/>
          </a:prstGeom>
        </p:spPr>
      </p:pic>
      <p:pic>
        <p:nvPicPr>
          <p:cNvPr id="5" name="Picture 4">
            <a:extLst>
              <a:ext uri="{FF2B5EF4-FFF2-40B4-BE49-F238E27FC236}">
                <a16:creationId xmlns:a16="http://schemas.microsoft.com/office/drawing/2014/main" id="{82B4B0FF-6993-2B52-DFEF-E2E20DBBD920}"/>
              </a:ext>
            </a:extLst>
          </p:cNvPr>
          <p:cNvPicPr>
            <a:picLocks noChangeAspect="1"/>
          </p:cNvPicPr>
          <p:nvPr/>
        </p:nvPicPr>
        <p:blipFill rotWithShape="1">
          <a:blip r:embed="rId7"/>
          <a:srcRect l="25337" t="29282" r="30474" b="53275"/>
          <a:stretch/>
        </p:blipFill>
        <p:spPr>
          <a:xfrm>
            <a:off x="4890937" y="4850780"/>
            <a:ext cx="6465250" cy="1382345"/>
          </a:xfrm>
          <a:prstGeom prst="rect">
            <a:avLst/>
          </a:prstGeom>
        </p:spPr>
      </p:pic>
    </p:spTree>
    <p:extLst>
      <p:ext uri="{BB962C8B-B14F-4D97-AF65-F5344CB8AC3E}">
        <p14:creationId xmlns:p14="http://schemas.microsoft.com/office/powerpoint/2010/main" val="279785725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Report</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pic>
        <p:nvPicPr>
          <p:cNvPr id="3" name="Picture 2">
            <a:extLst>
              <a:ext uri="{FF2B5EF4-FFF2-40B4-BE49-F238E27FC236}">
                <a16:creationId xmlns:a16="http://schemas.microsoft.com/office/drawing/2014/main" id="{76938949-9B09-9B82-5FF6-1A045B4EBC44}"/>
              </a:ext>
            </a:extLst>
          </p:cNvPr>
          <p:cNvPicPr>
            <a:picLocks noChangeAspect="1"/>
          </p:cNvPicPr>
          <p:nvPr/>
        </p:nvPicPr>
        <p:blipFill>
          <a:blip r:embed="rId6"/>
          <a:stretch>
            <a:fillRect/>
          </a:stretch>
        </p:blipFill>
        <p:spPr>
          <a:xfrm>
            <a:off x="699190" y="1504378"/>
            <a:ext cx="9796789" cy="3771957"/>
          </a:xfrm>
          <a:prstGeom prst="rect">
            <a:avLst/>
          </a:prstGeom>
        </p:spPr>
      </p:pic>
    </p:spTree>
    <p:extLst>
      <p:ext uri="{BB962C8B-B14F-4D97-AF65-F5344CB8AC3E}">
        <p14:creationId xmlns:p14="http://schemas.microsoft.com/office/powerpoint/2010/main" val="134643053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Common Non-Compliant Items</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sp>
        <p:nvSpPr>
          <p:cNvPr id="2" name="TextBox 1">
            <a:extLst>
              <a:ext uri="{FF2B5EF4-FFF2-40B4-BE49-F238E27FC236}">
                <a16:creationId xmlns:a16="http://schemas.microsoft.com/office/drawing/2014/main" id="{0913C2ED-64BB-84BE-B9FE-92BA38ACB5B2}"/>
              </a:ext>
            </a:extLst>
          </p:cNvPr>
          <p:cNvSpPr txBox="1"/>
          <p:nvPr/>
        </p:nvSpPr>
        <p:spPr>
          <a:xfrm>
            <a:off x="699190" y="1610436"/>
            <a:ext cx="10464679" cy="332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Fingerprint-based background checks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Security Incident Response Policy</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Advanced Authentication / Multi-factor Authentication (MFA)</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Intrusion Detection Systems</a:t>
            </a:r>
          </a:p>
          <a:p>
            <a:pPr marL="285750" indent="-285750">
              <a:buFont typeface="Wingdings" panose="05000000000000000000" pitchFamily="2" charset="2"/>
              <a:buChar char="Ø"/>
            </a:pPr>
            <a:r>
              <a:rPr lang="en-US" sz="2400" dirty="0">
                <a:latin typeface="Public Sans" pitchFamily="2" charset="0"/>
              </a:rPr>
              <a:t>CJI Encryption</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Network Diagrams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Missing max data for record entry</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No follow-up with court/complainant for validation</a:t>
            </a:r>
            <a:endParaRPr kumimoji="0" lang="en-US" sz="2400" b="0" i="0" u="none" strike="noStrike" cap="none" spc="0" normalizeH="0" baseline="0" dirty="0">
              <a:ln>
                <a:noFill/>
              </a:ln>
              <a:solidFill>
                <a:srgbClr val="000000"/>
              </a:solidFill>
              <a:effectLst/>
              <a:uFillTx/>
              <a:latin typeface="Public Sans" pitchFamily="2" charset="0"/>
              <a:sym typeface="Calibri"/>
            </a:endParaRP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20331875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Non-Compliance</a:t>
            </a:r>
            <a:endParaRPr sz="5400" dirty="0">
              <a:solidFill>
                <a:schemeClr val="bg1">
                  <a:lumMod val="20000"/>
                  <a:lumOff val="80000"/>
                </a:schemeClr>
              </a:solidFill>
              <a:latin typeface="Veranda"/>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5"/>
          <a:stretch>
            <a:fillRect/>
          </a:stretch>
        </p:blipFill>
        <p:spPr>
          <a:xfrm>
            <a:off x="43729" y="5612012"/>
            <a:ext cx="817909" cy="817909"/>
          </a:xfrm>
          <a:prstGeom prst="rect">
            <a:avLst/>
          </a:prstGeom>
          <a:ln w="12700">
            <a:miter lim="400000"/>
          </a:ln>
        </p:spPr>
      </p:pic>
      <p:sp>
        <p:nvSpPr>
          <p:cNvPr id="2" name="Title 1">
            <a:extLst>
              <a:ext uri="{FF2B5EF4-FFF2-40B4-BE49-F238E27FC236}">
                <a16:creationId xmlns:a16="http://schemas.microsoft.com/office/drawing/2014/main" id="{D0CF99E2-B187-0B9E-52E4-9AD1F929AB49}"/>
              </a:ext>
            </a:extLst>
          </p:cNvPr>
          <p:cNvSpPr txBox="1"/>
          <p:nvPr/>
        </p:nvSpPr>
        <p:spPr>
          <a:xfrm>
            <a:off x="675392" y="1463418"/>
            <a:ext cx="10841216" cy="80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What do I do if I am out of compliance?</a:t>
            </a:r>
            <a:endParaRPr dirty="0">
              <a:latin typeface="Public Sans" pitchFamily="2" charset="0"/>
              <a:ea typeface="Public Sans Thin ExtraLight"/>
              <a:cs typeface="Public Sans Thin ExtraLight"/>
              <a:sym typeface="Public Sans Thin ExtraLight"/>
            </a:endParaRPr>
          </a:p>
        </p:txBody>
      </p:sp>
      <p:sp>
        <p:nvSpPr>
          <p:cNvPr id="3" name="Line">
            <a:extLst>
              <a:ext uri="{FF2B5EF4-FFF2-40B4-BE49-F238E27FC236}">
                <a16:creationId xmlns:a16="http://schemas.microsoft.com/office/drawing/2014/main" id="{6B197AC8-8333-B7C6-D634-14F9F56DBBE5}"/>
              </a:ext>
            </a:extLst>
          </p:cNvPr>
          <p:cNvSpPr/>
          <p:nvPr/>
        </p:nvSpPr>
        <p:spPr>
          <a:xfrm>
            <a:off x="611041" y="2212162"/>
            <a:ext cx="10688564" cy="1"/>
          </a:xfrm>
          <a:prstGeom prst="line">
            <a:avLst/>
          </a:prstGeom>
          <a:ln w="25400">
            <a:solidFill>
              <a:srgbClr val="993047"/>
            </a:solidFill>
            <a:miter/>
          </a:ln>
        </p:spPr>
        <p:txBody>
          <a:bodyPr lIns="45719" rIns="45719"/>
          <a:lstStyle/>
          <a:p>
            <a:endParaRPr>
              <a:latin typeface="Veranda"/>
            </a:endParaRPr>
          </a:p>
        </p:txBody>
      </p:sp>
      <p:sp>
        <p:nvSpPr>
          <p:cNvPr id="4" name="TextBox 3">
            <a:extLst>
              <a:ext uri="{FF2B5EF4-FFF2-40B4-BE49-F238E27FC236}">
                <a16:creationId xmlns:a16="http://schemas.microsoft.com/office/drawing/2014/main" id="{F910489A-7D33-9F4B-FDE6-7E955B1BD024}"/>
              </a:ext>
            </a:extLst>
          </p:cNvPr>
          <p:cNvSpPr txBox="1"/>
          <p:nvPr/>
        </p:nvSpPr>
        <p:spPr>
          <a:xfrm>
            <a:off x="699190" y="2626659"/>
            <a:ext cx="1003156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ALWAYS answer honestly</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CIB is here to help!</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Work with your I.T. department or vendor</a:t>
            </a:r>
          </a:p>
          <a:p>
            <a:pPr marL="285750" indent="-285750">
              <a:buFont typeface="Wingdings" panose="05000000000000000000" pitchFamily="2" charset="2"/>
              <a:buChar char="Ø"/>
            </a:pPr>
            <a:r>
              <a:rPr kumimoji="0" lang="en-US" sz="2400" b="0" i="0" u="none" strike="noStrike" cap="none" spc="0" normalizeH="0" baseline="0" dirty="0">
                <a:ln>
                  <a:noFill/>
                </a:ln>
                <a:solidFill>
                  <a:srgbClr val="000000"/>
                </a:solidFill>
                <a:effectLst/>
                <a:uFillTx/>
                <a:latin typeface="Public Sans" pitchFamily="2" charset="0"/>
                <a:sym typeface="Calibri"/>
              </a:rPr>
              <a:t>Provide a plan and a timeline</a:t>
            </a:r>
          </a:p>
          <a:p>
            <a:pPr marR="0" algn="l" defTabSz="457200" rtl="0" fontAlgn="auto" latinLnBrk="0" hangingPunct="0">
              <a:lnSpc>
                <a:spcPct val="100000"/>
              </a:lnSpc>
              <a:spcBef>
                <a:spcPts val="0"/>
              </a:spcBef>
              <a:spcAft>
                <a:spcPts val="0"/>
              </a:spcAft>
              <a:buClrTx/>
              <a:buSzTx/>
              <a:tabLst/>
            </a:pPr>
            <a:endParaRPr kumimoji="0" lang="en-US" sz="2400" b="0" i="0" u="none" strike="noStrike" cap="none" spc="0" normalizeH="0" baseline="0" dirty="0">
              <a:ln>
                <a:noFill/>
              </a:ln>
              <a:solidFill>
                <a:srgbClr val="000000"/>
              </a:solidFill>
              <a:effectLst/>
              <a:uFillTx/>
              <a:latin typeface="Public Sans" pitchFamily="2" charset="0"/>
              <a:sym typeface="Calibri"/>
            </a:endParaRPr>
          </a:p>
        </p:txBody>
      </p:sp>
    </p:spTree>
    <p:extLst>
      <p:ext uri="{BB962C8B-B14F-4D97-AF65-F5344CB8AC3E}">
        <p14:creationId xmlns:p14="http://schemas.microsoft.com/office/powerpoint/2010/main" val="164083083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8B43C311-1E3A-1D8C-E3F2-C9A107AA442E}"/>
              </a:ext>
            </a:extLst>
          </p:cNvPr>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Benefits</a:t>
            </a:r>
            <a:endParaRPr sz="5400" dirty="0">
              <a:solidFill>
                <a:schemeClr val="bg1">
                  <a:lumMod val="20000"/>
                  <a:lumOff val="80000"/>
                </a:schemeClr>
              </a:solidFill>
              <a:latin typeface="Veranda"/>
            </a:endParaRPr>
          </a:p>
        </p:txBody>
      </p:sp>
      <p:sp>
        <p:nvSpPr>
          <p:cNvPr id="3" name="TextBox 2">
            <a:extLst>
              <a:ext uri="{FF2B5EF4-FFF2-40B4-BE49-F238E27FC236}">
                <a16:creationId xmlns:a16="http://schemas.microsoft.com/office/drawing/2014/main" id="{787B0AEB-57B2-B4C1-702C-FFD267F50A06}"/>
              </a:ext>
            </a:extLst>
          </p:cNvPr>
          <p:cNvSpPr txBox="1"/>
          <p:nvPr/>
        </p:nvSpPr>
        <p:spPr>
          <a:xfrm>
            <a:off x="699189" y="1583140"/>
            <a:ext cx="9250029" cy="4801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t>Prevents / minimizes liability</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t>Safeguarding our data</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mj-lt"/>
                <a:ea typeface="+mj-ea"/>
                <a:cs typeface="+mj-cs"/>
                <a:sym typeface="Calibri"/>
              </a:rPr>
              <a:t>Teaches agencies compliance</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t>Everyone on the same page</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mj-lt"/>
                <a:ea typeface="+mj-ea"/>
                <a:cs typeface="+mj-cs"/>
                <a:sym typeface="Calibri"/>
              </a:rPr>
              <a:t>Better understanding of the TIME System</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t>Learn from other people’s mistakes and experiences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mj-lt"/>
                <a:ea typeface="+mj-ea"/>
                <a:cs typeface="+mj-cs"/>
                <a:sym typeface="Calibri"/>
              </a:rPr>
              <a:t>Mitigate risks </a:t>
            </a:r>
            <a:r>
              <a:rPr kumimoji="0" lang="en-US" sz="2400" b="0" i="1" u="none" strike="noStrike" cap="none" spc="0" normalizeH="0" baseline="0" dirty="0">
                <a:ln>
                  <a:noFill/>
                </a:ln>
                <a:solidFill>
                  <a:srgbClr val="000000"/>
                </a:solidFill>
                <a:effectLst/>
                <a:uFillTx/>
                <a:latin typeface="+mj-lt"/>
                <a:ea typeface="+mj-ea"/>
                <a:cs typeface="+mj-cs"/>
                <a:sym typeface="Calibri"/>
              </a:rPr>
              <a:t>before </a:t>
            </a:r>
            <a:r>
              <a:rPr kumimoji="0" lang="en-US" sz="2400" b="0" u="none" strike="noStrike" cap="none" spc="0" normalizeH="0" baseline="0" dirty="0">
                <a:ln>
                  <a:noFill/>
                </a:ln>
                <a:solidFill>
                  <a:srgbClr val="000000"/>
                </a:solidFill>
                <a:effectLst/>
                <a:uFillTx/>
                <a:latin typeface="+mj-lt"/>
                <a:ea typeface="+mj-ea"/>
                <a:cs typeface="+mj-cs"/>
                <a:sym typeface="Calibri"/>
              </a:rPr>
              <a:t>they cause problems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i="0" dirty="0"/>
              <a:t>Improve understanding of rights and responsibilities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u="none" strike="noStrike" cap="none" spc="0" normalizeH="0" baseline="0" dirty="0">
                <a:ln>
                  <a:noFill/>
                </a:ln>
                <a:solidFill>
                  <a:srgbClr val="000000"/>
                </a:solidFill>
                <a:effectLst/>
                <a:uFillTx/>
                <a:latin typeface="+mj-lt"/>
                <a:ea typeface="+mj-ea"/>
                <a:cs typeface="+mj-cs"/>
                <a:sym typeface="Calibri"/>
              </a:rPr>
              <a:t>Prevent things from “slipping through the cracks”</a:t>
            </a:r>
            <a:endParaRPr kumimoji="0" lang="en-US" sz="2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t>Ensuring operational goals continue to be met</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b="1" dirty="0"/>
              <a:t>Continued access to the TIME system means your agency is complete and compliant with the audit!</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474942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a:solidFill>
                  <a:schemeClr val="bg1">
                    <a:lumMod val="20000"/>
                    <a:lumOff val="80000"/>
                  </a:schemeClr>
                </a:solidFill>
              </a:rPr>
              <a:t>Question &amp; Answer</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6" name="TextBox 5">
            <a:extLst>
              <a:ext uri="{FF2B5EF4-FFF2-40B4-BE49-F238E27FC236}">
                <a16:creationId xmlns:a16="http://schemas.microsoft.com/office/drawing/2014/main" id="{40D81932-669B-4CB2-9DBC-67B0FC976DF1}"/>
              </a:ext>
            </a:extLst>
          </p:cNvPr>
          <p:cNvSpPr txBox="1"/>
          <p:nvPr/>
        </p:nvSpPr>
        <p:spPr>
          <a:xfrm>
            <a:off x="152706" y="1262287"/>
            <a:ext cx="4405114"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000" dirty="0">
                <a:latin typeface="Public Sans ExtraLight"/>
              </a:rPr>
              <a:t>Sarah Cook (Training Officer)</a:t>
            </a:r>
          </a:p>
          <a:p>
            <a:pPr algn="ctr"/>
            <a:r>
              <a:rPr lang="en-US" sz="2000" dirty="0">
                <a:latin typeface="Public Sans ExtraLight"/>
                <a:hlinkClick r:id="rId4"/>
              </a:rPr>
              <a:t>cooksm@doj.state.wi.us</a:t>
            </a:r>
            <a:endParaRPr lang="en-US" sz="2000" dirty="0">
              <a:latin typeface="Public Sans ExtraLight"/>
            </a:endParaRPr>
          </a:p>
          <a:p>
            <a:pPr algn="ctr"/>
            <a:r>
              <a:rPr lang="en-US" sz="2000" dirty="0">
                <a:latin typeface="Public Sans ExtraLight"/>
              </a:rPr>
              <a:t>608-261-7667</a:t>
            </a:r>
          </a:p>
          <a:p>
            <a:pPr algn="ctr"/>
            <a:endParaRPr lang="en-US" sz="2000" dirty="0">
              <a:latin typeface="Public Sans ExtraLight"/>
            </a:endParaRPr>
          </a:p>
          <a:p>
            <a:pPr algn="ctr"/>
            <a:r>
              <a:rPr lang="en-US" sz="2000" dirty="0">
                <a:latin typeface="Public Sans ExtraLight"/>
              </a:rPr>
              <a:t>Ben Brandner (Training Officer)</a:t>
            </a:r>
          </a:p>
          <a:p>
            <a:pPr algn="ctr"/>
            <a:r>
              <a:rPr lang="en-US" sz="2000" dirty="0">
                <a:latin typeface="Public Sans ExtraLight"/>
                <a:hlinkClick r:id="rId5"/>
              </a:rPr>
              <a:t>brandnerb@doj.state.wi.us</a:t>
            </a:r>
            <a:endParaRPr lang="en-US" sz="2000" dirty="0">
              <a:latin typeface="Public Sans ExtraLight"/>
            </a:endParaRPr>
          </a:p>
          <a:p>
            <a:pPr algn="ctr"/>
            <a:r>
              <a:rPr lang="en-US" sz="2000" dirty="0">
                <a:latin typeface="Public Sans ExtraLight"/>
              </a:rPr>
              <a:t>608-266-9341 </a:t>
            </a:r>
          </a:p>
          <a:p>
            <a:pPr algn="ctr"/>
            <a:endParaRPr lang="en-US" sz="2000" dirty="0">
              <a:latin typeface="Public Sans ExtraLight"/>
            </a:endParaRPr>
          </a:p>
          <a:p>
            <a:pPr algn="ctr"/>
            <a:r>
              <a:rPr lang="en-US" sz="2000" dirty="0">
                <a:latin typeface="Public Sans ExtraLight"/>
                <a:hlinkClick r:id="rId6"/>
              </a:rPr>
              <a:t>CIBTrain@doj.state.wi.us</a:t>
            </a:r>
            <a:r>
              <a:rPr lang="en-US" sz="2000" dirty="0">
                <a:latin typeface="Public Sans ExtraLight"/>
              </a:rPr>
              <a:t> </a:t>
            </a:r>
          </a:p>
          <a:p>
            <a:pPr algn="ctr"/>
            <a:endParaRPr lang="en-US" sz="2000" dirty="0">
              <a:latin typeface="Public Sans ExtraLight"/>
            </a:endParaRPr>
          </a:p>
          <a:p>
            <a:pPr algn="ctr"/>
            <a:r>
              <a:rPr lang="en-US" sz="2000" dirty="0" err="1">
                <a:latin typeface="Public Sans ExtraLight"/>
                <a:hlinkClick r:id="rId7"/>
              </a:rPr>
              <a:t>CIBAudit@doj.</a:t>
            </a:r>
            <a:r>
              <a:rPr lang="en-US" sz="2000" err="1">
                <a:latin typeface="Public Sans ExtraLight"/>
                <a:hlinkClick r:id="rId7"/>
              </a:rPr>
              <a:t>state</a:t>
            </a:r>
            <a:r>
              <a:rPr lang="en-US" sz="2000">
                <a:latin typeface="Public Sans ExtraLight"/>
                <a:hlinkClick r:id="rId7"/>
              </a:rPr>
              <a:t>.wi.us</a:t>
            </a:r>
            <a:endParaRPr lang="en-US" sz="2000">
              <a:latin typeface="Public Sans ExtraLight"/>
            </a:endParaRPr>
          </a:p>
          <a:p>
            <a:pPr algn="ctr"/>
            <a:endParaRPr lang="en-US" sz="2400" dirty="0">
              <a:latin typeface="Public Sans ExtraLight" pitchFamily="2" charset="0"/>
            </a:endParaRPr>
          </a:p>
          <a:p>
            <a:pPr>
              <a:spcBef>
                <a:spcPts val="1800"/>
              </a:spcBef>
              <a:spcAft>
                <a:spcPts val="600"/>
              </a:spcAft>
            </a:pPr>
            <a:endParaRPr lang="en-US" sz="2400" dirty="0">
              <a:latin typeface="Public Sans ExtraLight" pitchFamily="2" charset="0"/>
            </a:endParaRPr>
          </a:p>
        </p:txBody>
      </p:sp>
      <p:pic>
        <p:nvPicPr>
          <p:cNvPr id="3" name="Picture 2" descr="Logo&#10;&#10;Description automatically generated">
            <a:extLst>
              <a:ext uri="{FF2B5EF4-FFF2-40B4-BE49-F238E27FC236}">
                <a16:creationId xmlns:a16="http://schemas.microsoft.com/office/drawing/2014/main" id="{A4A5B208-658E-470F-BA9C-3F6D7976DC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4840" y="2423241"/>
            <a:ext cx="2011518" cy="2011518"/>
          </a:xfrm>
          <a:prstGeom prst="rect">
            <a:avLst/>
          </a:prstGeom>
        </p:spPr>
      </p:pic>
      <p:sp>
        <p:nvSpPr>
          <p:cNvPr id="5" name="TextBox 4">
            <a:extLst>
              <a:ext uri="{FF2B5EF4-FFF2-40B4-BE49-F238E27FC236}">
                <a16:creationId xmlns:a16="http://schemas.microsoft.com/office/drawing/2014/main" id="{98036EC2-AC4C-3E5A-8900-7C446EF75868}"/>
              </a:ext>
            </a:extLst>
          </p:cNvPr>
          <p:cNvSpPr txBox="1"/>
          <p:nvPr/>
        </p:nvSpPr>
        <p:spPr>
          <a:xfrm>
            <a:off x="4738886" y="1262287"/>
            <a:ext cx="4312718"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dirty="0">
                <a:latin typeface="Public Sans ExtraLight"/>
              </a:rPr>
              <a:t>Zach Polachek (Advanced PPA)</a:t>
            </a:r>
            <a:endParaRPr lang="en-US" sz="2000" dirty="0">
              <a:latin typeface="Public Sans ExtraLight" pitchFamily="2" charset="0"/>
            </a:endParaRPr>
          </a:p>
          <a:p>
            <a:pPr algn="ctr"/>
            <a:r>
              <a:rPr lang="en-US" sz="2000" dirty="0">
                <a:latin typeface="Public Sans ExtraLight"/>
                <a:hlinkClick r:id="rId9"/>
              </a:rPr>
              <a:t>polachekzd@doj.state.wi.us</a:t>
            </a:r>
            <a:endParaRPr lang="en-US" sz="2000" dirty="0">
              <a:latin typeface="Public Sans ExtraLight" pitchFamily="2" charset="0"/>
            </a:endParaRPr>
          </a:p>
          <a:p>
            <a:pPr algn="ctr"/>
            <a:r>
              <a:rPr lang="en-US" sz="2000" dirty="0">
                <a:latin typeface="Public Sans ExtraLight"/>
              </a:rPr>
              <a:t>(608) 264-9470</a:t>
            </a:r>
          </a:p>
          <a:p>
            <a:pPr algn="ctr"/>
            <a:endParaRPr lang="en-US" sz="2000" dirty="0">
              <a:latin typeface="Public Sans ExtraLight"/>
            </a:endParaRPr>
          </a:p>
          <a:p>
            <a:pPr algn="ctr"/>
            <a:r>
              <a:rPr lang="en-US" sz="2000" dirty="0">
                <a:latin typeface="Public Sans ExtraLight"/>
              </a:rPr>
              <a:t>Jeanette Devereaux-Weber (PPA)</a:t>
            </a:r>
          </a:p>
          <a:p>
            <a:pPr algn="ctr"/>
            <a:r>
              <a:rPr lang="en-US" sz="2000" dirty="0">
                <a:latin typeface="Public Sans ExtraLight"/>
                <a:hlinkClick r:id="rId10"/>
              </a:rPr>
              <a:t>devereauxweberjd@doj.state.wi.us</a:t>
            </a:r>
            <a:r>
              <a:rPr lang="en-US" sz="2000" dirty="0">
                <a:latin typeface="Public Sans ExtraLight"/>
              </a:rPr>
              <a:t>	</a:t>
            </a:r>
          </a:p>
          <a:p>
            <a:pPr algn="ctr"/>
            <a:r>
              <a:rPr lang="en-US" sz="2000" dirty="0">
                <a:latin typeface="Public Sans ExtraLight"/>
              </a:rPr>
              <a:t>608-266-2426</a:t>
            </a:r>
          </a:p>
          <a:p>
            <a:pPr algn="ctr"/>
            <a:endParaRPr lang="en-US" sz="2000" dirty="0">
              <a:latin typeface="Public Sans ExtraLight"/>
            </a:endParaRPr>
          </a:p>
          <a:p>
            <a:pPr algn="ctr"/>
            <a:r>
              <a:rPr lang="en-US" sz="2000" dirty="0">
                <a:latin typeface="Public Sans ExtraLight"/>
              </a:rPr>
              <a:t>Jennifer Virgin (PPA)</a:t>
            </a:r>
          </a:p>
          <a:p>
            <a:pPr algn="ctr"/>
            <a:r>
              <a:rPr lang="en-US" sz="2000" dirty="0">
                <a:latin typeface="Public Sans ExtraLight"/>
                <a:hlinkClick r:id="rId11"/>
              </a:rPr>
              <a:t>virginjm@doj.state.wi.us</a:t>
            </a:r>
            <a:r>
              <a:rPr lang="en-US" sz="2000" dirty="0">
                <a:latin typeface="Public Sans ExtraLight"/>
              </a:rPr>
              <a:t>	</a:t>
            </a:r>
          </a:p>
          <a:p>
            <a:pPr algn="ctr"/>
            <a:r>
              <a:rPr lang="en-US" sz="2000">
                <a:latin typeface="Public Sans ExtraLight"/>
              </a:rPr>
              <a:t>608-266-7792</a:t>
            </a:r>
            <a:endParaRPr lang="en-US" sz="2000" dirty="0">
              <a:latin typeface="Public Sans ExtraLight"/>
            </a:endParaRPr>
          </a:p>
          <a:p>
            <a:pPr algn="ctr"/>
            <a:endParaRPr lang="en-US" sz="2000" dirty="0">
              <a:latin typeface="Public Sans ExtraLight"/>
            </a:endParaRPr>
          </a:p>
          <a:p>
            <a:pPr algn="ctr"/>
            <a:r>
              <a:rPr lang="en-US" sz="2000" dirty="0">
                <a:latin typeface="Public Sans ExtraLight"/>
              </a:rPr>
              <a:t>Megan </a:t>
            </a:r>
            <a:r>
              <a:rPr lang="en-US" sz="2000" dirty="0" err="1">
                <a:latin typeface="Public Sans ExtraLight"/>
              </a:rPr>
              <a:t>Smaby</a:t>
            </a:r>
            <a:r>
              <a:rPr lang="en-US" sz="2000" dirty="0">
                <a:latin typeface="Public Sans ExtraLight"/>
              </a:rPr>
              <a:t> (PPA)</a:t>
            </a:r>
          </a:p>
          <a:p>
            <a:pPr algn="ctr"/>
            <a:r>
              <a:rPr lang="en-US" sz="2000" dirty="0">
                <a:latin typeface="Public Sans ExtraLight"/>
                <a:hlinkClick r:id="rId12"/>
              </a:rPr>
              <a:t>smabymn@doj.state.wi.us</a:t>
            </a:r>
            <a:r>
              <a:rPr lang="en-US" sz="2000" dirty="0">
                <a:latin typeface="Public Sans ExtraLight"/>
              </a:rPr>
              <a:t>	</a:t>
            </a:r>
          </a:p>
          <a:p>
            <a:pPr algn="ctr"/>
            <a:r>
              <a:rPr lang="en-US" sz="2000" dirty="0">
                <a:latin typeface="Public Sans ExtraLight"/>
              </a:rPr>
              <a:t>608-261-8135</a:t>
            </a:r>
          </a:p>
        </p:txBody>
      </p:sp>
    </p:spTree>
    <p:extLst>
      <p:ext uri="{BB962C8B-B14F-4D97-AF65-F5344CB8AC3E}">
        <p14:creationId xmlns:p14="http://schemas.microsoft.com/office/powerpoint/2010/main" val="278856541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C3F"/>
        </a:solidFill>
        <a:effectLst/>
      </p:bgPr>
    </p:bg>
    <p:spTree>
      <p:nvGrpSpPr>
        <p:cNvPr id="1" name=""/>
        <p:cNvGrpSpPr/>
        <p:nvPr/>
      </p:nvGrpSpPr>
      <p:grpSpPr>
        <a:xfrm>
          <a:off x="0" y="0"/>
          <a:ext cx="0" cy="0"/>
          <a:chOff x="0" y="0"/>
          <a:chExt cx="0" cy="0"/>
        </a:xfrm>
      </p:grpSpPr>
      <p:pic>
        <p:nvPicPr>
          <p:cNvPr id="210" name="doj-logo-color.png" descr="doj-logo-color.png"/>
          <p:cNvPicPr>
            <a:picLocks noChangeAspect="1"/>
          </p:cNvPicPr>
          <p:nvPr/>
        </p:nvPicPr>
        <p:blipFill>
          <a:blip r:embed="rId3"/>
          <a:stretch>
            <a:fillRect/>
          </a:stretch>
        </p:blipFill>
        <p:spPr>
          <a:xfrm>
            <a:off x="4313347" y="737162"/>
            <a:ext cx="3565306" cy="3565306"/>
          </a:xfrm>
          <a:prstGeom prst="rect">
            <a:avLst/>
          </a:prstGeom>
          <a:ln w="12700">
            <a:miter lim="400000"/>
          </a:ln>
        </p:spPr>
      </p:pic>
      <p:sp>
        <p:nvSpPr>
          <p:cNvPr id="211" name="Title 1"/>
          <p:cNvSpPr txBox="1"/>
          <p:nvPr/>
        </p:nvSpPr>
        <p:spPr>
          <a:xfrm>
            <a:off x="886740" y="5000700"/>
            <a:ext cx="10418520" cy="1264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defTabSz="914400">
              <a:defRPr sz="4000">
                <a:solidFill>
                  <a:srgbClr val="FFFFFF"/>
                </a:solidFill>
                <a:latin typeface="Public Sans Thin Medium"/>
                <a:ea typeface="Public Sans Thin Medium"/>
                <a:cs typeface="Public Sans Thin Medium"/>
                <a:sym typeface="Public Sans Thin Medium"/>
              </a:defRPr>
            </a:lvl1pPr>
          </a:lstStyle>
          <a:p>
            <a:r>
              <a:rPr dirty="0">
                <a:latin typeface="Veranda"/>
              </a:rPr>
              <a:t>Thank You!</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9D3FAA93-4C09-FE24-1AC4-CA36B538AA06}"/>
              </a:ext>
            </a:extLst>
          </p:cNvPr>
          <p:cNvSpPr txBox="1">
            <a:spLocks/>
          </p:cNvSpPr>
          <p:nvPr/>
        </p:nvSpPr>
        <p:spPr>
          <a:xfrm>
            <a:off x="295642" y="250073"/>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Program &amp; Policy Analysts (PPAs)</a:t>
            </a:r>
          </a:p>
        </p:txBody>
      </p:sp>
      <p:sp>
        <p:nvSpPr>
          <p:cNvPr id="3" name="TextBox 2">
            <a:extLst>
              <a:ext uri="{FF2B5EF4-FFF2-40B4-BE49-F238E27FC236}">
                <a16:creationId xmlns:a16="http://schemas.microsoft.com/office/drawing/2014/main" id="{7144CB5C-4DB6-1E6C-6EDB-96192B53C3A1}"/>
              </a:ext>
            </a:extLst>
          </p:cNvPr>
          <p:cNvSpPr txBox="1"/>
          <p:nvPr/>
        </p:nvSpPr>
        <p:spPr>
          <a:xfrm>
            <a:off x="2976522" y="1925042"/>
            <a:ext cx="2907928" cy="33701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effectLst/>
                <a:latin typeface="Public Sans" pitchFamily="2" charset="0"/>
                <a:ea typeface="Calibri" panose="020F0502020204030204" pitchFamily="34" charset="0"/>
              </a:rPr>
              <a:t>Zach is the Program &amp; Policy Analyst-Advanced for the Crime Information Bureau at the Wisconsin DOJ. Zach started with WI DOJ in 2012 as a Firearms Unit LPPA. He transferred to the TIME &amp; Tech Unit in 2015 as Program &amp; Policy Analyst. Zach has been in the TIME &amp; Tech Unit for 8 ½ years and has completed the FBI Level 1 Cyber Investigator Certification Program.</a:t>
            </a:r>
          </a:p>
          <a:p>
            <a:endParaRPr lang="en-US" dirty="0">
              <a:latin typeface="Public Sans"/>
            </a:endParaRPr>
          </a:p>
        </p:txBody>
      </p:sp>
      <p:sp>
        <p:nvSpPr>
          <p:cNvPr id="4" name="TextBox 3">
            <a:extLst>
              <a:ext uri="{FF2B5EF4-FFF2-40B4-BE49-F238E27FC236}">
                <a16:creationId xmlns:a16="http://schemas.microsoft.com/office/drawing/2014/main" id="{2D11C10D-CD6A-DD18-4086-43D0D350CC46}"/>
              </a:ext>
            </a:extLst>
          </p:cNvPr>
          <p:cNvSpPr txBox="1"/>
          <p:nvPr/>
        </p:nvSpPr>
        <p:spPr>
          <a:xfrm>
            <a:off x="3235802" y="1547331"/>
            <a:ext cx="1928648" cy="382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b="1" dirty="0">
                <a:latin typeface="Public Sans"/>
              </a:rPr>
              <a:t>Zach Polachek</a:t>
            </a:r>
            <a:endParaRPr lang="en-US" b="1" dirty="0"/>
          </a:p>
        </p:txBody>
      </p:sp>
      <p:sp>
        <p:nvSpPr>
          <p:cNvPr id="5" name="TextBox 4">
            <a:extLst>
              <a:ext uri="{FF2B5EF4-FFF2-40B4-BE49-F238E27FC236}">
                <a16:creationId xmlns:a16="http://schemas.microsoft.com/office/drawing/2014/main" id="{543B9009-CDB1-1E96-4FE7-2E107572D316}"/>
              </a:ext>
            </a:extLst>
          </p:cNvPr>
          <p:cNvSpPr txBox="1"/>
          <p:nvPr/>
        </p:nvSpPr>
        <p:spPr>
          <a:xfrm>
            <a:off x="8872134" y="1965981"/>
            <a:ext cx="2905106" cy="2169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effectLst/>
                <a:latin typeface="Public Sans" pitchFamily="2" charset="0"/>
                <a:ea typeface="Calibri" panose="020F0502020204030204" pitchFamily="34" charset="0"/>
              </a:rPr>
              <a:t>Jeanette Devereaux-Weber has been a Program &amp; Policy Analyst for the TIME &amp; Technical Unit since 2019. She started her WI DOJ career in the Criminal History Unit as a Criminal History Records </a:t>
            </a:r>
            <a:r>
              <a:rPr lang="en-US" sz="1500" dirty="0">
                <a:latin typeface="Public Sans" pitchFamily="2" charset="0"/>
                <a:ea typeface="Calibri" panose="020F0502020204030204" pitchFamily="34" charset="0"/>
              </a:rPr>
              <a:t>S</a:t>
            </a:r>
            <a:r>
              <a:rPr lang="en-US" sz="1500" dirty="0">
                <a:effectLst/>
                <a:latin typeface="Public Sans" pitchFamily="2" charset="0"/>
                <a:ea typeface="Calibri" panose="020F0502020204030204" pitchFamily="34" charset="0"/>
              </a:rPr>
              <a:t>pecialist in 2012.</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7" name="TextBox 6">
            <a:extLst>
              <a:ext uri="{FF2B5EF4-FFF2-40B4-BE49-F238E27FC236}">
                <a16:creationId xmlns:a16="http://schemas.microsoft.com/office/drawing/2014/main" id="{1598403F-A2C0-F1CC-7428-3E87E0D8594D}"/>
              </a:ext>
            </a:extLst>
          </p:cNvPr>
          <p:cNvSpPr txBox="1"/>
          <p:nvPr/>
        </p:nvSpPr>
        <p:spPr>
          <a:xfrm>
            <a:off x="8872134" y="1547331"/>
            <a:ext cx="30979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Jeanette Devereau</a:t>
            </a:r>
            <a:r>
              <a:rPr lang="en-US" b="1" dirty="0">
                <a:latin typeface="Public Sans" pitchFamily="2" charset="0"/>
              </a:rPr>
              <a:t>x-Weber</a:t>
            </a:r>
            <a:endParaRPr kumimoji="0" lang="en-US" b="1" i="0" u="none" strike="noStrike" cap="none" spc="0" normalizeH="0" baseline="0" dirty="0">
              <a:ln>
                <a:noFill/>
              </a:ln>
              <a:solidFill>
                <a:srgbClr val="000000"/>
              </a:solidFill>
              <a:effectLst/>
              <a:uFillTx/>
              <a:latin typeface="Public Sans" pitchFamily="2" charset="0"/>
              <a:sym typeface="Calibri"/>
            </a:endParaRPr>
          </a:p>
        </p:txBody>
      </p:sp>
      <p:pic>
        <p:nvPicPr>
          <p:cNvPr id="16" name="Picture 15" descr="A picture containing person, person, wearing, suit&#10;&#10;Description automatically generated">
            <a:extLst>
              <a:ext uri="{FF2B5EF4-FFF2-40B4-BE49-F238E27FC236}">
                <a16:creationId xmlns:a16="http://schemas.microsoft.com/office/drawing/2014/main" id="{F1616627-463E-6CD8-ED1A-C48CBA8E53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886" r="4561" b="10192"/>
          <a:stretch/>
        </p:blipFill>
        <p:spPr>
          <a:xfrm>
            <a:off x="42332" y="1516097"/>
            <a:ext cx="2655346" cy="3463495"/>
          </a:xfrm>
          <a:prstGeom prst="rect">
            <a:avLst/>
          </a:prstGeom>
        </p:spPr>
      </p:pic>
      <p:pic>
        <p:nvPicPr>
          <p:cNvPr id="18" name="Picture 17" descr="A person smiling in front of flags&#10;&#10;Description automatically generated with low confidence">
            <a:extLst>
              <a:ext uri="{FF2B5EF4-FFF2-40B4-BE49-F238E27FC236}">
                <a16:creationId xmlns:a16="http://schemas.microsoft.com/office/drawing/2014/main" id="{E8F1E490-6BD6-0A8F-BA07-37614E03D6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83" r="10181" b="25887"/>
          <a:stretch/>
        </p:blipFill>
        <p:spPr>
          <a:xfrm>
            <a:off x="6104679" y="1516097"/>
            <a:ext cx="2547226" cy="3393652"/>
          </a:xfrm>
          <a:prstGeom prst="rect">
            <a:avLst/>
          </a:prstGeom>
        </p:spPr>
      </p:pic>
    </p:spTree>
    <p:extLst>
      <p:ext uri="{BB962C8B-B14F-4D97-AF65-F5344CB8AC3E}">
        <p14:creationId xmlns:p14="http://schemas.microsoft.com/office/powerpoint/2010/main" val="25141588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9D3FAA93-4C09-FE24-1AC4-CA36B538AA06}"/>
              </a:ext>
            </a:extLst>
          </p:cNvPr>
          <p:cNvSpPr txBox="1">
            <a:spLocks/>
          </p:cNvSpPr>
          <p:nvPr/>
        </p:nvSpPr>
        <p:spPr>
          <a:xfrm>
            <a:off x="295642" y="250073"/>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fontScale="92500"/>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Program &amp; Policy Analysts (PPAs) continued</a:t>
            </a:r>
          </a:p>
        </p:txBody>
      </p:sp>
      <p:sp>
        <p:nvSpPr>
          <p:cNvPr id="6" name="TextBox 5">
            <a:extLst>
              <a:ext uri="{FF2B5EF4-FFF2-40B4-BE49-F238E27FC236}">
                <a16:creationId xmlns:a16="http://schemas.microsoft.com/office/drawing/2014/main" id="{EFCD1426-1E6F-3716-5643-81F457BFE336}"/>
              </a:ext>
            </a:extLst>
          </p:cNvPr>
          <p:cNvSpPr txBox="1"/>
          <p:nvPr/>
        </p:nvSpPr>
        <p:spPr>
          <a:xfrm>
            <a:off x="2819625" y="1957931"/>
            <a:ext cx="3228207" cy="4413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kern="100" dirty="0">
                <a:effectLst/>
                <a:latin typeface="Public Sans" pitchFamily="2" charset="0"/>
                <a:ea typeface="Calibri" panose="020F0502020204030204" pitchFamily="34" charset="0"/>
                <a:cs typeface="Times New Roman" panose="02020603050405020304" pitchFamily="18" charset="0"/>
              </a:rPr>
              <a:t>Jenn started in CIB in 2017 as a member of the Firearms Unit.  In March of 2018 she transferred to the Department of Revenue.  Jenn returned to the Firearms Unit in January 2019 as a JPA Senior.  In October 2021, Jenn was promoted to JPA Advanced.  She has helped update training manuals, trained new hires, and has been a resource for other team members.  In August 2023, she accepted a new role as a Program and Policy Analyst in the TIME and Technical Unit.  Jenn is excited to learn more about the TIME System.</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12" name="TextBox 11">
            <a:extLst>
              <a:ext uri="{FF2B5EF4-FFF2-40B4-BE49-F238E27FC236}">
                <a16:creationId xmlns:a16="http://schemas.microsoft.com/office/drawing/2014/main" id="{DB773EF1-E9A2-2B4F-26CC-F69063ECACFC}"/>
              </a:ext>
            </a:extLst>
          </p:cNvPr>
          <p:cNvSpPr txBox="1"/>
          <p:nvPr/>
        </p:nvSpPr>
        <p:spPr>
          <a:xfrm>
            <a:off x="3342601" y="1588601"/>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Jennifer Virgin</a:t>
            </a:r>
          </a:p>
        </p:txBody>
      </p:sp>
      <p:sp>
        <p:nvSpPr>
          <p:cNvPr id="13" name="TextBox 12">
            <a:extLst>
              <a:ext uri="{FF2B5EF4-FFF2-40B4-BE49-F238E27FC236}">
                <a16:creationId xmlns:a16="http://schemas.microsoft.com/office/drawing/2014/main" id="{AEDB16C0-7459-9E39-E208-9EC6C9A6F4BD}"/>
              </a:ext>
            </a:extLst>
          </p:cNvPr>
          <p:cNvSpPr txBox="1"/>
          <p:nvPr/>
        </p:nvSpPr>
        <p:spPr>
          <a:xfrm>
            <a:off x="9384311" y="1611630"/>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Megan </a:t>
            </a:r>
            <a:r>
              <a:rPr kumimoji="0" lang="en-US" b="1" i="0" u="none" strike="noStrike" cap="none" spc="0" normalizeH="0" baseline="0" dirty="0" err="1">
                <a:ln>
                  <a:noFill/>
                </a:ln>
                <a:solidFill>
                  <a:srgbClr val="000000"/>
                </a:solidFill>
                <a:effectLst/>
                <a:uFillTx/>
                <a:latin typeface="Public Sans" pitchFamily="2" charset="0"/>
                <a:sym typeface="Calibri"/>
              </a:rPr>
              <a:t>Smaby</a:t>
            </a:r>
            <a:endParaRPr kumimoji="0" lang="en-US" b="1" i="0" u="none" strike="noStrike" cap="none" spc="0" normalizeH="0" baseline="0" dirty="0">
              <a:ln>
                <a:noFill/>
              </a:ln>
              <a:solidFill>
                <a:srgbClr val="000000"/>
              </a:solidFill>
              <a:effectLst/>
              <a:uFillTx/>
              <a:latin typeface="Public Sans" pitchFamily="2" charset="0"/>
              <a:sym typeface="Calibri"/>
            </a:endParaRPr>
          </a:p>
        </p:txBody>
      </p:sp>
      <p:sp>
        <p:nvSpPr>
          <p:cNvPr id="14" name="TextBox 13">
            <a:extLst>
              <a:ext uri="{FF2B5EF4-FFF2-40B4-BE49-F238E27FC236}">
                <a16:creationId xmlns:a16="http://schemas.microsoft.com/office/drawing/2014/main" id="{47BBC6B3-70EF-87D4-1394-4EA7223DF545}"/>
              </a:ext>
            </a:extLst>
          </p:cNvPr>
          <p:cNvSpPr txBox="1"/>
          <p:nvPr/>
        </p:nvSpPr>
        <p:spPr>
          <a:xfrm>
            <a:off x="8691242" y="1957932"/>
            <a:ext cx="3500758"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Megan joined the TIME and Tech Unit in 2023. </a:t>
            </a:r>
            <a:r>
              <a:rPr lang="en-US" sz="1500" dirty="0">
                <a:effectLst/>
                <a:latin typeface="Public Sans" pitchFamily="2" charset="0"/>
                <a:ea typeface="Calibri" panose="020F0502020204030204" pitchFamily="34" charset="0"/>
              </a:rPr>
              <a:t>Megan Smaby started in CIB in 2016 has an LTE for the Firearms Unit. She has spent the last 7 years conducting background checks for Wisconsin Concealed Carry licenses, HR218 certifications, and handgun purchases. In addition, she assisted law enforcement agencies in completing their firearm return checks. She is leaving the Firearms Unit as an Advanced Justice Program Associate and is looking forward to her new role as a Program and Policy Analyst with the TIME and Technical Unit.</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pic>
        <p:nvPicPr>
          <p:cNvPr id="20" name="Picture 19">
            <a:extLst>
              <a:ext uri="{FF2B5EF4-FFF2-40B4-BE49-F238E27FC236}">
                <a16:creationId xmlns:a16="http://schemas.microsoft.com/office/drawing/2014/main" id="{A01E66DE-BBD6-218E-F84D-2B26FA1C6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4" r="994" b="16353"/>
          <a:stretch/>
        </p:blipFill>
        <p:spPr>
          <a:xfrm>
            <a:off x="25903" y="1614956"/>
            <a:ext cx="2617508" cy="3104867"/>
          </a:xfrm>
          <a:prstGeom prst="rect">
            <a:avLst/>
          </a:prstGeom>
        </p:spPr>
      </p:pic>
      <p:pic>
        <p:nvPicPr>
          <p:cNvPr id="22" name="Picture 21">
            <a:extLst>
              <a:ext uri="{FF2B5EF4-FFF2-40B4-BE49-F238E27FC236}">
                <a16:creationId xmlns:a16="http://schemas.microsoft.com/office/drawing/2014/main" id="{26739F33-E2F3-FA5C-FBE0-13C3B67357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85" t="7273" r="5856" b="21375"/>
          <a:stretch/>
        </p:blipFill>
        <p:spPr>
          <a:xfrm>
            <a:off x="6162741" y="1611630"/>
            <a:ext cx="2413591" cy="3135138"/>
          </a:xfrm>
          <a:prstGeom prst="rect">
            <a:avLst/>
          </a:prstGeom>
        </p:spPr>
      </p:pic>
    </p:spTree>
    <p:extLst>
      <p:ext uri="{BB962C8B-B14F-4D97-AF65-F5344CB8AC3E}">
        <p14:creationId xmlns:p14="http://schemas.microsoft.com/office/powerpoint/2010/main" val="25633503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a:solidFill>
                  <a:schemeClr val="bg1">
                    <a:lumMod val="20000"/>
                    <a:lumOff val="80000"/>
                  </a:schemeClr>
                </a:solidFill>
              </a:rPr>
              <a:t>TIME System </a:t>
            </a:r>
            <a:r>
              <a:rPr lang="en-US" dirty="0">
                <a:solidFill>
                  <a:schemeClr val="bg1">
                    <a:lumMod val="20000"/>
                    <a:lumOff val="80000"/>
                  </a:schemeClr>
                </a:solidFill>
              </a:rPr>
              <a:t>Operations Manager</a:t>
            </a:r>
            <a:endParaRPr dirty="0">
              <a:solidFill>
                <a:schemeClr val="bg1">
                  <a:lumMod val="20000"/>
                  <a:lumOff val="80000"/>
                </a:schemeClr>
              </a:solidFill>
            </a:endParaRPr>
          </a:p>
        </p:txBody>
      </p:sp>
      <p:pic>
        <p:nvPicPr>
          <p:cNvPr id="4" name="Picture 3">
            <a:extLst>
              <a:ext uri="{FF2B5EF4-FFF2-40B4-BE49-F238E27FC236}">
                <a16:creationId xmlns:a16="http://schemas.microsoft.com/office/drawing/2014/main" id="{01996F78-7D65-CDDA-763A-7B884CE5E9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2086" y="1805948"/>
            <a:ext cx="2468880" cy="3703320"/>
          </a:xfrm>
          <a:prstGeom prst="rect">
            <a:avLst/>
          </a:prstGeom>
        </p:spPr>
      </p:pic>
      <p:sp>
        <p:nvSpPr>
          <p:cNvPr id="7" name="TextBox 6">
            <a:extLst>
              <a:ext uri="{FF2B5EF4-FFF2-40B4-BE49-F238E27FC236}">
                <a16:creationId xmlns:a16="http://schemas.microsoft.com/office/drawing/2014/main" id="{E820DD96-7795-DE32-E30D-F12B7ABA0D6B}"/>
              </a:ext>
            </a:extLst>
          </p:cNvPr>
          <p:cNvSpPr txBox="1"/>
          <p:nvPr/>
        </p:nvSpPr>
        <p:spPr>
          <a:xfrm>
            <a:off x="4470057" y="2132635"/>
            <a:ext cx="6057900"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effectLst/>
                <a:latin typeface="Public Sans Light" pitchFamily="2" charset="0"/>
                <a:ea typeface="Arial Unicode MS"/>
                <a:cs typeface="Times New Roman" panose="02020603050405020304" pitchFamily="18" charset="0"/>
              </a:rPr>
              <a:t>Brian returned to DOJ in July of 2021, taking over the TSCC (TIME System Control Center) Operations Manager position. Brian has been with the State of Wisconsin for 18 years and has worked in the Department of Health Services, Department of Corrections, Department of Transportation, and most notably, 12 of those years in TSCC. </a:t>
            </a:r>
            <a:endParaRPr lang="en-US" dirty="0"/>
          </a:p>
        </p:txBody>
      </p:sp>
      <p:sp>
        <p:nvSpPr>
          <p:cNvPr id="3" name="TextBox 2">
            <a:extLst>
              <a:ext uri="{FF2B5EF4-FFF2-40B4-BE49-F238E27FC236}">
                <a16:creationId xmlns:a16="http://schemas.microsoft.com/office/drawing/2014/main" id="{E3855A2B-74F6-F45F-FBA5-77489F90C94B}"/>
              </a:ext>
            </a:extLst>
          </p:cNvPr>
          <p:cNvSpPr txBox="1"/>
          <p:nvPr/>
        </p:nvSpPr>
        <p:spPr>
          <a:xfrm>
            <a:off x="5809397" y="1738645"/>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Brian Kalinoski</a:t>
            </a:r>
          </a:p>
        </p:txBody>
      </p:sp>
    </p:spTree>
    <p:extLst>
      <p:ext uri="{BB962C8B-B14F-4D97-AF65-F5344CB8AC3E}">
        <p14:creationId xmlns:p14="http://schemas.microsoft.com/office/powerpoint/2010/main" val="20340175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Recent Departures</a:t>
            </a:r>
            <a:endParaRPr dirty="0">
              <a:solidFill>
                <a:schemeClr val="bg1">
                  <a:lumMod val="20000"/>
                  <a:lumOff val="80000"/>
                </a:schemeClr>
              </a:solidFill>
            </a:endParaRPr>
          </a:p>
        </p:txBody>
      </p:sp>
      <p:pic>
        <p:nvPicPr>
          <p:cNvPr id="3" name="Picture 6" descr="Freshcorn2.jpg">
            <a:extLst>
              <a:ext uri="{FF2B5EF4-FFF2-40B4-BE49-F238E27FC236}">
                <a16:creationId xmlns:a16="http://schemas.microsoft.com/office/drawing/2014/main" id="{286C2B70-43AB-D713-DF72-B75240C543FB}"/>
              </a:ext>
            </a:extLst>
          </p:cNvPr>
          <p:cNvPicPr>
            <a:picLocks noChangeAspect="1"/>
          </p:cNvPicPr>
          <p:nvPr/>
        </p:nvPicPr>
        <p:blipFill rotWithShape="1">
          <a:blip r:embed="rId4"/>
          <a:srcRect l="21910" t="22025" r="20787" b="26847"/>
          <a:stretch/>
        </p:blipFill>
        <p:spPr>
          <a:xfrm>
            <a:off x="699190" y="1572642"/>
            <a:ext cx="3412965" cy="4571585"/>
          </a:xfrm>
          <a:prstGeom prst="rect">
            <a:avLst/>
          </a:prstGeom>
        </p:spPr>
      </p:pic>
      <p:sp>
        <p:nvSpPr>
          <p:cNvPr id="5" name="TextBox 4">
            <a:extLst>
              <a:ext uri="{FF2B5EF4-FFF2-40B4-BE49-F238E27FC236}">
                <a16:creationId xmlns:a16="http://schemas.microsoft.com/office/drawing/2014/main" id="{C284E5EE-0793-FB55-CA74-C8DDACCFF7BF}"/>
              </a:ext>
            </a:extLst>
          </p:cNvPr>
          <p:cNvSpPr txBox="1"/>
          <p:nvPr/>
        </p:nvSpPr>
        <p:spPr>
          <a:xfrm>
            <a:off x="4799402" y="2095206"/>
            <a:ext cx="5381827"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0" i="0" u="none" strike="noStrike" baseline="0" dirty="0">
                <a:latin typeface="Public Sans"/>
              </a:rPr>
              <a:t>Emily Freshcorn was the Senior Training Officer in the Crime Information Bureau of the Wisconsin Department of Justice and has been with the unit since 2016.  She will be returning to her home state and will be missed! </a:t>
            </a:r>
            <a:endParaRPr lang="en-US" dirty="0">
              <a:latin typeface="Public Sans"/>
            </a:endParaRPr>
          </a:p>
        </p:txBody>
      </p:sp>
      <p:sp>
        <p:nvSpPr>
          <p:cNvPr id="6" name="TextBox 5">
            <a:extLst>
              <a:ext uri="{FF2B5EF4-FFF2-40B4-BE49-F238E27FC236}">
                <a16:creationId xmlns:a16="http://schemas.microsoft.com/office/drawing/2014/main" id="{C35EA832-9205-98B3-D3CC-68624A631B54}"/>
              </a:ext>
            </a:extLst>
          </p:cNvPr>
          <p:cNvSpPr txBox="1"/>
          <p:nvPr/>
        </p:nvSpPr>
        <p:spPr>
          <a:xfrm>
            <a:off x="5471559" y="1689978"/>
            <a:ext cx="28771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b="1" dirty="0">
                <a:latin typeface="Public Sans"/>
              </a:rPr>
              <a:t>Emily Freshcorn</a:t>
            </a:r>
            <a:endParaRPr lang="en-US" b="1" dirty="0"/>
          </a:p>
        </p:txBody>
      </p:sp>
      <p:pic>
        <p:nvPicPr>
          <p:cNvPr id="13" name="Graphic 12" descr="Crying face with solid fill with solid fill">
            <a:extLst>
              <a:ext uri="{FF2B5EF4-FFF2-40B4-BE49-F238E27FC236}">
                <a16:creationId xmlns:a16="http://schemas.microsoft.com/office/drawing/2014/main" id="{3A534624-8DE7-1DE7-D778-835AC47B62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6040" y="4253622"/>
            <a:ext cx="914400" cy="914400"/>
          </a:xfrm>
          <a:prstGeom prst="rect">
            <a:avLst/>
          </a:prstGeom>
        </p:spPr>
      </p:pic>
    </p:spTree>
    <p:extLst>
      <p:ext uri="{BB962C8B-B14F-4D97-AF65-F5344CB8AC3E}">
        <p14:creationId xmlns:p14="http://schemas.microsoft.com/office/powerpoint/2010/main" val="9879546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9525"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latin typeface="Veranda"/>
            </a:endParaRPr>
          </a:p>
        </p:txBody>
      </p:sp>
      <p:sp>
        <p:nvSpPr>
          <p:cNvPr id="110" name="Title 1"/>
          <p:cNvSpPr txBox="1">
            <a:spLocks noGrp="1"/>
          </p:cNvSpPr>
          <p:nvPr>
            <p:ph type="title"/>
          </p:nvPr>
        </p:nvSpPr>
        <p:spPr>
          <a:xfrm>
            <a:off x="696912" y="247650"/>
            <a:ext cx="4017963" cy="968067"/>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Cycle</a:t>
            </a:r>
            <a:endParaRPr sz="5400" dirty="0">
              <a:solidFill>
                <a:schemeClr val="bg1">
                  <a:lumMod val="20000"/>
                  <a:lumOff val="80000"/>
                </a:schemeClr>
              </a:solidFill>
              <a:latin typeface="Veranda"/>
            </a:endParaRPr>
          </a:p>
        </p:txBody>
      </p:sp>
      <p:sp>
        <p:nvSpPr>
          <p:cNvPr id="8" name="Text Placeholder 7">
            <a:extLst>
              <a:ext uri="{FF2B5EF4-FFF2-40B4-BE49-F238E27FC236}">
                <a16:creationId xmlns:a16="http://schemas.microsoft.com/office/drawing/2014/main" id="{CFACD42C-D2A0-16C3-F20D-B38CD1B3ACB4}"/>
              </a:ext>
            </a:extLst>
          </p:cNvPr>
          <p:cNvSpPr>
            <a:spLocks noGrp="1"/>
          </p:cNvSpPr>
          <p:nvPr>
            <p:ph type="body" sz="quarter" idx="21"/>
          </p:nvPr>
        </p:nvSpPr>
        <p:spPr>
          <a:xfrm>
            <a:off x="839787" y="2395787"/>
            <a:ext cx="5633202" cy="3589366"/>
          </a:xfrm>
        </p:spPr>
        <p:txBody>
          <a:bodyPr>
            <a:normAutofit lnSpcReduction="10000"/>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400" b="0" i="0" u="none" strike="noStrike" cap="none" spc="0" normalizeH="0" baseline="0" dirty="0">
                <a:ln>
                  <a:noFill/>
                </a:ln>
                <a:solidFill>
                  <a:srgbClr val="000000"/>
                </a:solidFill>
                <a:effectLst/>
                <a:uFillTx/>
                <a:latin typeface="Public Sans" pitchFamily="2" charset="0"/>
                <a:sym typeface="Calibri"/>
              </a:rPr>
              <a:t>Audits are done in a 3-year cycle</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Mostly geographical by county</a:t>
            </a:r>
          </a:p>
          <a:p>
            <a:pPr marL="800100" lvl="5" indent="-342900" defTabSz="457200" hangingPunct="0">
              <a:lnSpc>
                <a:spcPct val="100000"/>
              </a:lnSpc>
              <a:spcBef>
                <a:spcPts val="0"/>
              </a:spcBef>
              <a:buFont typeface="Arial" panose="020B0604020202020204" pitchFamily="34" charset="0"/>
              <a:buChar char="•"/>
            </a:pPr>
            <a:r>
              <a:rPr lang="en-US" sz="2400" dirty="0">
                <a:latin typeface="Public Sans" pitchFamily="2" charset="0"/>
              </a:rPr>
              <a:t>DA’s offices, DOC, DNR, State Patrol</a:t>
            </a:r>
          </a:p>
          <a:p>
            <a:pPr marL="800100" lvl="5" indent="-342900" defTabSz="457200" hangingPunct="0">
              <a:lnSpc>
                <a:spcPct val="100000"/>
              </a:lnSpc>
              <a:spcBef>
                <a:spcPts val="0"/>
              </a:spcBef>
              <a:buFont typeface="Arial" panose="020B0604020202020204" pitchFamily="34" charset="0"/>
              <a:buChar char="•"/>
            </a:pPr>
            <a:r>
              <a:rPr lang="en-US" sz="2400" dirty="0">
                <a:latin typeface="Public Sans" pitchFamily="2" charset="0"/>
              </a:rPr>
              <a:t>other agencies in multiple counties</a:t>
            </a:r>
          </a:p>
          <a:p>
            <a:pPr marL="800100" lvl="5" indent="-342900" defTabSz="457200" hangingPunct="0">
              <a:lnSpc>
                <a:spcPct val="100000"/>
              </a:lnSpc>
              <a:spcBef>
                <a:spcPts val="0"/>
              </a:spcBef>
              <a:buFont typeface="Arial" panose="020B0604020202020204" pitchFamily="34" charset="0"/>
              <a:buChar char="•"/>
            </a:pPr>
            <a:r>
              <a:rPr lang="en-US" sz="2400" dirty="0">
                <a:latin typeface="Public Sans" pitchFamily="2" charset="0"/>
              </a:rPr>
              <a:t>Agencies joining the TIME system</a:t>
            </a:r>
          </a:p>
          <a:p>
            <a:pPr marL="285750" lvl="1" indent="-285750">
              <a:buFont typeface="Wingdings" panose="05000000000000000000" pitchFamily="2" charset="2"/>
              <a:buChar char="Ø"/>
            </a:pPr>
            <a:r>
              <a:rPr kumimoji="0" lang="en-US" sz="2400" b="0" i="0" u="none" strike="noStrike" cap="none" spc="0" normalizeH="0" baseline="0" dirty="0">
                <a:ln>
                  <a:noFill/>
                </a:ln>
                <a:solidFill>
                  <a:srgbClr val="000000"/>
                </a:solidFill>
                <a:effectLst/>
                <a:uFillTx/>
                <a:latin typeface="Public Sans" pitchFamily="2" charset="0"/>
                <a:sym typeface="Calibri"/>
              </a:rPr>
              <a:t>Currently in </a:t>
            </a:r>
            <a:r>
              <a:rPr kumimoji="0" lang="en-US" sz="2400" b="1" i="0" u="none" strike="noStrike" cap="none" spc="0" normalizeH="0" baseline="0" dirty="0">
                <a:ln>
                  <a:noFill/>
                </a:ln>
                <a:solidFill>
                  <a:srgbClr val="000000"/>
                </a:solidFill>
                <a:effectLst/>
                <a:uFillTx/>
                <a:latin typeface="Public Sans" pitchFamily="2" charset="0"/>
                <a:sym typeface="Calibri"/>
              </a:rPr>
              <a:t>year 3</a:t>
            </a:r>
            <a:r>
              <a:rPr kumimoji="0" lang="en-US" sz="2400" b="0" i="0" u="none" strike="noStrike" cap="none" spc="0" normalizeH="0" baseline="0" dirty="0">
                <a:ln>
                  <a:noFill/>
                </a:ln>
                <a:solidFill>
                  <a:srgbClr val="000000"/>
                </a:solidFill>
                <a:effectLst/>
                <a:uFillTx/>
                <a:latin typeface="Public Sans" pitchFamily="2" charset="0"/>
                <a:sym typeface="Calibri"/>
              </a:rPr>
              <a:t> of cycle</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Next cycle is 2024-2026</a:t>
            </a:r>
          </a:p>
          <a:p>
            <a:endParaRPr lang="en-US" dirty="0"/>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Veranda"/>
                <a:hlinkClick r:id="rId3"/>
              </a:rPr>
              <a:t>https://www.doj.state.wi.us/</a:t>
            </a:r>
          </a:p>
        </p:txBody>
      </p:sp>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4"/>
          <a:stretch>
            <a:fillRect/>
          </a:stretch>
        </p:blipFill>
        <p:spPr>
          <a:xfrm>
            <a:off x="43729" y="5612012"/>
            <a:ext cx="817909" cy="817909"/>
          </a:xfrm>
          <a:prstGeom prst="rect">
            <a:avLst/>
          </a:prstGeom>
          <a:ln w="12700">
            <a:miter lim="400000"/>
          </a:ln>
        </p:spPr>
      </p:pic>
      <p:sp>
        <p:nvSpPr>
          <p:cNvPr id="170" name="Title 1">
            <a:extLst>
              <a:ext uri="{FF2B5EF4-FFF2-40B4-BE49-F238E27FC236}">
                <a16:creationId xmlns:a16="http://schemas.microsoft.com/office/drawing/2014/main" id="{29ACC441-3E58-07B2-F17D-943AE67FF48D}"/>
              </a:ext>
            </a:extLst>
          </p:cNvPr>
          <p:cNvSpPr txBox="1"/>
          <p:nvPr/>
        </p:nvSpPr>
        <p:spPr>
          <a:xfrm>
            <a:off x="690808" y="1426199"/>
            <a:ext cx="10841216" cy="80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3 Year Cycle</a:t>
            </a:r>
            <a:endParaRPr dirty="0">
              <a:latin typeface="Public Sans" pitchFamily="2" charset="0"/>
              <a:ea typeface="Public Sans Thin ExtraLight"/>
              <a:cs typeface="Public Sans Thin ExtraLight"/>
              <a:sym typeface="Public Sans Thin ExtraLight"/>
            </a:endParaRPr>
          </a:p>
        </p:txBody>
      </p:sp>
      <p:sp>
        <p:nvSpPr>
          <p:cNvPr id="171" name="Line">
            <a:extLst>
              <a:ext uri="{FF2B5EF4-FFF2-40B4-BE49-F238E27FC236}">
                <a16:creationId xmlns:a16="http://schemas.microsoft.com/office/drawing/2014/main" id="{F23EDB5D-DC40-27AD-30BC-4E8A4FC8AC16}"/>
              </a:ext>
            </a:extLst>
          </p:cNvPr>
          <p:cNvSpPr/>
          <p:nvPr/>
        </p:nvSpPr>
        <p:spPr>
          <a:xfrm>
            <a:off x="605083" y="2207404"/>
            <a:ext cx="5911047" cy="16001"/>
          </a:xfrm>
          <a:prstGeom prst="line">
            <a:avLst/>
          </a:prstGeom>
          <a:ln w="25400">
            <a:solidFill>
              <a:srgbClr val="993047"/>
            </a:solidFill>
            <a:miter/>
          </a:ln>
        </p:spPr>
        <p:txBody>
          <a:bodyPr lIns="45719" rIns="45719"/>
          <a:lstStyle/>
          <a:p>
            <a:endParaRPr>
              <a:latin typeface="Veranda"/>
            </a:endParaRPr>
          </a:p>
        </p:txBody>
      </p:sp>
      <p:grpSp>
        <p:nvGrpSpPr>
          <p:cNvPr id="7" name="Group 6">
            <a:extLst>
              <a:ext uri="{FF2B5EF4-FFF2-40B4-BE49-F238E27FC236}">
                <a16:creationId xmlns:a16="http://schemas.microsoft.com/office/drawing/2014/main" id="{90A18239-3C56-DCF7-E9A2-0B52142BBBE5}"/>
              </a:ext>
            </a:extLst>
          </p:cNvPr>
          <p:cNvGrpSpPr/>
          <p:nvPr/>
        </p:nvGrpSpPr>
        <p:grpSpPr>
          <a:xfrm>
            <a:off x="7102368" y="1133886"/>
            <a:ext cx="4440521" cy="5240573"/>
            <a:chOff x="7102368" y="1133886"/>
            <a:chExt cx="4440521" cy="5240573"/>
          </a:xfrm>
        </p:grpSpPr>
        <p:grpSp>
          <p:nvGrpSpPr>
            <p:cNvPr id="6" name="Group 5">
              <a:extLst>
                <a:ext uri="{FF2B5EF4-FFF2-40B4-BE49-F238E27FC236}">
                  <a16:creationId xmlns:a16="http://schemas.microsoft.com/office/drawing/2014/main" id="{B38C4446-9F63-9F2D-5ECD-E5B81C369C0E}"/>
                </a:ext>
              </a:extLst>
            </p:cNvPr>
            <p:cNvGrpSpPr/>
            <p:nvPr/>
          </p:nvGrpSpPr>
          <p:grpSpPr>
            <a:xfrm>
              <a:off x="7102368" y="1133886"/>
              <a:ext cx="4440521" cy="5240573"/>
              <a:chOff x="7102368" y="1133886"/>
              <a:chExt cx="4440521" cy="5240573"/>
            </a:xfrm>
          </p:grpSpPr>
          <p:pic>
            <p:nvPicPr>
              <p:cNvPr id="1026" name="Picture 2">
                <a:extLst>
                  <a:ext uri="{FF2B5EF4-FFF2-40B4-BE49-F238E27FC236}">
                    <a16:creationId xmlns:a16="http://schemas.microsoft.com/office/drawing/2014/main" id="{ED3AE2D2-0217-A7D2-A877-15525FC9F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2113" y="4821893"/>
                <a:ext cx="3000230" cy="1552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060A8D-743F-134A-0A71-982827055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2368" y="3192449"/>
                <a:ext cx="4167349" cy="20633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59A7692-B58A-7C63-ACD2-78E8D44031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2368" y="1133886"/>
                <a:ext cx="4440521" cy="27020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997F0A-F89D-298D-27E9-B6E74BC98E02}"/>
                  </a:ext>
                </a:extLst>
              </p:cNvPr>
              <p:cNvSpPr/>
              <p:nvPr/>
            </p:nvSpPr>
            <p:spPr>
              <a:xfrm>
                <a:off x="8237376" y="5215712"/>
                <a:ext cx="2560817" cy="769441"/>
              </a:xfrm>
              <a:prstGeom prst="rect">
                <a:avLst/>
              </a:prstGeom>
              <a:noFill/>
            </p:spPr>
            <p:txBody>
              <a:bodyPr wrap="square" lIns="91440" tIns="45720" rIns="91440" bIns="45720">
                <a:spAutoFit/>
              </a:bodyPr>
              <a:lstStyle/>
              <a:p>
                <a:pPr algn="ct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1</a:t>
                </a:r>
                <a:r>
                  <a:rPr lang="en-US" sz="4400" b="1" cap="none" spc="0" baseline="30000" dirty="0">
                    <a:ln w="10160">
                      <a:solidFill>
                        <a:schemeClr val="tx1"/>
                      </a:solidFill>
                      <a:prstDash val="solid"/>
                    </a:ln>
                    <a:solidFill>
                      <a:srgbClr val="FFFFFF"/>
                    </a:solidFill>
                    <a:effectLst>
                      <a:outerShdw blurRad="38100" dist="22860" dir="5400000" algn="tl" rotWithShape="0">
                        <a:srgbClr val="000000">
                          <a:alpha val="30000"/>
                        </a:srgbClr>
                      </a:outerShdw>
                    </a:effectLst>
                  </a:rPr>
                  <a:t>st</a:t>
                </a: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 year</a:t>
                </a:r>
              </a:p>
            </p:txBody>
          </p:sp>
          <p:sp>
            <p:nvSpPr>
              <p:cNvPr id="3" name="Rectangle 2">
                <a:extLst>
                  <a:ext uri="{FF2B5EF4-FFF2-40B4-BE49-F238E27FC236}">
                    <a16:creationId xmlns:a16="http://schemas.microsoft.com/office/drawing/2014/main" id="{603A3F10-A339-226D-6515-00D6FA4D8E7A}"/>
                  </a:ext>
                </a:extLst>
              </p:cNvPr>
              <p:cNvSpPr/>
              <p:nvPr/>
            </p:nvSpPr>
            <p:spPr>
              <a:xfrm>
                <a:off x="8037351" y="3910787"/>
                <a:ext cx="2560817" cy="769441"/>
              </a:xfrm>
              <a:prstGeom prst="rect">
                <a:avLst/>
              </a:prstGeom>
              <a:noFill/>
            </p:spPr>
            <p:txBody>
              <a:bodyPr wrap="square" lIns="91440" tIns="45720" rIns="91440" bIns="45720">
                <a:spAutoFit/>
              </a:bodyPr>
              <a:lstStyle/>
              <a:p>
                <a:pPr algn="ct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2</a:t>
                </a:r>
                <a:r>
                  <a:rPr lang="en-US" sz="4400" b="1" cap="none" spc="0" baseline="30000" dirty="0">
                    <a:ln w="10160">
                      <a:solidFill>
                        <a:schemeClr val="tx1"/>
                      </a:solidFill>
                      <a:prstDash val="solid"/>
                    </a:ln>
                    <a:solidFill>
                      <a:srgbClr val="FFFFFF"/>
                    </a:solidFill>
                    <a:effectLst>
                      <a:outerShdw blurRad="38100" dist="22860" dir="5400000" algn="tl" rotWithShape="0">
                        <a:srgbClr val="000000">
                          <a:alpha val="30000"/>
                        </a:srgbClr>
                      </a:outerShdw>
                    </a:effectLst>
                  </a:rPr>
                  <a:t>nd</a:t>
                </a: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 year</a:t>
                </a:r>
              </a:p>
            </p:txBody>
          </p:sp>
          <p:sp>
            <p:nvSpPr>
              <p:cNvPr id="4" name="Rectangle 3">
                <a:extLst>
                  <a:ext uri="{FF2B5EF4-FFF2-40B4-BE49-F238E27FC236}">
                    <a16:creationId xmlns:a16="http://schemas.microsoft.com/office/drawing/2014/main" id="{46813648-90DE-8B14-95CC-4FB2EB6BEEB1}"/>
                  </a:ext>
                </a:extLst>
              </p:cNvPr>
              <p:cNvSpPr/>
              <p:nvPr/>
            </p:nvSpPr>
            <p:spPr>
              <a:xfrm>
                <a:off x="7703976" y="2329637"/>
                <a:ext cx="2560817" cy="769441"/>
              </a:xfrm>
              <a:prstGeom prst="rect">
                <a:avLst/>
              </a:prstGeom>
              <a:noFill/>
            </p:spPr>
            <p:txBody>
              <a:bodyPr wrap="square" lIns="91440" tIns="45720" rIns="91440" bIns="45720">
                <a:spAutoFit/>
              </a:bodyPr>
              <a:lstStyle/>
              <a:p>
                <a:pPr algn="ctr"/>
                <a:r>
                  <a:rPr lang="en-US" sz="4400" b="1" dirty="0">
                    <a:ln w="10160">
                      <a:solidFill>
                        <a:schemeClr val="tx1"/>
                      </a:solidFill>
                      <a:prstDash val="solid"/>
                    </a:ln>
                    <a:solidFill>
                      <a:srgbClr val="FFFFFF"/>
                    </a:solidFill>
                    <a:effectLst>
                      <a:outerShdw blurRad="38100" dist="22860" dir="5400000" algn="tl" rotWithShape="0">
                        <a:srgbClr val="000000">
                          <a:alpha val="30000"/>
                        </a:srgbClr>
                      </a:outerShdw>
                    </a:effectLst>
                  </a:rPr>
                  <a:t>3</a:t>
                </a:r>
                <a:r>
                  <a:rPr lang="en-US" sz="4400" b="1" baseline="30000" dirty="0">
                    <a:ln w="10160">
                      <a:solidFill>
                        <a:schemeClr val="tx1"/>
                      </a:solidFill>
                      <a:prstDash val="solid"/>
                    </a:ln>
                    <a:solidFill>
                      <a:srgbClr val="FFFFFF"/>
                    </a:solidFill>
                    <a:effectLst>
                      <a:outerShdw blurRad="38100" dist="22860" dir="5400000" algn="tl" rotWithShape="0">
                        <a:srgbClr val="000000">
                          <a:alpha val="30000"/>
                        </a:srgbClr>
                      </a:outerShdw>
                    </a:effectLst>
                  </a:rPr>
                  <a:t>rd</a:t>
                </a:r>
                <a:r>
                  <a:rPr lang="en-US" sz="4400" b="1" dirty="0">
                    <a:ln w="10160">
                      <a:solidFill>
                        <a:schemeClr val="tx1"/>
                      </a:solidFill>
                      <a:prstDash val="solid"/>
                    </a:ln>
                    <a:solidFill>
                      <a:srgbClr val="FFFFFF"/>
                    </a:solidFill>
                    <a:effectLst>
                      <a:outerShdw blurRad="38100" dist="22860" dir="5400000" algn="tl" rotWithShape="0">
                        <a:srgbClr val="000000">
                          <a:alpha val="30000"/>
                        </a:srgbClr>
                      </a:outerShdw>
                    </a:effectLst>
                  </a:rPr>
                  <a:t> </a:t>
                </a:r>
                <a:r>
                  <a:rPr lang="en-US" sz="4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year</a:t>
                </a:r>
              </a:p>
            </p:txBody>
          </p:sp>
        </p:grpSp>
        <p:sp>
          <p:nvSpPr>
            <p:cNvPr id="5" name="TextBox 4">
              <a:extLst>
                <a:ext uri="{FF2B5EF4-FFF2-40B4-BE49-F238E27FC236}">
                  <a16:creationId xmlns:a16="http://schemas.microsoft.com/office/drawing/2014/main" id="{E35F6381-D5AF-2B33-F506-5AF2390AB27D}"/>
                </a:ext>
              </a:extLst>
            </p:cNvPr>
            <p:cNvSpPr txBox="1"/>
            <p:nvPr/>
          </p:nvSpPr>
          <p:spPr>
            <a:xfrm>
              <a:off x="9479805" y="1478668"/>
              <a:ext cx="17899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lang="en-US" sz="1200" b="0" i="0" dirty="0">
                  <a:solidFill>
                    <a:srgbClr val="111111"/>
                  </a:solidFill>
                  <a:effectLst/>
                  <a:latin typeface="Red Hat Text"/>
                </a:rPr>
                <a:t>Map provided by</a:t>
              </a:r>
            </a:p>
            <a:p>
              <a:pPr marL="0" marR="0" indent="0" algn="r" defTabSz="457200" rtl="0" fontAlgn="auto" latinLnBrk="0" hangingPunct="0">
                <a:lnSpc>
                  <a:spcPct val="100000"/>
                </a:lnSpc>
                <a:spcBef>
                  <a:spcPts val="0"/>
                </a:spcBef>
                <a:spcAft>
                  <a:spcPts val="0"/>
                </a:spcAft>
                <a:buClrTx/>
                <a:buSzTx/>
                <a:buFontTx/>
                <a:buNone/>
                <a:tabLst/>
              </a:pPr>
              <a:r>
                <a:rPr lang="en-US" sz="1200" b="0" i="0" dirty="0">
                  <a:solidFill>
                    <a:srgbClr val="111111"/>
                  </a:solidFill>
                  <a:effectLst/>
                  <a:latin typeface="Red Hat Text"/>
                </a:rPr>
                <a:t>State Cartographer’s Office</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grpSp>
    </p:spTree>
    <p:extLst>
      <p:ext uri="{BB962C8B-B14F-4D97-AF65-F5344CB8AC3E}">
        <p14:creationId xmlns:p14="http://schemas.microsoft.com/office/powerpoint/2010/main" val="18892920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74076"/>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latin typeface="Veranda"/>
            </a:endParaRPr>
          </a:p>
        </p:txBody>
      </p:sp>
      <p:sp>
        <p:nvSpPr>
          <p:cNvPr id="107" name="Title 1"/>
          <p:cNvSpPr txBox="1"/>
          <p:nvPr/>
        </p:nvSpPr>
        <p:spPr>
          <a:xfrm>
            <a:off x="675392" y="1463418"/>
            <a:ext cx="10841216" cy="80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defRPr sz="4200">
                <a:solidFill>
                  <a:srgbClr val="993047"/>
                </a:solidFill>
                <a:latin typeface="Public Sans Thin Regular"/>
                <a:ea typeface="Public Sans Thin Regular"/>
                <a:cs typeface="Public Sans Thin Regular"/>
                <a:sym typeface="Public Sans Thin Regular"/>
              </a:defRPr>
            </a:pPr>
            <a:r>
              <a:rPr lang="en-US" dirty="0">
                <a:latin typeface="Public Sans" pitchFamily="2" charset="0"/>
                <a:ea typeface="Public Sans Thin ExtraLight"/>
                <a:cs typeface="Public Sans Thin ExtraLight"/>
                <a:sym typeface="Public Sans Thin ExtraLight"/>
              </a:rPr>
              <a:t>Overview</a:t>
            </a:r>
            <a:endParaRPr dirty="0">
              <a:latin typeface="Public Sans" pitchFamily="2" charset="0"/>
              <a:ea typeface="Public Sans Thin ExtraLight"/>
              <a:cs typeface="Public Sans Thin ExtraLight"/>
              <a:sym typeface="Public Sans Thin ExtraLight"/>
            </a:endParaRPr>
          </a:p>
        </p:txBody>
      </p:sp>
      <p:sp>
        <p:nvSpPr>
          <p:cNvPr id="109" name="Line"/>
          <p:cNvSpPr/>
          <p:nvPr/>
        </p:nvSpPr>
        <p:spPr>
          <a:xfrm>
            <a:off x="611041" y="2212162"/>
            <a:ext cx="10688564" cy="1"/>
          </a:xfrm>
          <a:prstGeom prst="line">
            <a:avLst/>
          </a:prstGeom>
          <a:ln w="25400">
            <a:solidFill>
              <a:srgbClr val="993047"/>
            </a:solidFill>
            <a:miter/>
          </a:ln>
        </p:spPr>
        <p:txBody>
          <a:bodyPr lIns="45719" rIns="45719"/>
          <a:lstStyle/>
          <a:p>
            <a:endParaRPr>
              <a:latin typeface="Veranda"/>
            </a:endParaRPr>
          </a:p>
        </p:txBody>
      </p:sp>
      <p:sp>
        <p:nvSpPr>
          <p:cNvPr id="110" name="Title 1"/>
          <p:cNvSpPr txBox="1">
            <a:spLocks noGrp="1"/>
          </p:cNvSpPr>
          <p:nvPr>
            <p:ph type="title"/>
          </p:nvPr>
        </p:nvSpPr>
        <p:spPr>
          <a:xfrm>
            <a:off x="699190" y="250075"/>
            <a:ext cx="10793620" cy="1000490"/>
          </a:xfrm>
          <a:prstGeom prst="rect">
            <a:avLst/>
          </a:prstGeom>
        </p:spPr>
        <p:txBody>
          <a:bodyPr anchor="t">
            <a:normAutofit fontScale="90000"/>
          </a:bodyPr>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sz="5400" dirty="0">
                <a:solidFill>
                  <a:schemeClr val="bg1">
                    <a:lumMod val="20000"/>
                    <a:lumOff val="80000"/>
                  </a:schemeClr>
                </a:solidFill>
                <a:latin typeface="Veranda"/>
              </a:rPr>
              <a:t>Audit Process Overview</a:t>
            </a:r>
            <a:endParaRPr sz="5400" dirty="0">
              <a:solidFill>
                <a:schemeClr val="bg1">
                  <a:lumMod val="20000"/>
                  <a:lumOff val="80000"/>
                </a:schemeClr>
              </a:solidFill>
              <a:latin typeface="Veranda"/>
            </a:endParaRPr>
          </a:p>
        </p:txBody>
      </p:sp>
      <p:sp>
        <p:nvSpPr>
          <p:cNvPr id="9" name="TextBox 8">
            <a:extLst>
              <a:ext uri="{FF2B5EF4-FFF2-40B4-BE49-F238E27FC236}">
                <a16:creationId xmlns:a16="http://schemas.microsoft.com/office/drawing/2014/main" id="{15EC8238-D9B4-454D-8029-E4B51EDED2F6}"/>
              </a:ext>
            </a:extLst>
          </p:cNvPr>
          <p:cNvSpPr txBox="1"/>
          <p:nvPr/>
        </p:nvSpPr>
        <p:spPr>
          <a:xfrm>
            <a:off x="675392" y="2386810"/>
            <a:ext cx="9963776"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Agencies are audited by CIB on a triennial basis (every 3 years)</a:t>
            </a: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Audits are primarily done online now via Peak Performance; however, CIB reserves the right to conduct on-site audits at any time</a:t>
            </a: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Audit questionnaires and packet</a:t>
            </a:r>
          </a:p>
          <a:p>
            <a:pPr marL="342900" marR="0" indent="-342900" algn="l" defTabSz="457200" rtl="0" fontAlgn="auto" latinLnBrk="0" hangingPunct="0">
              <a:lnSpc>
                <a:spcPct val="100000"/>
              </a:lnSpc>
              <a:spcBef>
                <a:spcPts val="0"/>
              </a:spcBef>
              <a:spcAft>
                <a:spcPts val="0"/>
              </a:spcAft>
              <a:buClrTx/>
              <a:buSzTx/>
              <a:buFont typeface="Wingdings" panose="05000000000000000000" pitchFamily="2" charset="2"/>
              <a:buChar char="Ø"/>
              <a:tabLst/>
            </a:pPr>
            <a:r>
              <a:rPr lang="en-US" sz="2400" dirty="0">
                <a:latin typeface="Public Sans" pitchFamily="2" charset="0"/>
              </a:rPr>
              <a:t>Technical Security Questionnaires</a:t>
            </a: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latin typeface="Veranda"/>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dirty="0">
                <a:solidFill>
                  <a:srgbClr val="0563C1"/>
                </a:solidFill>
                <a:uFill>
                  <a:solidFill>
                    <a:srgbClr val="0563C1"/>
                  </a:solidFill>
                </a:uFill>
                <a:latin typeface="Veranda"/>
                <a:hlinkClick r:id="rId4"/>
              </a:rPr>
              <a:t>https://www.doj.state.wi.us/</a:t>
            </a:r>
          </a:p>
        </p:txBody>
      </p:sp>
      <p:pic>
        <p:nvPicPr>
          <p:cNvPr id="13" name="Picture 12" descr="Logo&#10;&#10;Description automatically generated">
            <a:extLst>
              <a:ext uri="{FF2B5EF4-FFF2-40B4-BE49-F238E27FC236}">
                <a16:creationId xmlns:a16="http://schemas.microsoft.com/office/drawing/2014/main" id="{7B5CAE1E-2EFF-4BD6-805A-DC3F1C8453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6187" y="5629909"/>
            <a:ext cx="817909" cy="817909"/>
          </a:xfrm>
          <a:prstGeom prst="rect">
            <a:avLst/>
          </a:prstGeom>
        </p:spPr>
      </p:pic>
      <p:pic>
        <p:nvPicPr>
          <p:cNvPr id="14" name="doj-logo-color.png" descr="doj-logo-color.png">
            <a:extLst>
              <a:ext uri="{FF2B5EF4-FFF2-40B4-BE49-F238E27FC236}">
                <a16:creationId xmlns:a16="http://schemas.microsoft.com/office/drawing/2014/main" id="{305BC940-1C95-4F9A-A0DA-9A0FB5BB9AD3}"/>
              </a:ext>
            </a:extLst>
          </p:cNvPr>
          <p:cNvPicPr>
            <a:picLocks noChangeAspect="1"/>
          </p:cNvPicPr>
          <p:nvPr/>
        </p:nvPicPr>
        <p:blipFill>
          <a:blip r:embed="rId6"/>
          <a:stretch>
            <a:fillRect/>
          </a:stretch>
        </p:blipFill>
        <p:spPr>
          <a:xfrm>
            <a:off x="43729" y="5612012"/>
            <a:ext cx="817909" cy="817909"/>
          </a:xfrm>
          <a:prstGeom prst="rect">
            <a:avLst/>
          </a:prstGeom>
          <a:ln w="12700">
            <a:miter lim="400000"/>
          </a:ln>
        </p:spPr>
      </p:pic>
    </p:spTree>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DOJ-new">
      <a:dk1>
        <a:srgbClr val="002C3F"/>
      </a:dk1>
      <a:lt1>
        <a:srgbClr val="4AC8FF"/>
      </a:lt1>
      <a:dk2>
        <a:srgbClr val="5A5A5A"/>
      </a:dk2>
      <a:lt2>
        <a:srgbClr val="A5A5A5"/>
      </a:lt2>
      <a:accent1>
        <a:srgbClr val="993047"/>
      </a:accent1>
      <a:accent2>
        <a:srgbClr val="E9E1DB"/>
      </a:accent2>
      <a:accent3>
        <a:srgbClr val="FFCB18"/>
      </a:accent3>
      <a:accent4>
        <a:srgbClr val="14951D"/>
      </a:accent4>
      <a:accent5>
        <a:srgbClr val="D8D8D8"/>
      </a:accent5>
      <a:accent6>
        <a:srgbClr val="F0F0F0"/>
      </a:accent6>
      <a:hlink>
        <a:srgbClr val="005EA2"/>
      </a:hlink>
      <a:folHlink>
        <a:srgbClr val="954F72"/>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14672</TotalTime>
  <Words>6866</Words>
  <Application>Microsoft Office PowerPoint</Application>
  <PresentationFormat>Widescreen</PresentationFormat>
  <Paragraphs>340</Paragraphs>
  <Slides>36</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Calibri</vt:lpstr>
      <vt:lpstr>Calibri Light</vt:lpstr>
      <vt:lpstr>Charter Roman</vt:lpstr>
      <vt:lpstr>Public Sans</vt:lpstr>
      <vt:lpstr>Public Sans ExtraLight</vt:lpstr>
      <vt:lpstr>Public Sans Light</vt:lpstr>
      <vt:lpstr>Public Sans SemiBold</vt:lpstr>
      <vt:lpstr>Red Hat Text</vt:lpstr>
      <vt:lpstr>Veranda</vt:lpstr>
      <vt:lpstr>Wingdings</vt:lpstr>
      <vt:lpstr>Office Theme</vt:lpstr>
      <vt:lpstr>PowerPoint Presentation</vt:lpstr>
      <vt:lpstr>TIME &amp; Tech Manager</vt:lpstr>
      <vt:lpstr>Trainers</vt:lpstr>
      <vt:lpstr>PowerPoint Presentation</vt:lpstr>
      <vt:lpstr>PowerPoint Presentation</vt:lpstr>
      <vt:lpstr>TIME System Operations Manager</vt:lpstr>
      <vt:lpstr>Recent Departures</vt:lpstr>
      <vt:lpstr>Audit Cycle</vt:lpstr>
      <vt:lpstr>Audit Process Overview</vt:lpstr>
      <vt:lpstr>What is the CJIS Security Policy?</vt:lpstr>
      <vt:lpstr>Why Every 3 Years?</vt:lpstr>
      <vt:lpstr>Who Performs Your Audits</vt:lpstr>
      <vt:lpstr>Audit Cycle</vt:lpstr>
      <vt:lpstr>Online vs. In Person Audits</vt:lpstr>
      <vt:lpstr>Audit Details &amp; Audit Materials</vt:lpstr>
      <vt:lpstr>Audit Details Email</vt:lpstr>
      <vt:lpstr>Audit Materials Email</vt:lpstr>
      <vt:lpstr>TIME/CIB Agency Agreement</vt:lpstr>
      <vt:lpstr>Management Control Agreements</vt:lpstr>
      <vt:lpstr>Physical Station Number (PSN) list</vt:lpstr>
      <vt:lpstr>CHRI Queries / Recalls</vt:lpstr>
      <vt:lpstr>Records for Review</vt:lpstr>
      <vt:lpstr>NCIC / ORION File Verification</vt:lpstr>
      <vt:lpstr>Agency TRAIN Roster &amp; Instructions</vt:lpstr>
      <vt:lpstr>Certifications Roster &amp; JDA Report</vt:lpstr>
      <vt:lpstr>Sample Network Diagram</vt:lpstr>
      <vt:lpstr>Peak Performance / CJIS Audit </vt:lpstr>
      <vt:lpstr>Peak Performance Agency Login</vt:lpstr>
      <vt:lpstr>Audit Questionnaires in CJIS Audit</vt:lpstr>
      <vt:lpstr>Audit History</vt:lpstr>
      <vt:lpstr>Audit Report</vt:lpstr>
      <vt:lpstr>Common Non-Compliant Items</vt:lpstr>
      <vt:lpstr>Non-Compliance</vt:lpstr>
      <vt:lpstr>Audit Benefits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Drummond, Gillian L.</dc:creator>
  <cp:lastModifiedBy>Thering, Craig D.</cp:lastModifiedBy>
  <cp:revision>264</cp:revision>
  <cp:lastPrinted>2021-07-20T12:39:09Z</cp:lastPrinted>
  <dcterms:modified xsi:type="dcterms:W3CDTF">2023-09-12T18:24:43Z</dcterms:modified>
</cp:coreProperties>
</file>