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334" r:id="rId4"/>
    <p:sldId id="314" r:id="rId5"/>
    <p:sldId id="319" r:id="rId6"/>
    <p:sldId id="355" r:id="rId7"/>
    <p:sldId id="356" r:id="rId8"/>
    <p:sldId id="353" r:id="rId9"/>
    <p:sldId id="339" r:id="rId10"/>
    <p:sldId id="322" r:id="rId11"/>
    <p:sldId id="323" r:id="rId12"/>
    <p:sldId id="340" r:id="rId13"/>
    <p:sldId id="324" r:id="rId14"/>
    <p:sldId id="325" r:id="rId15"/>
    <p:sldId id="342" r:id="rId16"/>
    <p:sldId id="326" r:id="rId17"/>
    <p:sldId id="349" r:id="rId18"/>
    <p:sldId id="348" r:id="rId19"/>
    <p:sldId id="357" r:id="rId20"/>
    <p:sldId id="359" r:id="rId21"/>
    <p:sldId id="360" r:id="rId22"/>
    <p:sldId id="363" r:id="rId23"/>
    <p:sldId id="343" r:id="rId24"/>
    <p:sldId id="327" r:id="rId25"/>
    <p:sldId id="352" r:id="rId26"/>
    <p:sldId id="354" r:id="rId27"/>
    <p:sldId id="344" r:id="rId28"/>
    <p:sldId id="338" r:id="rId29"/>
    <p:sldId id="345" r:id="rId30"/>
    <p:sldId id="362" r:id="rId31"/>
    <p:sldId id="361" r:id="rId32"/>
    <p:sldId id="346" r:id="rId33"/>
    <p:sldId id="347" r:id="rId34"/>
    <p:sldId id="350" r:id="rId35"/>
    <p:sldId id="351" r:id="rId36"/>
    <p:sldId id="358" r:id="rId37"/>
    <p:sldId id="290" r:id="rId38"/>
    <p:sldId id="270" r:id="rId39"/>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42" autoAdjust="0"/>
  </p:normalViewPr>
  <p:slideViewPr>
    <p:cSldViewPr snapToGrid="0">
      <p:cViewPr varScale="1">
        <p:scale>
          <a:sx n="68" d="100"/>
          <a:sy n="68" d="100"/>
        </p:scale>
        <p:origin x="13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9T15:04:46.7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1 119,'1565'0,"-1532"-1,0-3,47-10,-40 7,48-5,-59 11,30-2,101-18,-93 12,0 2,0 3,98 7,-37 0,-19-1,133-5,-121-16,-79 11,69-4,610 10,-347 5,1422-3,-1746 3,0 3,88 21,-95-18,30 4,142 7,77-19,-140-2,-115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92" name="Shape 92"/>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isconsindot.gov/Pages/dmv/vehicles/title-plates/validation.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ilenet.widoj.gov/cib/time-system-training-materials-manuals-form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234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S</a:t>
            </a:r>
          </a:p>
          <a:p>
            <a:endParaRPr lang="en-US" dirty="0"/>
          </a:p>
          <a:p>
            <a:r>
              <a:rPr lang="en-US" dirty="0"/>
              <a:t>The VPF file was designed to alert law enforcement officers that an individual they are encountering may have the propensity for violence against law enforcement.</a:t>
            </a:r>
          </a:p>
          <a:p>
            <a:r>
              <a:rPr lang="en-US" dirty="0"/>
              <a:t>Must meet one of the 4 criteria for entry</a:t>
            </a:r>
          </a:p>
          <a:p>
            <a:endParaRPr lang="en-US" dirty="0"/>
          </a:p>
          <a:p>
            <a:r>
              <a:rPr lang="en-US" dirty="0"/>
              <a:t>Perhaps the individual does not have any warrants out for their arrest and they are not on Probation; but they do have a Criminal History.  If an officer on a traffic stop requests a name be run, that criminal history won’t automatically come back unless a Criminal History of the individual is queried.  The Violent Person entry will come back on a name query and alert the officer to the person’s propensity for violence before getting to the point of querying a criminal history.</a:t>
            </a:r>
          </a:p>
          <a:p>
            <a:endParaRPr lang="en-US" dirty="0"/>
          </a:p>
          <a:p>
            <a:r>
              <a:rPr lang="en-US" dirty="0"/>
              <a:t>Any agency coming into contact with an individual who meets one of the listed criteria.  It does not have to be the agency in which the convicted offense occurred.  If a user runs a criminal history and sees any of the convictions listed from the criteria or if they have documentation of the threat that the individual made, that agency may enter a violent person record.  It will be an internal agency decision as to whom in the agency gives permission to enter it (dispatchers locating it on a criminal history or officers prompting it after an interaction, etc.)</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We would recommend at least a procedure in place that everyone can reference to make sure this file type is being utilized correctly.  A Policy will address any of those concerns that you would have internally about who should be making the decisions to enter the records and whether or not you choose to use social media posts for documentation of threats, etc.  But as the NCIC operating manual states, VPF should be utilized if the individual meets one of the 4 criteria and you have documentation.  There’s no indication in the NCIC manual that says you have to have the policy first, but based on all of the internal decisions your agency would need to make, we would suggest that you get one in place as soon as possible.  If you encounter a person that meets the criteria before your policy is in place, you should be able to enter them if you have proper documentation.</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sz="1800" dirty="0"/>
              <a:t>Example:  John Smith commits a violent crime with a weapon down in southeast WI.  He is convicted, completes his sentence and is released.  Once released, he moves up to northern WI.  If officers encounter John on a traffic stop, how would they know he has a propensity for violence outside of running a criminal history?  The Violent Person file makes it possible that upon query of name/dob of an individual on a regular driver/wanted status, the violent person entry is seen, so now officers on this traffic stop would know to potentially have a back up squad or to be on higher alert when dealing with this individual.  </a:t>
            </a:r>
          </a:p>
          <a:p>
            <a:endParaRPr lang="en-US" sz="1800" dirty="0"/>
          </a:p>
          <a:p>
            <a:r>
              <a:rPr lang="en-US" sz="1800" dirty="0"/>
              <a:t>Another example:  Linda Jones lives in Sheboygan and has made serious threats to harm the next police officer that makes contact with her.  She has not been convicted of anything at this time, but she frequently travels throughout the state.  How would Eau Claire PD know when they make contact with her on a traffic stop that she has made these threats? This meets one of the 4 criteria to add her to the Violent Person file and when her name and dob are queried by the officers in Eau Claire, they would see the NCIC hit for the VPF.</a:t>
            </a:r>
          </a:p>
          <a:p>
            <a:endParaRPr lang="en-US" sz="1800" dirty="0"/>
          </a:p>
          <a:p>
            <a:r>
              <a:rPr lang="en-US" sz="1800" dirty="0"/>
              <a:t>3</a:t>
            </a:r>
            <a:r>
              <a:rPr lang="en-US" sz="1800" baseline="30000" dirty="0"/>
              <a:t>rd</a:t>
            </a:r>
            <a:r>
              <a:rPr lang="en-US" sz="1800" dirty="0"/>
              <a:t> example will be mentioned in a later slide: West Bend PD has an initial encounter with a person and they find an out of state conviction on criminal history that meets one of the 3 conviction criteria, West Bend can enter the person into the VPF.</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3427082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file type was created with officer safety in mind.  </a:t>
            </a:r>
          </a:p>
          <a:p>
            <a:endParaRPr lang="en-US" dirty="0"/>
          </a:p>
          <a:p>
            <a:r>
              <a:rPr lang="en-US" dirty="0"/>
              <a:t>Who can authorize the use of this file type? Anyone with entry capability can enter it; however, it will be up to the agency decide the process on entry.  It must meet one of the 4 criteria.  The main concern is getting it entered and utilizing the file. </a:t>
            </a:r>
          </a:p>
          <a:p>
            <a:endParaRPr lang="en-US" dirty="0"/>
          </a:p>
          <a:p>
            <a:endParaRPr lang="en-US" dirty="0"/>
          </a:p>
          <a:p>
            <a:endParaRPr lang="en-US" dirty="0"/>
          </a:p>
          <a:p>
            <a:r>
              <a:rPr lang="en-US" dirty="0"/>
              <a:t>Example: West Bend PD has an initial encounter with a person and they find an out of state conviction on criminal history that meets one of the 3 conviction criteria, West Bend can enter the person into the VPF.</a:t>
            </a:r>
          </a:p>
          <a:p>
            <a:endParaRPr lang="en-US" dirty="0"/>
          </a:p>
          <a:p>
            <a:endParaRPr lang="en-US" dirty="0"/>
          </a:p>
          <a:p>
            <a:r>
              <a:rPr lang="en-US" dirty="0"/>
              <a:t>Retention Period – Indefinite – some agencies may use an internal RMS to flag or track these individuals, but the use of this file type would allow for officers all over the country, who do not share an RMS to be made aware of the safety issues involved with this individual.</a:t>
            </a:r>
          </a:p>
        </p:txBody>
      </p:sp>
    </p:spTree>
    <p:extLst>
      <p:ext uri="{BB962C8B-B14F-4D97-AF65-F5344CB8AC3E}">
        <p14:creationId xmlns:p14="http://schemas.microsoft.com/office/powerpoint/2010/main" val="9772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B</a:t>
            </a:r>
          </a:p>
        </p:txBody>
      </p:sp>
    </p:spTree>
    <p:extLst>
      <p:ext uri="{BB962C8B-B14F-4D97-AF65-F5344CB8AC3E}">
        <p14:creationId xmlns:p14="http://schemas.microsoft.com/office/powerpoint/2010/main" val="4226166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Public Sans" pitchFamily="2" charset="0"/>
                <a:ea typeface="Calibri" panose="020F0502020204030204" pitchFamily="34" charset="0"/>
                <a:cs typeface="Times New Roman" panose="02020603050405020304" pitchFamily="18" charset="0"/>
              </a:rPr>
              <a:t>If you have logged into Portal XL recently, you may have noticed some forms available within the “Supervised Release” folder.  You may be thinking that these forms will only apply to Department of Corrections for Probation and Parole, but there are other criteria for entry into this file.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Public Sans" pitchFamily="2" charset="0"/>
                <a:ea typeface="Calibri" panose="020F0502020204030204" pitchFamily="34" charset="0"/>
                <a:cs typeface="Times New Roman" panose="02020603050405020304" pitchFamily="18" charset="0"/>
              </a:rPr>
              <a:t>Agencies can use this as a way to track individuals who are out on a court release and may have bail release conditions.  This record would indicate to officers in the field that the individual has an open case and then would prompt the officers to further investigate whether or not the individual is violating terms of their Supervised Release.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Public Sans" pitchFamily="2" charset="0"/>
                <a:ea typeface="Calibri" panose="020F0502020204030204" pitchFamily="34" charset="0"/>
                <a:cs typeface="Times New Roman" panose="02020603050405020304" pitchFamily="18" charset="0"/>
              </a:rPr>
              <a:t>Agencies must have documentation (electronic or hard copy) on file to support a supervised release entry</a:t>
            </a:r>
            <a:r>
              <a:rPr lang="en-US" sz="1800" dirty="0">
                <a:effectLst/>
                <a:latin typeface="Public Sans" pitchFamily="2" charset="0"/>
                <a:ea typeface="Calibri" panose="020F0502020204030204" pitchFamily="34" charset="0"/>
                <a:cs typeface="Times New Roman" panose="02020603050405020304" pitchFamily="18" charset="0"/>
              </a:rPr>
              <a:t>. Local, state, and federal supervision officers may enter records in NCIC for subjects who are put under specific restrictions during their probation, parole, supervised release sentence, or pre-trial sentencing. The court shall order as an explicit condition of a sentence of probation or supervised release "that the defendant not commit another local, state, or federal crime during the term of supervision" (Title 28, U.S.C., Sections 3563 and 3583).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Public Sans" pitchFamily="2" charset="0"/>
                <a:ea typeface="Calibri" panose="020F0502020204030204" pitchFamily="34" charset="0"/>
                <a:cs typeface="Times New Roman" panose="02020603050405020304" pitchFamily="18" charset="0"/>
              </a:rPr>
              <a:t>Agencies can use this file type to enter individuals who are on home monitoring or on supervised release until their trial dates.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Public Sans" pitchFamily="2" charset="0"/>
                <a:ea typeface="Calibri" panose="020F0502020204030204" pitchFamily="34" charset="0"/>
                <a:cs typeface="Times New Roman" panose="02020603050405020304" pitchFamily="18" charset="0"/>
              </a:rPr>
              <a:t>Please take note that the End Date of Probation / Parole is a required field, so even if the individual is not actually on Probation at the time, that field will need to be filled in with whatever day the Supervised Release would end.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4707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NCIC response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Informational only to assist with officer safety as well as providing them with the knowledge of conditions of release for a subject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Supervisor’s Name and Phone # has to be entered a certain way</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SON = Supervising Officer’s Name: Enter the name of the supervising officer. The name may include alphabetics, </a:t>
            </a:r>
            <a:r>
              <a:rPr lang="en-US" sz="1800" b="1" dirty="0" err="1">
                <a:effectLst/>
                <a:latin typeface="Calibri" panose="020F0502020204030204" pitchFamily="34" charset="0"/>
                <a:ea typeface="Calibri" panose="020F0502020204030204" pitchFamily="34" charset="0"/>
              </a:rPr>
              <a:t>numerics</a:t>
            </a:r>
            <a:r>
              <a:rPr lang="en-US" sz="1800" b="1" dirty="0">
                <a:effectLst/>
                <a:latin typeface="Calibri" panose="020F0502020204030204" pitchFamily="34" charset="0"/>
                <a:ea typeface="Calibri" panose="020F0502020204030204" pitchFamily="34" charset="0"/>
              </a:rPr>
              <a:t>, a comma, hyphens, and spaces; the comma must follow the last name; there can be no more than one space after the comma.  The hyphen cannot be in the first position or directly precede the comma.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SOT = Supervising Officer’s Telephone: Enter the telephone number of the supervising officer. Must be three </a:t>
            </a:r>
            <a:r>
              <a:rPr lang="en-US" sz="1800" b="1" dirty="0" err="1">
                <a:effectLst/>
                <a:latin typeface="Calibri" panose="020F0502020204030204" pitchFamily="34" charset="0"/>
                <a:ea typeface="Calibri" panose="020F0502020204030204" pitchFamily="34" charset="0"/>
              </a:rPr>
              <a:t>numerics</a:t>
            </a:r>
            <a:r>
              <a:rPr lang="en-US" sz="1800" b="1" dirty="0">
                <a:effectLst/>
                <a:latin typeface="Calibri" panose="020F0502020204030204" pitchFamily="34" charset="0"/>
                <a:ea typeface="Calibri" panose="020F0502020204030204" pitchFamily="34" charset="0"/>
              </a:rPr>
              <a:t>, a space, three </a:t>
            </a:r>
            <a:r>
              <a:rPr lang="en-US" sz="1800" b="1" dirty="0" err="1">
                <a:effectLst/>
                <a:latin typeface="Calibri" panose="020F0502020204030204" pitchFamily="34" charset="0"/>
                <a:ea typeface="Calibri" panose="020F0502020204030204" pitchFamily="34" charset="0"/>
              </a:rPr>
              <a:t>numerics</a:t>
            </a:r>
            <a:r>
              <a:rPr lang="en-US" sz="1800" b="1" dirty="0">
                <a:effectLst/>
                <a:latin typeface="Calibri" panose="020F0502020204030204" pitchFamily="34" charset="0"/>
                <a:ea typeface="Calibri" panose="020F0502020204030204" pitchFamily="34" charset="0"/>
              </a:rPr>
              <a:t>, a hyphen, followed by four </a:t>
            </a:r>
            <a:r>
              <a:rPr lang="en-US" sz="1800" b="1" dirty="0" err="1">
                <a:effectLst/>
                <a:latin typeface="Calibri" panose="020F0502020204030204" pitchFamily="34" charset="0"/>
                <a:ea typeface="Calibri" panose="020F0502020204030204" pitchFamily="34" charset="0"/>
              </a:rPr>
              <a:t>numerics</a:t>
            </a:r>
            <a:r>
              <a:rPr lang="en-US" sz="1800" b="1">
                <a:effectLst/>
                <a:latin typeface="Calibri" panose="020F0502020204030204" pitchFamily="34" charset="0"/>
                <a:ea typeface="Calibri" panose="020F0502020204030204" pitchFamily="34" charset="0"/>
              </a:rPr>
              <a:t>.</a:t>
            </a:r>
            <a:endParaRPr lang="en-US" sz="1800">
              <a:effectLst/>
              <a:latin typeface="Calibri" panose="020F0502020204030204" pitchFamily="34" charset="0"/>
              <a:ea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27459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S</a:t>
            </a:r>
          </a:p>
        </p:txBody>
      </p:sp>
    </p:spTree>
    <p:extLst>
      <p:ext uri="{BB962C8B-B14F-4D97-AF65-F5344CB8AC3E}">
        <p14:creationId xmlns:p14="http://schemas.microsoft.com/office/powerpoint/2010/main" val="853142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Per email from Brian K:</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state of WI, DOJ and DCI are rolling out a new broadcast for missing children. What WI did legislation-wise was rewrite the law used for the existing Silver Alert and expand the definition of a “person at risk.”  The new definition includes children (because there are holes in the Amber Alert criteria and not all missing children meet the requirements for an Amber Alert).  This new definition is an attempt to address those holes.  If you want to read the law and how they reworded it, it can be found in </a:t>
            </a:r>
            <a:r>
              <a:rPr lang="en-US" sz="1800" u="sng" dirty="0">
                <a:effectLst/>
                <a:latin typeface="Calibri" panose="020F0502020204030204" pitchFamily="34" charset="0"/>
                <a:ea typeface="Calibri" panose="020F0502020204030204" pitchFamily="34" charset="0"/>
              </a:rPr>
              <a:t>2023 Wisconsin Act 272</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0" i="0" dirty="0">
                <a:solidFill>
                  <a:srgbClr val="000000"/>
                </a:solidFill>
                <a:effectLst/>
                <a:latin typeface="Arial" panose="020B0604020202020204" pitchFamily="34" charset="0"/>
              </a:rPr>
              <a:t>Statute requires that the Wisconsin Crime Alert Network (WCAN) be utilized when issuing a Missing Child Alert; and it is strongly recommended that a statewide message be sent. Missing Child Alert requests should be sent to the Wisconsin Department of Justice Division of Criminal Investigation (DCI).  Please contact Wisconsin State Patrol to initiate a Missing Child Alert. Email CIBTrain@doj.state.wi.us for the phone number. </a:t>
            </a:r>
          </a:p>
          <a:p>
            <a:pPr marL="0" marR="0">
              <a:spcBef>
                <a:spcPts val="0"/>
              </a:spcBef>
              <a:spcAft>
                <a:spcPts val="0"/>
              </a:spcAft>
            </a:pPr>
            <a:endParaRPr lang="en-US" sz="1800" b="0" i="0" dirty="0">
              <a:solidFill>
                <a:srgbClr val="000000"/>
              </a:solidFill>
              <a:effectLst/>
              <a:latin typeface="Arial" panose="020B0604020202020204" pitchFamily="34" charset="0"/>
              <a:ea typeface="Calibri" panose="020F0502020204030204" pitchFamily="34" charset="0"/>
            </a:endParaRPr>
          </a:p>
          <a:p>
            <a:pPr marL="0" marR="0">
              <a:lnSpc>
                <a:spcPct val="107000"/>
              </a:lnSpc>
              <a:spcBef>
                <a:spcPts val="0"/>
              </a:spcBef>
              <a:spcAft>
                <a:spcPts val="800"/>
              </a:spcAft>
            </a:pPr>
            <a:r>
              <a:rPr lang="en-US" sz="1800" spc="-15" dirty="0">
                <a:effectLst/>
                <a:latin typeface="Public Sans" pitchFamily="2" charset="0"/>
                <a:ea typeface="Calibri" panose="020F0502020204030204" pitchFamily="34" charset="0"/>
                <a:cs typeface="Arial" panose="020B0604020202020204" pitchFamily="34" charset="0"/>
              </a:rPr>
              <a:t>To Request a Missing Child Alert: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spc="-15" dirty="0">
                <a:effectLst/>
                <a:latin typeface="Public Sans" pitchFamily="2" charset="0"/>
                <a:ea typeface="Calibri" panose="020F0502020204030204" pitchFamily="34" charset="0"/>
                <a:cs typeface="Arial" panose="020B0604020202020204" pitchFamily="34" charset="0"/>
              </a:rPr>
              <a:t>Call the Wisconsin State Patrol Traffic Management Center, you will provide your agency contact information. (See </a:t>
            </a:r>
            <a:r>
              <a:rPr lang="en-US" sz="1800" spc="-15" dirty="0" err="1">
                <a:effectLst/>
                <a:latin typeface="Public Sans" pitchFamily="2" charset="0"/>
                <a:ea typeface="Calibri" panose="020F0502020204030204" pitchFamily="34" charset="0"/>
                <a:cs typeface="Arial" panose="020B0604020202020204" pitchFamily="34" charset="0"/>
              </a:rPr>
              <a:t>WILEnet</a:t>
            </a:r>
            <a:r>
              <a:rPr lang="en-US" sz="1800" spc="-15" dirty="0">
                <a:effectLst/>
                <a:latin typeface="Public Sans" pitchFamily="2"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spc="-15" dirty="0">
                <a:effectLst/>
                <a:latin typeface="Public Sans" pitchFamily="2" charset="0"/>
                <a:ea typeface="Calibri" panose="020F0502020204030204" pitchFamily="34" charset="0"/>
                <a:cs typeface="Arial" panose="020B0604020202020204" pitchFamily="34" charset="0"/>
              </a:rPr>
              <a:t>A DCI Staff on-call person will contact your agency to discuss the request.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spc="-15" dirty="0">
                <a:effectLst/>
                <a:latin typeface="Public Sans" pitchFamily="2" charset="0"/>
                <a:ea typeface="Calibri" panose="020F0502020204030204" pitchFamily="34" charset="0"/>
                <a:cs typeface="Arial" panose="020B0604020202020204" pitchFamily="34" charset="0"/>
              </a:rPr>
              <a:t>There are no forms to fill out prior to contacting State Patrol.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spc="-15" dirty="0">
                <a:effectLst/>
                <a:latin typeface="Public Sans" pitchFamily="2" charset="0"/>
                <a:ea typeface="Calibri" panose="020F0502020204030204" pitchFamily="34" charset="0"/>
                <a:cs typeface="Arial" panose="020B0604020202020204" pitchFamily="34" charset="0"/>
              </a:rPr>
              <a:t>If the Missing Child Alert has been approved a Wireless Emergency Alert (WEA) will be issued up to a maximum of 5 miles radius from the last know location, and only between the hours of 8am-9pm.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18506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Aptos" panose="020B0004020202020204" pitchFamily="34" charset="0"/>
                <a:cs typeface="Times New Roman" panose="02020603050405020304" pitchFamily="18" charset="0"/>
              </a:rPr>
              <a:t>B</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The purpose of a locate message is to indicate (until the originating agency clears the record) that the wanted person has been apprehended or the property has been located. If the locating agency intends to hold the wanted person on local charges, the locate transaction should indicate detention by placing DETN in the Extradition Field. In the Missing Person File, a locate message indicates the whereabouts of the missing person has been determined and retires the record from the file. </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A locate message must be transmitted when an agency other than the originating agency of the record finds the missing person, apprehends the wanted person, or recovers the property on file in NCIC.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The only exceptions to placing a locate message occur when the hit contains a no extradition indication or an extradition limitation indication and the agency finding the person is outside the geographical area of extradition. In such a case, the record should not be located. All records on file for the found missing person, apprehended wanted person, or recovered property must be located to ensure that they are in the correct status. </a:t>
            </a:r>
          </a:p>
          <a:p>
            <a:pPr marL="0" marR="0">
              <a:lnSpc>
                <a:spcPct val="107000"/>
              </a:lnSpc>
              <a:spcBef>
                <a:spcPts val="0"/>
              </a:spcBef>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A locate message cannot be used by the agency that placed the record in NCIC unless the apprehending agency incorrectly places a locate on a wanted person record or fails to place a locate on a wanted person record. In that case, the ORI of record may place a locate on its own record with the requirement that they place a detainer on that record. Locate messages and acknowledgments are further explained in the Locate section of each NCIC file chapter.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Send a hit request to the entering agency.  </a:t>
            </a: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After the entering agency responds and confirms that the warrant is valid, you can place your locate at any time.  (Make sure it is within the geo restrictions / extradition limitations before confirmation). </a:t>
            </a: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Form 1729 is the appropriate form to use for locates.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9675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(NOTE:  The additional information section is not required and can be left blank.  If the reason for the locate changes after the locate is submitted, a new one does not need to be submitted.)</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A locate must be placed prior to a detainer being appended to a warrant.  In that case, the warrant should not be cancelled (to allow for the detainer to be placed)</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rPr>
              <a:t>If the ORI fails to cancel the NCIC record, a Located wanted person record will purge within five days, and a Located property record will purge within ten days. A locate applied to a missing person record indicates the location of the missing person has been determined and immediately purges the record from the file. If a CIB record is being located, TSCC will contact the ORI and explain why the locate is being placed against the record.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rPr>
              <a:t>It is recommended that a locate be placed against a CIB record after hit confirmation has taken place. </a:t>
            </a:r>
            <a:r>
              <a:rPr lang="en-US" sz="1800" b="1" i="0" u="none" strike="noStrike" baseline="0" dirty="0">
                <a:solidFill>
                  <a:srgbClr val="000000"/>
                </a:solidFill>
                <a:latin typeface="Arial" panose="020B0604020202020204" pitchFamily="34" charset="0"/>
              </a:rPr>
              <a:t>ALWAYS place a locate after going through hit confirmation on an NCIC hit.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60746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S</a:t>
            </a:r>
          </a:p>
          <a:p>
            <a:endParaRPr lang="en-US" dirty="0"/>
          </a:p>
          <a:p>
            <a:r>
              <a:rPr lang="en-US" dirty="0"/>
              <a:t>(Without the use of a message reroute or station copy).  It can be hit confirmation requests or responses or any admin messages that are addressed to an ORI.</a:t>
            </a:r>
          </a:p>
          <a:p>
            <a:endParaRPr lang="en-US" dirty="0"/>
          </a:p>
          <a:p>
            <a:r>
              <a:rPr lang="en-US" dirty="0"/>
              <a:t>If this is something you want, contact CIBPSN to set up a list group for your main ORIs. </a:t>
            </a:r>
          </a:p>
          <a:p>
            <a:endParaRPr lang="en-US" dirty="0"/>
          </a:p>
        </p:txBody>
      </p:sp>
    </p:spTree>
    <p:extLst>
      <p:ext uri="{BB962C8B-B14F-4D97-AF65-F5344CB8AC3E}">
        <p14:creationId xmlns:p14="http://schemas.microsoft.com/office/powerpoint/2010/main" val="81506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9495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An example of the message notification is on the lower right side of the screen.  It will continuously provide a sound until the message is reviewed and it will keep popping up until reviewed unless the second box is </a:t>
            </a:r>
            <a:r>
              <a:rPr lang="en-US"/>
              <a:t>left unchecked.  </a:t>
            </a:r>
            <a:r>
              <a:rPr lang="en-US" dirty="0"/>
              <a:t>The settings are currently set to check every 10 seconds, so that time frame could be extended. </a:t>
            </a:r>
          </a:p>
        </p:txBody>
      </p:sp>
    </p:spTree>
    <p:extLst>
      <p:ext uri="{BB962C8B-B14F-4D97-AF65-F5344CB8AC3E}">
        <p14:creationId xmlns:p14="http://schemas.microsoft.com/office/powerpoint/2010/main" val="407351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Discuss the available Portal links:  TIME Test Transactions, CIB Training Materials, TIME System Worksheets, ISO Claim Search, TRAIN, WILENET, WCAN and possibly the </a:t>
            </a:r>
            <a:r>
              <a:rPr lang="en-US" dirty="0" err="1"/>
              <a:t>Nlets</a:t>
            </a:r>
            <a:r>
              <a:rPr lang="en-US" dirty="0"/>
              <a:t> User Guide</a:t>
            </a:r>
          </a:p>
        </p:txBody>
      </p:sp>
    </p:spTree>
    <p:extLst>
      <p:ext uri="{BB962C8B-B14F-4D97-AF65-F5344CB8AC3E}">
        <p14:creationId xmlns:p14="http://schemas.microsoft.com/office/powerpoint/2010/main" val="3650606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B</a:t>
            </a:r>
          </a:p>
          <a:p>
            <a:endParaRPr lang="en-US" dirty="0"/>
          </a:p>
          <a:p>
            <a:r>
              <a:rPr lang="en-US" dirty="0"/>
              <a:t>The two main reasons for adding this are:</a:t>
            </a:r>
          </a:p>
          <a:p>
            <a:endParaRPr lang="en-US" dirty="0"/>
          </a:p>
          <a:p>
            <a:pPr marL="228600" indent="-228600">
              <a:buAutoNum type="arabicPeriod"/>
            </a:pPr>
            <a:r>
              <a:rPr lang="en-US" dirty="0"/>
              <a:t>The return will provide info to first responders in cases where there is a crash depending on the fuel type, will determine how to approach the situation (incase of fire/explosions/fumes/ etc.)</a:t>
            </a:r>
          </a:p>
          <a:p>
            <a:pPr marL="228600" indent="-228600">
              <a:buAutoNum type="arabicPeriod" startAt="2"/>
            </a:pPr>
            <a:r>
              <a:rPr lang="en-US" dirty="0">
                <a:hlinkClick r:id="rId3" tooltip="https://wisconsindot.gov/pages/dmv/vehicles/title-plates/validation.aspx"/>
              </a:rPr>
              <a:t>Wisconsin DMV Official Government Site - Display of license plates and validation stickers (wisconsindot.gov)</a:t>
            </a:r>
            <a:r>
              <a:rPr lang="en-US" dirty="0"/>
              <a:t> state law requires electric and hybrid vehicles to display that EV sticker.  So, if an officer comes across someone without the sticker and the DOT response lists the vehicle as an EV or hybrid, they can inform/warn/cite them for not displaying the sticker.</a:t>
            </a:r>
          </a:p>
          <a:p>
            <a:pPr marL="228600" indent="-228600">
              <a:buAutoNum type="arabicPeriod" startAt="2"/>
            </a:pPr>
            <a:endParaRPr lang="en-US" dirty="0"/>
          </a:p>
          <a:p>
            <a:pPr marL="228600" indent="-228600">
              <a:buAutoNum type="arabicPeriod" startAt="2"/>
            </a:pPr>
            <a:endParaRPr lang="en-US" dirty="0"/>
          </a:p>
          <a:p>
            <a:pPr marL="0" indent="0">
              <a:buNone/>
            </a:pPr>
            <a:r>
              <a:rPr lang="en-US" dirty="0" err="1"/>
              <a:t>eTIME</a:t>
            </a:r>
            <a:r>
              <a:rPr lang="en-US" dirty="0"/>
              <a:t> and </a:t>
            </a:r>
            <a:r>
              <a:rPr lang="en-US" dirty="0" err="1"/>
              <a:t>MACHbot</a:t>
            </a:r>
            <a:r>
              <a:rPr lang="en-US" dirty="0"/>
              <a:t> will not have the changes yet. </a:t>
            </a:r>
          </a:p>
        </p:txBody>
      </p:sp>
    </p:spTree>
    <p:extLst>
      <p:ext uri="{BB962C8B-B14F-4D97-AF65-F5344CB8AC3E}">
        <p14:creationId xmlns:p14="http://schemas.microsoft.com/office/powerpoint/2010/main" val="325898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B</a:t>
            </a:r>
          </a:p>
        </p:txBody>
      </p:sp>
    </p:spTree>
    <p:extLst>
      <p:ext uri="{BB962C8B-B14F-4D97-AF65-F5344CB8AC3E}">
        <p14:creationId xmlns:p14="http://schemas.microsoft.com/office/powerpoint/2010/main" val="1787159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800" b="0" i="0" u="none" strike="noStrike" baseline="0" dirty="0">
                <a:solidFill>
                  <a:srgbClr val="FFFFFF"/>
                </a:solidFill>
                <a:latin typeface="Acumin Variable Concept"/>
              </a:rPr>
              <a:t>Current RISC responses include the Red/Yellow/Green flag, the category of hit, the Master Name, the Universal Control Number (UCN), and limited NCIC information with the ability to request rap sheets and photos. </a:t>
            </a:r>
          </a:p>
          <a:p>
            <a:r>
              <a:rPr lang="en-US" sz="1800" b="0" i="0" u="none" strike="noStrike" baseline="0" dirty="0">
                <a:solidFill>
                  <a:srgbClr val="FFFFFF"/>
                </a:solidFill>
                <a:latin typeface="Acumin Variable Concept"/>
              </a:rPr>
              <a:t>RED = Highly probable candidate </a:t>
            </a:r>
          </a:p>
          <a:p>
            <a:r>
              <a:rPr lang="en-US" sz="1800" b="0" i="0" u="none" strike="noStrike" baseline="0" dirty="0">
                <a:solidFill>
                  <a:srgbClr val="FFFFFF"/>
                </a:solidFill>
                <a:latin typeface="Acumin Variable Concept"/>
              </a:rPr>
              <a:t>YELLOW = Possible candidate </a:t>
            </a:r>
          </a:p>
          <a:p>
            <a:r>
              <a:rPr lang="en-US" sz="1800" b="0" i="0" u="none" strike="noStrike" baseline="0" dirty="0">
                <a:solidFill>
                  <a:srgbClr val="FFFFFF"/>
                </a:solidFill>
                <a:latin typeface="Acumin Variable Concept"/>
              </a:rPr>
              <a:t>GREEN = No candidate in the RISC</a:t>
            </a:r>
          </a:p>
          <a:p>
            <a:endParaRPr lang="en-US" sz="1800" b="0" i="0" u="none" strike="noStrike" baseline="0" dirty="0">
              <a:solidFill>
                <a:srgbClr val="FFFFFF"/>
              </a:solidFill>
              <a:latin typeface="Acumin Variable Concept"/>
            </a:endParaRPr>
          </a:p>
          <a:p>
            <a:pPr marL="457200" lvl="1" indent="-457200">
              <a:buFont typeface="Wingdings" panose="05000000000000000000" pitchFamily="2" charset="2"/>
              <a:buChar char="Ø"/>
            </a:pPr>
            <a:r>
              <a:rPr lang="en-US" sz="1200" dirty="0">
                <a:latin typeface="Veranda"/>
              </a:rPr>
              <a:t>Went live July 2024. </a:t>
            </a:r>
            <a:r>
              <a:rPr lang="en-US" sz="1200">
                <a:latin typeface="Veranda"/>
              </a:rPr>
              <a:t>5 </a:t>
            </a:r>
            <a:r>
              <a:rPr lang="en-US" sz="1200" dirty="0">
                <a:latin typeface="Veranda"/>
              </a:rPr>
              <a:t>agencies connected to date.</a:t>
            </a:r>
          </a:p>
          <a:p>
            <a:pPr marL="457200" lvl="1" indent="-457200">
              <a:buFont typeface="Wingdings" panose="05000000000000000000" pitchFamily="2" charset="2"/>
              <a:buChar char="Ø"/>
            </a:pPr>
            <a:r>
              <a:rPr lang="en-US" sz="1200" dirty="0">
                <a:latin typeface="Veranda"/>
              </a:rPr>
              <a:t>Possible grant in 2025 </a:t>
            </a:r>
          </a:p>
          <a:p>
            <a:endParaRPr lang="en-US" dirty="0"/>
          </a:p>
        </p:txBody>
      </p:sp>
    </p:spTree>
    <p:extLst>
      <p:ext uri="{BB962C8B-B14F-4D97-AF65-F5344CB8AC3E}">
        <p14:creationId xmlns:p14="http://schemas.microsoft.com/office/powerpoint/2010/main" val="3121965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latin typeface="Veranda"/>
                <a:ea typeface="Public Sans Thin ExtraLight"/>
                <a:cs typeface="Public Sans Thin ExtraLight"/>
                <a:sym typeface="Public Sans Thin ExtraLight"/>
              </a:rPr>
              <a:t>S</a:t>
            </a:r>
          </a:p>
          <a:p>
            <a:pPr marL="0" marR="0" lvl="0" indent="0" defTabSz="914400" eaLnBrk="1" fontAlgn="auto" latinLnBrk="0" hangingPunct="1">
              <a:lnSpc>
                <a:spcPct val="100000"/>
              </a:lnSpc>
              <a:spcBef>
                <a:spcPts val="0"/>
              </a:spcBef>
              <a:spcAft>
                <a:spcPts val="0"/>
              </a:spcAft>
              <a:buClrTx/>
              <a:buSzTx/>
              <a:buFontTx/>
              <a:buNone/>
              <a:tabLst/>
              <a:defRPr/>
            </a:pPr>
            <a:endParaRPr lang="en-US" sz="1800" b="1" dirty="0">
              <a:latin typeface="Veranda"/>
              <a:ea typeface="Public Sans Thin ExtraLight"/>
              <a:cs typeface="Public Sans Thin ExtraLight"/>
              <a:sym typeface="Public Sans Thin ExtraLigh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b="1" dirty="0">
                <a:latin typeface="Veranda"/>
                <a:ea typeface="Public Sans Thin ExtraLight"/>
                <a:cs typeface="Public Sans Thin ExtraLight"/>
                <a:sym typeface="Public Sans Thin ExtraLight"/>
              </a:rPr>
              <a:t>System Email Notification to Record Inquiry</a:t>
            </a:r>
          </a:p>
          <a:p>
            <a:pPr marL="0" marR="0" lvl="0" indent="0" defTabSz="914400" eaLnBrk="1" fontAlgn="auto" latinLnBrk="0" hangingPunct="1">
              <a:lnSpc>
                <a:spcPct val="100000"/>
              </a:lnSpc>
              <a:spcBef>
                <a:spcPts val="0"/>
              </a:spcBef>
              <a:spcAft>
                <a:spcPts val="0"/>
              </a:spcAft>
              <a:buClrTx/>
              <a:buSzTx/>
              <a:buFontTx/>
              <a:buNone/>
              <a:tabLst/>
              <a:defRPr/>
            </a:pPr>
            <a:endParaRPr lang="en-US" sz="1800" i="1" dirty="0">
              <a:solidFill>
                <a:srgbClr val="000000"/>
              </a:solidFill>
              <a:effectLst/>
              <a:latin typeface="Calibri" panose="020F0502020204030204" pitchFamily="34" charset="0"/>
              <a:ea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i="0" dirty="0">
                <a:solidFill>
                  <a:srgbClr val="000000"/>
                </a:solidFill>
                <a:effectLst/>
                <a:latin typeface="Calibri" panose="020F0502020204030204" pitchFamily="34" charset="0"/>
                <a:ea typeface="Aptos" panose="020B0004020202020204" pitchFamily="34" charset="0"/>
              </a:rPr>
              <a:t>If this information is queried by a Wisconsin agency you will be notified by email with the information pertaining to who ran the query, date, time and the agency name.  This email notification occurs the day after the original inquiry of the TIME System as our logs for the day are created after midnight, so the current day’s information is not logged yet.</a:t>
            </a:r>
            <a:endParaRPr lang="en-US" sz="1800" i="0" dirty="0">
              <a:effectLst/>
              <a:latin typeface="Calibri" panose="020F0502020204030204" pitchFamily="34" charset="0"/>
              <a:ea typeface="Aptos" panose="020B0004020202020204" pitchFamily="34" charset="0"/>
            </a:endParaRPr>
          </a:p>
          <a:p>
            <a:endParaRPr lang="en-US" dirty="0"/>
          </a:p>
        </p:txBody>
      </p:sp>
    </p:spTree>
    <p:extLst>
      <p:ext uri="{BB962C8B-B14F-4D97-AF65-F5344CB8AC3E}">
        <p14:creationId xmlns:p14="http://schemas.microsoft.com/office/powerpoint/2010/main" val="262760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latin typeface="Veranda"/>
                <a:ea typeface="Public Sans Thin ExtraLight"/>
                <a:cs typeface="Public Sans Thin ExtraLight"/>
                <a:sym typeface="Public Sans Thin ExtraLight"/>
              </a:rPr>
              <a:t>System Email Notification to Record Inquiry</a:t>
            </a:r>
          </a:p>
          <a:p>
            <a:pPr marL="0" marR="0" lvl="0" indent="0" defTabSz="914400" eaLnBrk="1" fontAlgn="auto" latinLnBrk="0" hangingPunct="1">
              <a:lnSpc>
                <a:spcPct val="100000"/>
              </a:lnSpc>
              <a:spcBef>
                <a:spcPts val="0"/>
              </a:spcBef>
              <a:spcAft>
                <a:spcPts val="0"/>
              </a:spcAft>
              <a:buClrTx/>
              <a:buSzTx/>
              <a:buFontTx/>
              <a:buNone/>
              <a:tabLst/>
              <a:defRPr/>
            </a:pPr>
            <a:endParaRPr lang="en-US" sz="1800" i="1" dirty="0">
              <a:solidFill>
                <a:srgbClr val="000000"/>
              </a:solidFill>
              <a:effectLst/>
              <a:latin typeface="Calibri" panose="020F0502020204030204" pitchFamily="34" charset="0"/>
              <a:ea typeface="Aptos" panose="020B0004020202020204" pitchFamily="34" charset="0"/>
            </a:endParaRPr>
          </a:p>
          <a:p>
            <a:r>
              <a:rPr lang="en-US" dirty="0"/>
              <a:t>Here is an example of the automated notification that you will receive.  </a:t>
            </a:r>
          </a:p>
        </p:txBody>
      </p:sp>
    </p:spTree>
    <p:extLst>
      <p:ext uri="{BB962C8B-B14F-4D97-AF65-F5344CB8AC3E}">
        <p14:creationId xmlns:p14="http://schemas.microsoft.com/office/powerpoint/2010/main" val="1082368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S</a:t>
            </a:r>
          </a:p>
          <a:p>
            <a:endParaRPr lang="en-US" dirty="0"/>
          </a:p>
          <a:p>
            <a:r>
              <a:rPr lang="en-US" dirty="0"/>
              <a:t>CIB changed the grading system for Advanced TIME System Projects.  Rather than expecting everyone to receive an overall score of 70% or better, we require each person to receive a 70% or better on each individual project.  If they receive an overall score over 70%, but fail some individual projects, CIB will email the TAC and have them re-register the users for appropriate modules and re-do the individual projects that they failed.  </a:t>
            </a:r>
          </a:p>
          <a:p>
            <a:endParaRPr lang="en-US" dirty="0"/>
          </a:p>
          <a:p>
            <a:r>
              <a:rPr lang="en-US" dirty="0"/>
              <a:t>We do expect people to go through the modules again to make sure they are learning the material.  </a:t>
            </a:r>
          </a:p>
          <a:p>
            <a:endParaRPr lang="en-US" dirty="0"/>
          </a:p>
          <a:p>
            <a:r>
              <a:rPr lang="en-US" dirty="0"/>
              <a:t>If someone fails the redo, we will advise the TAC that the individual should attend an In-Person Advanced class to give them an opportunity to learn the material in a different way.</a:t>
            </a:r>
          </a:p>
        </p:txBody>
      </p:sp>
    </p:spTree>
    <p:extLst>
      <p:ext uri="{BB962C8B-B14F-4D97-AF65-F5344CB8AC3E}">
        <p14:creationId xmlns:p14="http://schemas.microsoft.com/office/powerpoint/2010/main" val="2316670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5903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B</a:t>
            </a:r>
          </a:p>
          <a:p>
            <a:endParaRPr lang="en-US" b="1" dirty="0"/>
          </a:p>
          <a:p>
            <a:r>
              <a:rPr lang="en-US" b="1" dirty="0"/>
              <a:t>International Justice and Public Safety Network – (essentially an operating switch to share information from law enforcement databases between states)</a:t>
            </a:r>
          </a:p>
        </p:txBody>
      </p:sp>
    </p:spTree>
    <p:extLst>
      <p:ext uri="{BB962C8B-B14F-4D97-AF65-F5344CB8AC3E}">
        <p14:creationId xmlns:p14="http://schemas.microsoft.com/office/powerpoint/2010/main" val="108066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dirty="0"/>
              <a:t>Welcome and provide brief intros on staff</a:t>
            </a:r>
          </a:p>
        </p:txBody>
      </p:sp>
    </p:spTree>
    <p:extLst>
      <p:ext uri="{BB962C8B-B14F-4D97-AF65-F5344CB8AC3E}">
        <p14:creationId xmlns:p14="http://schemas.microsoft.com/office/powerpoint/2010/main" val="3473867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3079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t>
            </a:r>
          </a:p>
        </p:txBody>
      </p:sp>
    </p:spTree>
    <p:extLst>
      <p:ext uri="{BB962C8B-B14F-4D97-AF65-F5344CB8AC3E}">
        <p14:creationId xmlns:p14="http://schemas.microsoft.com/office/powerpoint/2010/main" val="920771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dirty="0">
                <a:latin typeface="Veranda"/>
              </a:rPr>
              <a:t>S</a:t>
            </a:r>
          </a:p>
          <a:p>
            <a:endParaRPr lang="en-US" sz="1200" dirty="0">
              <a:latin typeface="Veranda"/>
            </a:endParaRPr>
          </a:p>
          <a:p>
            <a:r>
              <a:rPr lang="en-US" sz="1200" dirty="0">
                <a:latin typeface="Veranda"/>
              </a:rPr>
              <a:t>IMEI is similar to a VIN for a vehicle and can be found in mobile device settings</a:t>
            </a:r>
          </a:p>
          <a:p>
            <a:endParaRPr lang="en-US" sz="1200" dirty="0">
              <a:latin typeface="Veranda"/>
            </a:endParaRPr>
          </a:p>
          <a:p>
            <a:pPr algn="l"/>
            <a:r>
              <a:rPr lang="en-US" b="0" i="0" dirty="0">
                <a:solidFill>
                  <a:srgbClr val="333333"/>
                </a:solidFill>
                <a:effectLst/>
                <a:highlight>
                  <a:srgbClr val="FFFFFF"/>
                </a:highlight>
                <a:latin typeface="Helvetica Neue"/>
              </a:rPr>
              <a:t>The NMPR provides a single location for an investigating officer to obtain an immediate history report about an item of serial numbered property.</a:t>
            </a:r>
          </a:p>
          <a:p>
            <a:pPr algn="l"/>
            <a:r>
              <a:rPr lang="en-US" b="0" i="0" dirty="0">
                <a:solidFill>
                  <a:srgbClr val="333333"/>
                </a:solidFill>
                <a:effectLst/>
                <a:highlight>
                  <a:srgbClr val="FFFFFF"/>
                </a:highlight>
                <a:latin typeface="Helvetica Neue"/>
              </a:rPr>
              <a:t>A simple search from a smartphone, tablet or computer gives law enforcement staff real-time visibility of a mobile device's life history. The search results provide actionable information, speeding up the gathering of intelligence, whilst reducing the resources required for the investigation of cell phone and mobile device-related crimes.</a:t>
            </a:r>
          </a:p>
          <a:p>
            <a:pPr algn="l"/>
            <a:endParaRPr lang="en-US" b="0" i="0" dirty="0">
              <a:solidFill>
                <a:srgbClr val="333333"/>
              </a:solidFill>
              <a:effectLst/>
              <a:highlight>
                <a:srgbClr val="FFFFFF"/>
              </a:highlight>
              <a:latin typeface="Helvetica Neue"/>
            </a:endParaRPr>
          </a:p>
          <a:p>
            <a:pPr algn="l"/>
            <a:r>
              <a:rPr lang="en-US" b="0" i="0" dirty="0">
                <a:solidFill>
                  <a:srgbClr val="333333"/>
                </a:solidFill>
                <a:effectLst/>
                <a:highlight>
                  <a:srgbClr val="FFFFFF"/>
                </a:highlight>
                <a:latin typeface="Helvetica Neue"/>
              </a:rPr>
              <a:t>Use Case from </a:t>
            </a:r>
            <a:r>
              <a:rPr lang="en-US" b="0" i="0" dirty="0" err="1">
                <a:solidFill>
                  <a:srgbClr val="333333"/>
                </a:solidFill>
                <a:effectLst/>
                <a:highlight>
                  <a:srgbClr val="FFFFFF"/>
                </a:highlight>
                <a:latin typeface="Helvetica Neue"/>
              </a:rPr>
              <a:t>Nlets</a:t>
            </a:r>
            <a:r>
              <a:rPr lang="en-US" b="0" i="0" dirty="0">
                <a:solidFill>
                  <a:srgbClr val="333333"/>
                </a:solidFill>
                <a:effectLst/>
                <a:highlight>
                  <a:srgbClr val="FFFFFF"/>
                </a:highlight>
                <a:latin typeface="Helvetica Neue"/>
              </a:rPr>
              <a:t>:  </a:t>
            </a:r>
            <a:r>
              <a:rPr lang="en-US" b="0" i="0" dirty="0">
                <a:solidFill>
                  <a:srgbClr val="000000"/>
                </a:solidFill>
                <a:effectLst/>
                <a:highlight>
                  <a:srgbClr val="FFFFFF"/>
                </a:highlight>
                <a:latin typeface="Open Sans" panose="020B0606030504020204" pitchFamily="34" charset="0"/>
              </a:rPr>
              <a:t>While investigating a crime scene at which several suspects had been arrested on charges of distributing narcotics, investigators discovered multiple high-end mobile phones. Suspecting the phones might be involved in illegal activity, investigators gathered the IMEI numbers from the phones and sent MDQ messages to </a:t>
            </a:r>
            <a:r>
              <a:rPr lang="en-US" b="0" i="0" dirty="0" err="1">
                <a:solidFill>
                  <a:srgbClr val="000000"/>
                </a:solidFill>
                <a:effectLst/>
                <a:highlight>
                  <a:srgbClr val="FFFFFF"/>
                </a:highlight>
                <a:latin typeface="Open Sans" panose="020B0606030504020204" pitchFamily="34" charset="0"/>
              </a:rPr>
              <a:t>Nlets</a:t>
            </a:r>
            <a:r>
              <a:rPr lang="en-US" b="0" i="0" dirty="0">
                <a:solidFill>
                  <a:srgbClr val="000000"/>
                </a:solidFill>
                <a:effectLst/>
                <a:highlight>
                  <a:srgbClr val="FFFFFF"/>
                </a:highlight>
                <a:latin typeface="Open Sans" panose="020B0606030504020204" pitchFamily="34" charset="0"/>
              </a:rPr>
              <a:t>. The returned MDR messages revealed the phones were all recently reported stolen from a local retailer, allowing investigators to link the suspects to the theft and add robbery to their charges.</a:t>
            </a:r>
            <a:endParaRPr lang="en-US" b="0" i="0" dirty="0">
              <a:solidFill>
                <a:srgbClr val="333333"/>
              </a:solidFill>
              <a:effectLst/>
              <a:highlight>
                <a:srgbClr val="FFFFFF"/>
              </a:highlight>
              <a:latin typeface="Helvetica Neue"/>
            </a:endParaRPr>
          </a:p>
          <a:p>
            <a:endParaRPr lang="en-US" sz="1200" dirty="0">
              <a:latin typeface="Veranda"/>
            </a:endParaRPr>
          </a:p>
          <a:p>
            <a:endParaRPr lang="en-US" dirty="0"/>
          </a:p>
        </p:txBody>
      </p:sp>
    </p:spTree>
    <p:extLst>
      <p:ext uri="{BB962C8B-B14F-4D97-AF65-F5344CB8AC3E}">
        <p14:creationId xmlns:p14="http://schemas.microsoft.com/office/powerpoint/2010/main" val="1727775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Still in development phase, need </a:t>
            </a:r>
            <a:r>
              <a:rPr lang="en-US" dirty="0" err="1"/>
              <a:t>PsPortals</a:t>
            </a:r>
            <a:r>
              <a:rPr lang="en-US" dirty="0"/>
              <a:t> to create a form. </a:t>
            </a:r>
          </a:p>
        </p:txBody>
      </p:sp>
    </p:spTree>
    <p:extLst>
      <p:ext uri="{BB962C8B-B14F-4D97-AF65-F5344CB8AC3E}">
        <p14:creationId xmlns:p14="http://schemas.microsoft.com/office/powerpoint/2010/main" val="637543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B</a:t>
            </a:r>
          </a:p>
          <a:p>
            <a:endParaRPr lang="en-US" b="1" dirty="0"/>
          </a:p>
          <a:p>
            <a:r>
              <a:rPr lang="en-US" b="0" dirty="0"/>
              <a:t>Personnel Security &amp; Mobile Devices still need to be modernized – suspected release 2025</a:t>
            </a:r>
          </a:p>
          <a:p>
            <a:endParaRPr lang="en-US" b="0" dirty="0"/>
          </a:p>
          <a:p>
            <a:endParaRPr lang="en-US" b="0" dirty="0"/>
          </a:p>
          <a:p>
            <a:r>
              <a:rPr lang="en-US" b="0" dirty="0"/>
              <a:t>Existing 2, 3 and 4 should already be in place at your agency</a:t>
            </a:r>
          </a:p>
          <a:p>
            <a:r>
              <a:rPr lang="en-US" b="0" dirty="0"/>
              <a:t>New Priority 2, 3 and 4 are Zero Cycle = October 1</a:t>
            </a:r>
            <a:r>
              <a:rPr lang="en-US" b="0" baseline="30000" dirty="0"/>
              <a:t>st</a:t>
            </a:r>
            <a:r>
              <a:rPr lang="en-US" b="0" dirty="0"/>
              <a:t>, 2027 </a:t>
            </a:r>
          </a:p>
          <a:p>
            <a:endParaRPr lang="en-US" b="0" dirty="0"/>
          </a:p>
          <a:p>
            <a:r>
              <a:rPr lang="en-US" b="0" dirty="0"/>
              <a:t>Configuration Management has to do with the setups at </a:t>
            </a:r>
            <a:r>
              <a:rPr lang="en-US" b="0"/>
              <a:t>your agency </a:t>
            </a:r>
            <a:endParaRPr lang="en-US" b="0" dirty="0"/>
          </a:p>
        </p:txBody>
      </p:sp>
    </p:spTree>
    <p:extLst>
      <p:ext uri="{BB962C8B-B14F-4D97-AF65-F5344CB8AC3E}">
        <p14:creationId xmlns:p14="http://schemas.microsoft.com/office/powerpoint/2010/main" val="2558921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S</a:t>
            </a:r>
          </a:p>
          <a:p>
            <a:endParaRPr lang="en-US" dirty="0"/>
          </a:p>
          <a:p>
            <a:r>
              <a:rPr lang="en-US" dirty="0"/>
              <a:t>The CSP SHALL collect the following from the applicant: </a:t>
            </a:r>
          </a:p>
          <a:p>
            <a:pPr marL="228600" indent="-228600">
              <a:buAutoNum type="arabicPeriod"/>
            </a:pPr>
            <a:r>
              <a:rPr lang="en-US" dirty="0"/>
              <a:t>One piece of SUPERIOR or STRONG evidence if the evidence’s issuing source, during its identity proofing event, confirmed the claimed identity by collecting two or more forms of SUPERIOR or STRONG evidence and the CSP validates the evidence directly with the issuing source; OR </a:t>
            </a:r>
          </a:p>
          <a:p>
            <a:pPr marL="228600" indent="-228600">
              <a:buAutoNum type="arabicPeriod"/>
            </a:pPr>
            <a:r>
              <a:rPr lang="en-US" dirty="0"/>
              <a:t>2. Two pieces of STRONG evidence; OR </a:t>
            </a:r>
          </a:p>
          <a:p>
            <a:pPr marL="228600" indent="-228600">
              <a:buAutoNum type="arabicPeriod"/>
            </a:pPr>
            <a:r>
              <a:rPr lang="en-US" dirty="0"/>
              <a:t>3. One piece of STRONG evidence plus two pieces of FAIR evidence </a:t>
            </a:r>
          </a:p>
        </p:txBody>
      </p:sp>
    </p:spTree>
    <p:extLst>
      <p:ext uri="{BB962C8B-B14F-4D97-AF65-F5344CB8AC3E}">
        <p14:creationId xmlns:p14="http://schemas.microsoft.com/office/powerpoint/2010/main" val="1424633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063273" lvl="1" indent="-434976" eaLnBrk="1" fontAlgn="auto" hangingPunct="1">
              <a:spcAft>
                <a:spcPts val="0"/>
              </a:spcAft>
              <a:buClr>
                <a:schemeClr val="bg1"/>
              </a:buClr>
              <a:defRPr/>
            </a:pPr>
            <a:r>
              <a:rPr lang="en-US" sz="1200" b="1" dirty="0"/>
              <a:t>S</a:t>
            </a:r>
          </a:p>
          <a:p>
            <a:pPr marL="1063273" lvl="1" indent="-434976" eaLnBrk="1" fontAlgn="auto" hangingPunct="1">
              <a:spcAft>
                <a:spcPts val="0"/>
              </a:spcAft>
              <a:buClr>
                <a:schemeClr val="bg1"/>
              </a:buClr>
              <a:defRPr/>
            </a:pPr>
            <a:endParaRPr lang="en-US" sz="1200" dirty="0"/>
          </a:p>
          <a:p>
            <a:pPr marL="1063273" lvl="1" indent="-434976" eaLnBrk="1" fontAlgn="auto" hangingPunct="1">
              <a:spcAft>
                <a:spcPts val="0"/>
              </a:spcAft>
              <a:buClr>
                <a:schemeClr val="bg1"/>
              </a:buClr>
              <a:defRPr/>
            </a:pPr>
            <a:r>
              <a:rPr lang="en-US" sz="1200" dirty="0"/>
              <a:t>Are there any topics you want to see added to the newsletter?</a:t>
            </a:r>
          </a:p>
          <a:p>
            <a:pPr marL="1063273" lvl="1" indent="-434976" eaLnBrk="1" fontAlgn="auto" hangingPunct="1">
              <a:spcAft>
                <a:spcPts val="0"/>
              </a:spcAft>
              <a:buClr>
                <a:schemeClr val="bg1"/>
              </a:buClr>
              <a:defRPr/>
            </a:pPr>
            <a:endParaRPr lang="en-US" sz="1200" dirty="0"/>
          </a:p>
          <a:p>
            <a:pPr marL="1063273" lvl="1" indent="-434976" eaLnBrk="1" fontAlgn="auto" hangingPunct="1">
              <a:spcAft>
                <a:spcPts val="0"/>
              </a:spcAft>
              <a:buClr>
                <a:schemeClr val="bg1"/>
              </a:buClr>
              <a:defRPr/>
            </a:pPr>
            <a:r>
              <a:rPr lang="en-US" sz="1200" dirty="0"/>
              <a:t>Produced routinely</a:t>
            </a:r>
          </a:p>
          <a:p>
            <a:pPr marL="1063273" lvl="1" indent="-434976" eaLnBrk="1" fontAlgn="auto" hangingPunct="1">
              <a:spcAft>
                <a:spcPts val="0"/>
              </a:spcAft>
              <a:buClr>
                <a:schemeClr val="bg1"/>
              </a:buClr>
              <a:defRPr/>
            </a:pPr>
            <a:r>
              <a:rPr lang="en-US" sz="1200" dirty="0"/>
              <a:t>Available online</a:t>
            </a:r>
          </a:p>
          <a:p>
            <a:pPr marL="1063273" lvl="1" indent="-434976" eaLnBrk="1" fontAlgn="auto" hangingPunct="1">
              <a:spcAft>
                <a:spcPts val="0"/>
              </a:spcAft>
              <a:buClr>
                <a:schemeClr val="bg1"/>
              </a:buClr>
              <a:defRPr/>
            </a:pPr>
            <a:r>
              <a:rPr lang="en-US" sz="1200" dirty="0"/>
              <a:t>INFO broadcast &amp; emailed (based on </a:t>
            </a:r>
            <a:r>
              <a:rPr lang="en-US" sz="1200" dirty="0" err="1"/>
              <a:t>WILEnet</a:t>
            </a:r>
            <a:r>
              <a:rPr lang="en-US" sz="1200" dirty="0"/>
              <a:t> listserv) when available</a:t>
            </a:r>
          </a:p>
          <a:p>
            <a:pPr marL="1063273" lvl="1" indent="-434976" eaLnBrk="1" fontAlgn="auto" hangingPunct="1">
              <a:spcAft>
                <a:spcPts val="0"/>
              </a:spcAft>
              <a:buClr>
                <a:schemeClr val="bg1"/>
              </a:buClr>
              <a:defRPr/>
            </a:pPr>
            <a:r>
              <a:rPr lang="en-US" sz="1200" dirty="0"/>
              <a:t>Newsletter index- article topic are indexed for quick retrieval</a:t>
            </a:r>
          </a:p>
          <a:p>
            <a:endParaRPr lang="en-US" dirty="0"/>
          </a:p>
        </p:txBody>
      </p:sp>
    </p:spTree>
    <p:extLst>
      <p:ext uri="{BB962C8B-B14F-4D97-AF65-F5344CB8AC3E}">
        <p14:creationId xmlns:p14="http://schemas.microsoft.com/office/powerpoint/2010/main" val="2020675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a:t>S and B</a:t>
            </a:r>
            <a:endParaRPr lang="en-US" b="1" dirty="0"/>
          </a:p>
          <a:p>
            <a:endParaRPr lang="en-US" dirty="0"/>
          </a:p>
          <a:p>
            <a:r>
              <a:rPr lang="en-US" dirty="0"/>
              <a:t>Portal XL demo (forms 0405, 0181, etc.)</a:t>
            </a:r>
          </a:p>
          <a:p>
            <a:r>
              <a:rPr lang="en-US" dirty="0"/>
              <a:t>WILENET resources</a:t>
            </a:r>
          </a:p>
        </p:txBody>
      </p:sp>
    </p:spTree>
    <p:extLst>
      <p:ext uri="{BB962C8B-B14F-4D97-AF65-F5344CB8AC3E}">
        <p14:creationId xmlns:p14="http://schemas.microsoft.com/office/powerpoint/2010/main" val="3454364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770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46305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41822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007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26530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B</a:t>
            </a:r>
          </a:p>
          <a:p>
            <a:pPr marL="0" marR="0">
              <a:spcBef>
                <a:spcPts val="0"/>
              </a:spcBef>
              <a:spcAft>
                <a:spcPts val="0"/>
              </a:spcAft>
            </a:pP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TIME Agency Coordinator (TAC):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TAC will act as the primary liaison between their agency and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rime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nformation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B</a:t>
            </a:r>
            <a:r>
              <a:rPr lang="en-US" sz="1800" dirty="0">
                <a:effectLst/>
                <a:latin typeface="Calibri" panose="020F0502020204030204" pitchFamily="34" charset="0"/>
                <a:ea typeface="Calibri" panose="020F0502020204030204" pitchFamily="34" charset="0"/>
                <a:cs typeface="Times New Roman" panose="02020603050405020304" pitchFamily="18" charset="0"/>
              </a:rPr>
              <a:t>ureau (CIB), regularly communicating with CIB, participating in sponsored meetings, and providing feedback and recommendations for system improvement. The TAC is normally TIME System certified.  This individual(s) must attend TAC training within one year from the date of designation.  Please click here for a list of responsibilities and TAC training information: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https://wilenet.widoj.gov/cib/time-system-training-materials-manuals-forms</a:t>
            </a:r>
            <a:r>
              <a:rPr lang="en-US" sz="1800" dirty="0">
                <a:effectLst/>
                <a:latin typeface="Calibri" panose="020F0502020204030204" pitchFamily="34" charset="0"/>
                <a:ea typeface="Calibri" panose="020F0502020204030204" pitchFamily="34" charset="0"/>
                <a:cs typeface="Times New Roman" panose="02020603050405020304" pitchFamily="18" charset="0"/>
              </a:rPr>
              <a:t>, scroll down to “Additional Training Materials”. You will find TAC Responsibilities as well as some useful forms and handouts. Please keep in mind that just because a person may have attended TAC training, they are not officially designated as the agency’s TAC until the current TAC, TRAIN Admin or someone of administrative status at the agency notifies us at CIB that they will be taking over the responsibilities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assisting with them.   Please include the email address of the new designee in the notification e-mail.</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agency is required to have at least one TAC.  Agencies are encouraged to have more than one TAC.  </a:t>
            </a:r>
          </a:p>
          <a:p>
            <a:pPr marL="0" marR="0">
              <a:spcBef>
                <a:spcPts val="0"/>
              </a:spcBef>
              <a:spcAft>
                <a:spcPts val="0"/>
              </a:spcAft>
            </a:pPr>
            <a:r>
              <a:rPr lang="en-US"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TRAIN Administrator: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TRAIN Administrator is responsible for requesting personnel be added or removed from their agency’s roster, registering users for applicable TIME System training, and keeping track of when their agency’s users’ certifications expire, and they have the ability to run certification reports that show training completed, certification level obtained, and certification expiration dates.  For step-by-step directions please click on this link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https://wilenet.widoj.gov/cib/time-system-training-materials-manuals-forms</a:t>
            </a:r>
            <a:r>
              <a:rPr lang="en-US" sz="1800" dirty="0">
                <a:effectLst/>
                <a:latin typeface="Calibri" panose="020F0502020204030204" pitchFamily="34" charset="0"/>
                <a:ea typeface="Calibri" panose="020F0502020204030204" pitchFamily="34" charset="0"/>
                <a:cs typeface="Times New Roman" panose="02020603050405020304" pitchFamily="18" charset="0"/>
              </a:rPr>
              <a:t>, scroll down to “Additional Training Materials”,</a:t>
            </a:r>
            <a:r>
              <a:rPr lang="en-US"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then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Train Handout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TRAIN Administrators can request to add/remove users from rosters, sign them up for classes and request software rights, but that’s about it.</a:t>
            </a:r>
          </a:p>
          <a:p>
            <a:pPr marL="0" marR="0">
              <a:spcBef>
                <a:spcPts val="0"/>
              </a:spcBef>
              <a:spcAft>
                <a:spcPts val="0"/>
              </a:spcAft>
            </a:pPr>
            <a:r>
              <a:rPr lang="en-US"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Validation Officer: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Validation obliges the ORI to confirm the record is complete, accurate and still outstanding or active.  Validation is accomplished by reviewing the original entry and current supporting documents.  Recent consultation with any appropriate complainant, victim, prosecutor, court, motor vehicle registry files, or other appropriate source or individual also is required with respect to the Warrant/Wanted, Missing Person, Person with Information, Protection Order, Identity Theft, Gang Member, Vehicle, Gun, Boat, Security and Part Files.  In the event the ORI is unsuccessful in its attempts to contact the victim, complainant, etc., the entering authority must make a determination based on the best information and knowledge available whether or not to retain the original entry in the file.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records entered under your agency’s ORI? If so, those records are required to be validated.  In some cases, an offsite dispatch center will enter and validate the records and in some cases, the offsite dispatch center will enter the records, but the ORI will still validate their own records.  Your agency may also enter and validate their own records.  Validation class is currently only available In-Person, but it is not required. Whomever is performing Validation must have access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eTIME</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the ORI and they must have Validation rights.  If another agency handles your validation, then you at least need a copy of their Validation Policy.  Your agency can have many Validation Officers.  </a:t>
            </a:r>
          </a:p>
          <a:p>
            <a:pPr marL="0" marR="0">
              <a:spcBef>
                <a:spcPts val="0"/>
              </a:spcBef>
              <a:spcAft>
                <a:spcPts val="0"/>
              </a:spcAft>
            </a:pPr>
            <a:r>
              <a:rPr lang="en-US"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u="sng" dirty="0">
                <a:solidFill>
                  <a:srgbClr val="000000"/>
                </a:solidFill>
                <a:effectLst/>
                <a:latin typeface="Calibri" panose="020F0502020204030204" pitchFamily="34" charset="0"/>
                <a:ea typeface="Calibri" panose="020F0502020204030204" pitchFamily="34" charset="0"/>
              </a:rPr>
              <a:t>LASO Training (Local Agency Security Officer)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LASO training shall be required prior to assuming duties but no later than six months after initial assignment, and annually thereafter. At a minimum, the following topics shall be addressed as enhanced security awareness training for a LASO: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100"/>
              </a:spcAft>
            </a:pPr>
            <a:r>
              <a:rPr lang="en-US" sz="1800" dirty="0">
                <a:solidFill>
                  <a:srgbClr val="000000"/>
                </a:solidFill>
                <a:effectLst/>
                <a:latin typeface="Calibri" panose="020F0502020204030204" pitchFamily="34" charset="0"/>
                <a:ea typeface="Calibri" panose="020F0502020204030204" pitchFamily="34" charset="0"/>
              </a:rPr>
              <a:t>1. The roles and responsibilities listed in CJIS Security Policy Section 3.2.9.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100"/>
              </a:spcAft>
            </a:pPr>
            <a:r>
              <a:rPr lang="en-US" sz="1800" dirty="0">
                <a:solidFill>
                  <a:srgbClr val="000000"/>
                </a:solidFill>
                <a:effectLst/>
                <a:latin typeface="Calibri" panose="020F0502020204030204" pitchFamily="34" charset="0"/>
                <a:ea typeface="Calibri" panose="020F0502020204030204" pitchFamily="34" charset="0"/>
              </a:rPr>
              <a:t>2. Additional state/local/tribal/federal agency LASO roles and responsibilities.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100"/>
              </a:spcAft>
            </a:pPr>
            <a:r>
              <a:rPr lang="en-US" sz="1800" dirty="0">
                <a:solidFill>
                  <a:srgbClr val="000000"/>
                </a:solidFill>
                <a:effectLst/>
                <a:latin typeface="Calibri" panose="020F0502020204030204" pitchFamily="34" charset="0"/>
                <a:ea typeface="Calibri" panose="020F0502020204030204" pitchFamily="34" charset="0"/>
              </a:rPr>
              <a:t>3. Summary of audit findings from previous state audits of local agencies.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100"/>
              </a:spcAft>
            </a:pPr>
            <a:r>
              <a:rPr lang="en-US" sz="1800" dirty="0">
                <a:solidFill>
                  <a:srgbClr val="000000"/>
                </a:solidFill>
                <a:effectLst/>
                <a:latin typeface="Calibri" panose="020F0502020204030204" pitchFamily="34" charset="0"/>
                <a:ea typeface="Calibri" panose="020F0502020204030204" pitchFamily="34" charset="0"/>
              </a:rPr>
              <a:t>4. Findings from the last FBI CJIS Division audit of the CSA.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5. Most recent changes to the CJIS Security Policy. </a:t>
            </a:r>
            <a:endParaRPr lang="en-US" sz="1800" dirty="0">
              <a:solidFill>
                <a:srgbClr val="000000"/>
              </a:solidFill>
              <a:effectLst/>
              <a:latin typeface="Arial" panose="020B0604020202020204" pitchFamily="34" charset="0"/>
              <a:ea typeface="Calibri" panose="020F0502020204030204" pitchFamily="34" charset="0"/>
            </a:endParaRPr>
          </a:p>
          <a:p>
            <a:endParaRPr lang="en-US" dirty="0"/>
          </a:p>
          <a:p>
            <a:r>
              <a:rPr lang="en-US" dirty="0"/>
              <a:t>This can be someone who handles IT support for the agency or someone in the agency that has some technical knowledge.  In cases of smaller agencies, sometimes the TAC is also the LASO.  This individual is responsible for understanding the technical aspects of the CJIS Security Policy and helps the TAC make sure the agency is in compliance.  Each agency is required to have a LASO and training is required annually.  The individual does not have to work for the agency, but they do need to be an authorized user (fingerprint background check, security awareness training, authorized user) and they must complete the LASO training from WILENET annually and sign the certification page. </a:t>
            </a:r>
          </a:p>
        </p:txBody>
      </p:sp>
    </p:spTree>
    <p:extLst>
      <p:ext uri="{BB962C8B-B14F-4D97-AF65-F5344CB8AC3E}">
        <p14:creationId xmlns:p14="http://schemas.microsoft.com/office/powerpoint/2010/main" val="118564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S</a:t>
            </a:r>
          </a:p>
          <a:p>
            <a:endParaRPr lang="en-US" b="1" dirty="0"/>
          </a:p>
          <a:p>
            <a:r>
              <a:rPr lang="en-US" b="0" dirty="0"/>
              <a:t>Give a brief overview of what the Violent Person File is.</a:t>
            </a:r>
          </a:p>
          <a:p>
            <a:endParaRPr lang="en-US" b="0" dirty="0"/>
          </a:p>
          <a:p>
            <a:r>
              <a:rPr lang="en-US" b="0" dirty="0"/>
              <a:t>See if people can guess how many people in WI fit the criteria to be entered.  After asking them that, let them know over based on statistics from CHU, the number of eligible people is in the thousands, upward of 10,000 and that’s only for one of the 4 criteria (arrest offenses).</a:t>
            </a:r>
          </a:p>
          <a:p>
            <a:endParaRPr lang="en-US" b="0" dirty="0"/>
          </a:p>
          <a:p>
            <a:r>
              <a:rPr lang="en-US" b="0" dirty="0"/>
              <a:t>What percent of those people are entered?  Give the agencies a chance to respond.  </a:t>
            </a:r>
          </a:p>
          <a:p>
            <a:endParaRPr lang="en-US" dirty="0"/>
          </a:p>
          <a:p>
            <a:r>
              <a:rPr lang="en-US" dirty="0"/>
              <a:t>Only about 47 WI agencies have entries into the VPF.  WI has a total of about 150 Violent Person entries.  </a:t>
            </a:r>
          </a:p>
          <a:p>
            <a:endParaRPr lang="en-US" dirty="0"/>
          </a:p>
          <a:p>
            <a:endParaRPr lang="en-US" dirty="0"/>
          </a:p>
        </p:txBody>
      </p:sp>
    </p:spTree>
    <p:extLst>
      <p:ext uri="{BB962C8B-B14F-4D97-AF65-F5344CB8AC3E}">
        <p14:creationId xmlns:p14="http://schemas.microsoft.com/office/powerpoint/2010/main" val="416391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doj.state.wi.us/" TargetMode="External"/><Relationship Id="rId7" Type="http://schemas.openxmlformats.org/officeDocument/2006/relationships/customXml" Target="../ink/ink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mailto:CIBPSN@doj.state.wi.us" TargetMode="External"/><Relationship Id="rId5" Type="http://schemas.openxmlformats.org/officeDocument/2006/relationships/image" Target="../media/image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doj.state.wi.u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doj.state.wi.us/" TargetMode="External"/><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service.nlets.org/support/home" TargetMode="External"/><Relationship Id="rId5" Type="http://schemas.openxmlformats.org/officeDocument/2006/relationships/image" Target="../media/image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doj.state.wi.us/" TargetMode="External"/><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8" Type="http://schemas.openxmlformats.org/officeDocument/2006/relationships/hyperlink" Target="mailto:ETIME@DOJ.STATE.WI.US" TargetMode="External"/><Relationship Id="rId3" Type="http://schemas.openxmlformats.org/officeDocument/2006/relationships/hyperlink" Target="https://www.doj.state.wi.us/" TargetMode="External"/><Relationship Id="rId7" Type="http://schemas.openxmlformats.org/officeDocument/2006/relationships/hyperlink" Target="mailto:CIBPSN@DOJ.STATE.WI.U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mailto:CIBTRAIN@DOJ.STATE.WI.US" TargetMode="External"/><Relationship Id="rId11" Type="http://schemas.openxmlformats.org/officeDocument/2006/relationships/image" Target="../media/image29.png"/><Relationship Id="rId5" Type="http://schemas.openxmlformats.org/officeDocument/2006/relationships/image" Target="../media/image1.png"/><Relationship Id="rId10" Type="http://schemas.openxmlformats.org/officeDocument/2006/relationships/hyperlink" Target="mailto:CIBAUDIT@DOJ.STATE.WI.US" TargetMode="External"/><Relationship Id="rId4" Type="http://schemas.openxmlformats.org/officeDocument/2006/relationships/image" Target="../media/image11.png"/><Relationship Id="rId9" Type="http://schemas.openxmlformats.org/officeDocument/2006/relationships/hyperlink" Target="mailto:TIMEBILLING@DOJ.STATE.WI.U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C3F"/>
        </a:solidFill>
        <a:effectLst/>
      </p:bgPr>
    </p:bg>
    <p:spTree>
      <p:nvGrpSpPr>
        <p:cNvPr id="1" name=""/>
        <p:cNvGrpSpPr/>
        <p:nvPr/>
      </p:nvGrpSpPr>
      <p:grpSpPr>
        <a:xfrm>
          <a:off x="0" y="0"/>
          <a:ext cx="0" cy="0"/>
          <a:chOff x="0" y="0"/>
          <a:chExt cx="0" cy="0"/>
        </a:xfrm>
      </p:grpSpPr>
      <p:pic>
        <p:nvPicPr>
          <p:cNvPr id="94" name="doj-logo-color.png" descr="doj-logo-color.png"/>
          <p:cNvPicPr>
            <a:picLocks noChangeAspect="1"/>
          </p:cNvPicPr>
          <p:nvPr/>
        </p:nvPicPr>
        <p:blipFill>
          <a:blip r:embed="rId3"/>
          <a:stretch>
            <a:fillRect/>
          </a:stretch>
        </p:blipFill>
        <p:spPr>
          <a:xfrm>
            <a:off x="4313347" y="737162"/>
            <a:ext cx="3565306" cy="3565306"/>
          </a:xfrm>
          <a:prstGeom prst="rect">
            <a:avLst/>
          </a:prstGeom>
          <a:ln w="12700">
            <a:miter lim="400000"/>
          </a:ln>
        </p:spPr>
      </p:pic>
      <p:sp>
        <p:nvSpPr>
          <p:cNvPr id="95" name="Title 1"/>
          <p:cNvSpPr txBox="1"/>
          <p:nvPr/>
        </p:nvSpPr>
        <p:spPr>
          <a:xfrm>
            <a:off x="886740" y="4676683"/>
            <a:ext cx="10418520" cy="15889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914400">
              <a:defRPr sz="4000">
                <a:solidFill>
                  <a:srgbClr val="FFFFFF"/>
                </a:solidFill>
                <a:latin typeface="Public Sans Thin Medium"/>
                <a:ea typeface="Public Sans Thin Medium"/>
                <a:cs typeface="Public Sans Thin Medium"/>
                <a:sym typeface="Public Sans Thin Medium"/>
              </a:defRPr>
            </a:pPr>
            <a:r>
              <a:rPr lang="en-US" dirty="0">
                <a:latin typeface="Veranda"/>
              </a:rPr>
              <a:t>TIME &amp; Tech Tips &amp; Tricks</a:t>
            </a:r>
          </a:p>
          <a:p>
            <a:pPr algn="ctr" defTabSz="914400">
              <a:defRPr sz="4000">
                <a:solidFill>
                  <a:srgbClr val="FFFFFF"/>
                </a:solidFill>
                <a:latin typeface="Public Sans Thin Medium"/>
                <a:ea typeface="Public Sans Thin Medium"/>
                <a:cs typeface="Public Sans Thin Medium"/>
                <a:sym typeface="Public Sans Thin Medium"/>
              </a:defRPr>
            </a:pPr>
            <a:r>
              <a:rPr lang="en-US" dirty="0">
                <a:latin typeface="Veranda"/>
              </a:rPr>
              <a:t>September 2024</a:t>
            </a:r>
            <a:endParaRPr dirty="0">
              <a:latin typeface="Veranda"/>
            </a:endParaRPr>
          </a:p>
        </p:txBody>
      </p:sp>
      <p:pic>
        <p:nvPicPr>
          <p:cNvPr id="5" name="Picture 4" descr="Logo&#10;&#10;Description automatically generated">
            <a:extLst>
              <a:ext uri="{FF2B5EF4-FFF2-40B4-BE49-F238E27FC236}">
                <a16:creationId xmlns:a16="http://schemas.microsoft.com/office/drawing/2014/main" id="{730E9C17-CCDE-4119-9A9D-FCCCF77F3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915" y="5177724"/>
            <a:ext cx="1611086" cy="1611086"/>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838200" y="266805"/>
            <a:ext cx="10515600" cy="995483"/>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Violent Person File</a:t>
            </a:r>
            <a:endParaRPr sz="5400" dirty="0">
              <a:solidFill>
                <a:schemeClr val="bg1">
                  <a:lumMod val="20000"/>
                  <a:lumOff val="80000"/>
                </a:schemeClr>
              </a:solidFill>
              <a:latin typeface="Veranda"/>
            </a:endParaRPr>
          </a:p>
        </p:txBody>
      </p:sp>
      <p:sp>
        <p:nvSpPr>
          <p:cNvPr id="2" name="Text Placeholder 1">
            <a:extLst>
              <a:ext uri="{FF2B5EF4-FFF2-40B4-BE49-F238E27FC236}">
                <a16:creationId xmlns:a16="http://schemas.microsoft.com/office/drawing/2014/main" id="{503521A4-1780-B925-DE73-E3506CCED163}"/>
              </a:ext>
            </a:extLst>
          </p:cNvPr>
          <p:cNvSpPr>
            <a:spLocks noGrp="1"/>
          </p:cNvSpPr>
          <p:nvPr>
            <p:ph type="body" sz="half" idx="1"/>
          </p:nvPr>
        </p:nvSpPr>
        <p:spPr>
          <a:xfrm>
            <a:off x="838199" y="1825625"/>
            <a:ext cx="10040815" cy="4351338"/>
          </a:xfrm>
        </p:spPr>
        <p:txBody>
          <a:bodyPr>
            <a:normAutofit fontScale="77500" lnSpcReduction="20000"/>
          </a:bodyPr>
          <a:lstStyle/>
          <a:p>
            <a:r>
              <a:rPr lang="en-US" sz="3100" dirty="0">
                <a:latin typeface="Veranda"/>
              </a:rPr>
              <a:t>What is it?</a:t>
            </a:r>
          </a:p>
          <a:p>
            <a:r>
              <a:rPr lang="en-US" sz="3100" dirty="0">
                <a:latin typeface="Veranda"/>
              </a:rPr>
              <a:t>What criteria must be met in order to utilize this file type?</a:t>
            </a:r>
          </a:p>
          <a:p>
            <a:pPr lvl="1"/>
            <a:r>
              <a:rPr lang="en-US" b="0" i="0" u="none" strike="noStrike" baseline="0" dirty="0">
                <a:solidFill>
                  <a:srgbClr val="000000"/>
                </a:solidFill>
                <a:latin typeface="Veranda"/>
              </a:rPr>
              <a:t>Offender has been convicted for assault or murder/homicide of a law enforcement officer, fleeing, resisting arrest, or any such statute which involves violence against law enforcement. </a:t>
            </a:r>
          </a:p>
          <a:p>
            <a:pPr lvl="1"/>
            <a:r>
              <a:rPr lang="en-US" b="0" i="0" u="none" strike="noStrike" baseline="0" dirty="0">
                <a:solidFill>
                  <a:srgbClr val="000000"/>
                </a:solidFill>
                <a:latin typeface="Veranda"/>
              </a:rPr>
              <a:t>Offender has been convicted of a violent offense against a person to include homicide and attempted homicide. </a:t>
            </a:r>
          </a:p>
          <a:p>
            <a:pPr lvl="1"/>
            <a:r>
              <a:rPr lang="en-US" b="0" i="0" u="none" strike="noStrike" baseline="0" dirty="0">
                <a:solidFill>
                  <a:srgbClr val="000000"/>
                </a:solidFill>
                <a:latin typeface="Veranda"/>
              </a:rPr>
              <a:t>Offender has been convicted of a violent offense against a person where a firearm or weapon was used. </a:t>
            </a:r>
          </a:p>
          <a:p>
            <a:pPr lvl="1"/>
            <a:r>
              <a:rPr lang="en-US" b="0" i="0" u="none" strike="noStrike" baseline="0" dirty="0">
                <a:solidFill>
                  <a:srgbClr val="000000"/>
                </a:solidFill>
                <a:latin typeface="Veranda"/>
              </a:rPr>
              <a:t>A law enforcement agency, based on its official investigatory duties, reasonably believes that the individual has seriously expressed his or her intent to commit an act of unlawful violence against a member of the law enforcement or criminal justice community. </a:t>
            </a:r>
            <a:endParaRPr lang="en-US" dirty="0">
              <a:latin typeface="Veranda"/>
            </a:endParaRPr>
          </a:p>
          <a:p>
            <a:pPr marL="0" lvl="1" indent="457200"/>
            <a:r>
              <a:rPr lang="en-US" dirty="0">
                <a:latin typeface="Veranda"/>
              </a:rPr>
              <a:t>Which agencies can enter information into the file?</a:t>
            </a:r>
          </a:p>
          <a:p>
            <a:pPr lvl="1"/>
            <a:endParaRPr lang="en-US" sz="3800" dirty="0">
              <a:latin typeface="Veranda"/>
            </a:endParaRPr>
          </a:p>
          <a:p>
            <a:pPr lvl="1"/>
            <a:endParaRPr lang="en-US" sz="3800" dirty="0">
              <a:latin typeface="Veranda"/>
            </a:endParaRPr>
          </a:p>
          <a:p>
            <a:pPr lvl="1"/>
            <a:endParaRPr lang="en-US" b="1" dirty="0"/>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Tree>
    <p:extLst>
      <p:ext uri="{BB962C8B-B14F-4D97-AF65-F5344CB8AC3E}">
        <p14:creationId xmlns:p14="http://schemas.microsoft.com/office/powerpoint/2010/main" val="27025857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838200" y="266805"/>
            <a:ext cx="10515600" cy="995483"/>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Violent Person File (Continued)</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6" name="Picture 5">
            <a:extLst>
              <a:ext uri="{FF2B5EF4-FFF2-40B4-BE49-F238E27FC236}">
                <a16:creationId xmlns:a16="http://schemas.microsoft.com/office/drawing/2014/main" id="{98127F2E-F5CD-06A7-3D6A-7D63D1644765}"/>
              </a:ext>
            </a:extLst>
          </p:cNvPr>
          <p:cNvPicPr>
            <a:picLocks noChangeAspect="1"/>
          </p:cNvPicPr>
          <p:nvPr/>
        </p:nvPicPr>
        <p:blipFill>
          <a:blip r:embed="rId6"/>
          <a:stretch>
            <a:fillRect/>
          </a:stretch>
        </p:blipFill>
        <p:spPr>
          <a:xfrm>
            <a:off x="973015" y="1340042"/>
            <a:ext cx="10257687" cy="3515073"/>
          </a:xfrm>
          <a:prstGeom prst="rect">
            <a:avLst/>
          </a:prstGeom>
        </p:spPr>
      </p:pic>
    </p:spTree>
    <p:extLst>
      <p:ext uri="{BB962C8B-B14F-4D97-AF65-F5344CB8AC3E}">
        <p14:creationId xmlns:p14="http://schemas.microsoft.com/office/powerpoint/2010/main" val="9672052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Discussion Topic: Supervised Release File</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88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Question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a:latin typeface="Veranda"/>
            </a:endParaRPr>
          </a:p>
        </p:txBody>
      </p:sp>
      <p:sp>
        <p:nvSpPr>
          <p:cNvPr id="15" name="TextBox 14">
            <a:extLst>
              <a:ext uri="{FF2B5EF4-FFF2-40B4-BE49-F238E27FC236}">
                <a16:creationId xmlns:a16="http://schemas.microsoft.com/office/drawing/2014/main" id="{DAC05FE3-22A0-463B-AA87-D6AB8F27D6F1}"/>
              </a:ext>
            </a:extLst>
          </p:cNvPr>
          <p:cNvSpPr txBox="1"/>
          <p:nvPr/>
        </p:nvSpPr>
        <p:spPr>
          <a:xfrm>
            <a:off x="675392" y="2680526"/>
            <a:ext cx="1068079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Does your agency utilize the Supervised Release File?</a:t>
            </a:r>
          </a:p>
          <a:p>
            <a:endParaRPr lang="en-US" sz="2400" dirty="0">
              <a:latin typeface="Veranda"/>
            </a:endParaRPr>
          </a:p>
        </p:txBody>
      </p:sp>
    </p:spTree>
    <p:extLst>
      <p:ext uri="{BB962C8B-B14F-4D97-AF65-F5344CB8AC3E}">
        <p14:creationId xmlns:p14="http://schemas.microsoft.com/office/powerpoint/2010/main" val="37177594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838200" y="266805"/>
            <a:ext cx="10515600" cy="995483"/>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Supervised Release File</a:t>
            </a:r>
            <a:endParaRPr sz="5400" dirty="0">
              <a:solidFill>
                <a:schemeClr val="bg1">
                  <a:lumMod val="20000"/>
                  <a:lumOff val="80000"/>
                </a:schemeClr>
              </a:solidFill>
              <a:latin typeface="Veranda"/>
            </a:endParaRPr>
          </a:p>
        </p:txBody>
      </p:sp>
      <p:sp>
        <p:nvSpPr>
          <p:cNvPr id="2" name="Text Placeholder 1">
            <a:extLst>
              <a:ext uri="{FF2B5EF4-FFF2-40B4-BE49-F238E27FC236}">
                <a16:creationId xmlns:a16="http://schemas.microsoft.com/office/drawing/2014/main" id="{503521A4-1780-B925-DE73-E3506CCED163}"/>
              </a:ext>
            </a:extLst>
          </p:cNvPr>
          <p:cNvSpPr>
            <a:spLocks noGrp="1"/>
          </p:cNvSpPr>
          <p:nvPr>
            <p:ph type="body" sz="half" idx="1"/>
          </p:nvPr>
        </p:nvSpPr>
        <p:spPr>
          <a:xfrm>
            <a:off x="838200" y="1825625"/>
            <a:ext cx="9613490" cy="4351338"/>
          </a:xfrm>
        </p:spPr>
        <p:txBody>
          <a:bodyPr>
            <a:normAutofit/>
          </a:bodyPr>
          <a:lstStyle/>
          <a:p>
            <a:pPr>
              <a:buFont typeface="Wingdings" panose="05000000000000000000" pitchFamily="2" charset="2"/>
              <a:buChar char="Ø"/>
            </a:pPr>
            <a:r>
              <a:rPr lang="en-US" sz="2400" dirty="0">
                <a:latin typeface="Veranda"/>
              </a:rPr>
              <a:t>New Portal Forms (enter, modify and cancel Supervised release)</a:t>
            </a:r>
            <a:endParaRPr lang="en-US" sz="2400" b="1" dirty="0">
              <a:latin typeface="Veranda"/>
            </a:endParaRPr>
          </a:p>
          <a:p>
            <a:pPr>
              <a:buFont typeface="Wingdings" panose="05000000000000000000" pitchFamily="2" charset="2"/>
              <a:buChar char="Ø"/>
            </a:pPr>
            <a:r>
              <a:rPr lang="en-US" sz="2400" dirty="0">
                <a:latin typeface="Veranda"/>
              </a:rPr>
              <a:t>What is it?</a:t>
            </a:r>
          </a:p>
          <a:p>
            <a:pPr>
              <a:buFont typeface="Wingdings" panose="05000000000000000000" pitchFamily="2" charset="2"/>
              <a:buChar char="Ø"/>
            </a:pPr>
            <a:r>
              <a:rPr lang="en-US" sz="2400" dirty="0">
                <a:latin typeface="Veranda"/>
              </a:rPr>
              <a:t>What is required?</a:t>
            </a:r>
          </a:p>
          <a:p>
            <a:pPr>
              <a:buFont typeface="Wingdings" panose="05000000000000000000" pitchFamily="2" charset="2"/>
              <a:buChar char="Ø"/>
            </a:pPr>
            <a:r>
              <a:rPr lang="en-US" sz="2400" dirty="0">
                <a:latin typeface="Veranda"/>
              </a:rPr>
              <a:t>What situations can it be used for?</a:t>
            </a:r>
          </a:p>
          <a:p>
            <a:pPr>
              <a:buFont typeface="Wingdings" panose="05000000000000000000" pitchFamily="2" charset="2"/>
              <a:buChar char="Ø"/>
            </a:pPr>
            <a:r>
              <a:rPr lang="en-US" sz="2400" dirty="0">
                <a:latin typeface="Veranda"/>
              </a:rPr>
              <a:t>Retention Period</a:t>
            </a: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Tree>
    <p:extLst>
      <p:ext uri="{BB962C8B-B14F-4D97-AF65-F5344CB8AC3E}">
        <p14:creationId xmlns:p14="http://schemas.microsoft.com/office/powerpoint/2010/main" val="38440884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838200" y="266805"/>
            <a:ext cx="10515600" cy="995483"/>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Supervised Release Return in Portal XL	</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4" name="Picture 3">
            <a:extLst>
              <a:ext uri="{FF2B5EF4-FFF2-40B4-BE49-F238E27FC236}">
                <a16:creationId xmlns:a16="http://schemas.microsoft.com/office/drawing/2014/main" id="{479E35D0-CC51-9A89-A9CE-A03492F4110D}"/>
              </a:ext>
            </a:extLst>
          </p:cNvPr>
          <p:cNvPicPr>
            <a:picLocks noChangeAspect="1"/>
          </p:cNvPicPr>
          <p:nvPr/>
        </p:nvPicPr>
        <p:blipFill>
          <a:blip r:embed="rId6"/>
          <a:stretch>
            <a:fillRect/>
          </a:stretch>
        </p:blipFill>
        <p:spPr>
          <a:xfrm>
            <a:off x="1240290" y="1532831"/>
            <a:ext cx="6619875" cy="4238625"/>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27B3EAB2-ACAD-ED7C-5DA5-45474BFD5E41}"/>
                  </a:ext>
                </a:extLst>
              </p14:cNvPr>
              <p14:cNvContentPartPr/>
              <p14:nvPr/>
            </p14:nvContentPartPr>
            <p14:xfrm>
              <a:off x="2405215" y="4275360"/>
              <a:ext cx="2573280" cy="43200"/>
            </p14:xfrm>
          </p:contentPart>
        </mc:Choice>
        <mc:Fallback>
          <p:pic>
            <p:nvPicPr>
              <p:cNvPr id="2" name="Ink 1">
                <a:extLst>
                  <a:ext uri="{FF2B5EF4-FFF2-40B4-BE49-F238E27FC236}">
                    <a16:creationId xmlns:a16="http://schemas.microsoft.com/office/drawing/2014/main" id="{27B3EAB2-ACAD-ED7C-5DA5-45474BFD5E41}"/>
                  </a:ext>
                </a:extLst>
              </p:cNvPr>
              <p:cNvPicPr/>
              <p:nvPr/>
            </p:nvPicPr>
            <p:blipFill>
              <a:blip r:embed="rId8"/>
              <a:stretch>
                <a:fillRect/>
              </a:stretch>
            </p:blipFill>
            <p:spPr>
              <a:xfrm>
                <a:off x="2351575" y="4167360"/>
                <a:ext cx="2680920" cy="258840"/>
              </a:xfrm>
              <a:prstGeom prst="rect">
                <a:avLst/>
              </a:prstGeom>
            </p:spPr>
          </p:pic>
        </mc:Fallback>
      </mc:AlternateContent>
    </p:spTree>
    <p:extLst>
      <p:ext uri="{BB962C8B-B14F-4D97-AF65-F5344CB8AC3E}">
        <p14:creationId xmlns:p14="http://schemas.microsoft.com/office/powerpoint/2010/main" val="5569981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Discussion Topic: Missing Child Alerts</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88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Question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a:latin typeface="Veranda"/>
            </a:endParaRPr>
          </a:p>
        </p:txBody>
      </p:sp>
      <p:sp>
        <p:nvSpPr>
          <p:cNvPr id="15" name="TextBox 14">
            <a:extLst>
              <a:ext uri="{FF2B5EF4-FFF2-40B4-BE49-F238E27FC236}">
                <a16:creationId xmlns:a16="http://schemas.microsoft.com/office/drawing/2014/main" id="{DAC05FE3-22A0-463B-AA87-D6AB8F27D6F1}"/>
              </a:ext>
            </a:extLst>
          </p:cNvPr>
          <p:cNvSpPr txBox="1"/>
          <p:nvPr/>
        </p:nvSpPr>
        <p:spPr>
          <a:xfrm>
            <a:off x="675392" y="2680526"/>
            <a:ext cx="10680795" cy="1046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Has your agency heard of the updates reference Missing Child Alerts?</a:t>
            </a:r>
          </a:p>
          <a:p>
            <a:pPr marL="342900" indent="-342900">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32144161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838200" y="271341"/>
            <a:ext cx="10515600" cy="1325563"/>
          </a:xfrm>
          <a:prstGeom prst="rect">
            <a:avLst/>
          </a:prstGeom>
        </p:spPr>
        <p:txBody>
          <a:bodyPr anchor="t">
            <a:normAutofit/>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4800" dirty="0">
                <a:solidFill>
                  <a:schemeClr val="bg1">
                    <a:lumMod val="20000"/>
                    <a:lumOff val="80000"/>
                  </a:schemeClr>
                </a:solidFill>
                <a:latin typeface="Veranda"/>
              </a:rPr>
              <a:t>Missing Child Alerts</a:t>
            </a:r>
            <a:endParaRPr sz="4800" dirty="0">
              <a:solidFill>
                <a:schemeClr val="bg1">
                  <a:lumMod val="20000"/>
                  <a:lumOff val="80000"/>
                </a:schemeClr>
              </a:solidFill>
              <a:latin typeface="Veranda"/>
            </a:endParaRPr>
          </a:p>
        </p:txBody>
      </p:sp>
      <p:sp>
        <p:nvSpPr>
          <p:cNvPr id="2" name="Text Placeholder 1">
            <a:extLst>
              <a:ext uri="{FF2B5EF4-FFF2-40B4-BE49-F238E27FC236}">
                <a16:creationId xmlns:a16="http://schemas.microsoft.com/office/drawing/2014/main" id="{77114CA4-1A92-D980-749D-5974C2CCF0D6}"/>
              </a:ext>
            </a:extLst>
          </p:cNvPr>
          <p:cNvSpPr>
            <a:spLocks noGrp="1"/>
          </p:cNvSpPr>
          <p:nvPr>
            <p:ph type="body" sz="half" idx="1"/>
          </p:nvPr>
        </p:nvSpPr>
        <p:spPr>
          <a:xfrm>
            <a:off x="838200" y="1646224"/>
            <a:ext cx="10814538" cy="4530739"/>
          </a:xfrm>
        </p:spPr>
        <p:txBody>
          <a:bodyPr>
            <a:normAutofit fontScale="85000" lnSpcReduction="20000"/>
          </a:bodyPr>
          <a:lstStyle/>
          <a:p>
            <a:pPr marL="0" indent="0" algn="l" rtl="0" fontAlgn="base">
              <a:buNone/>
            </a:pPr>
            <a:r>
              <a:rPr lang="en-US" b="1" i="0" u="sng" dirty="0">
                <a:solidFill>
                  <a:srgbClr val="000000"/>
                </a:solidFill>
                <a:effectLst/>
                <a:latin typeface="Veranda"/>
                <a:ea typeface="Verdana" panose="020B0604030504040204" pitchFamily="34" charset="0"/>
              </a:rPr>
              <a:t>MISSING CHILD ALERT</a:t>
            </a:r>
            <a:r>
              <a:rPr lang="en-US" b="0" i="0" dirty="0">
                <a:solidFill>
                  <a:srgbClr val="000000"/>
                </a:solidFill>
                <a:effectLst/>
                <a:latin typeface="Veranda"/>
                <a:ea typeface="Verdana" panose="020B0604030504040204" pitchFamily="34" charset="0"/>
              </a:rPr>
              <a:t> </a:t>
            </a:r>
          </a:p>
          <a:p>
            <a:pPr marL="0" indent="0" algn="l" rtl="0" fontAlgn="base">
              <a:buNone/>
            </a:pPr>
            <a:endParaRPr lang="en-US" b="0" i="0" dirty="0">
              <a:solidFill>
                <a:srgbClr val="000000"/>
              </a:solidFill>
              <a:effectLst/>
              <a:latin typeface="Veranda"/>
              <a:ea typeface="Verdana" panose="020B0604030504040204" pitchFamily="34" charset="0"/>
            </a:endParaRPr>
          </a:p>
          <a:p>
            <a:pPr marL="0" indent="0" algn="just" rtl="0" fontAlgn="base">
              <a:buNone/>
            </a:pPr>
            <a:r>
              <a:rPr lang="en-US" b="0" i="0" dirty="0">
                <a:solidFill>
                  <a:srgbClr val="000000"/>
                </a:solidFill>
                <a:effectLst/>
                <a:latin typeface="Veranda"/>
                <a:ea typeface="Verdana" panose="020B0604030504040204" pitchFamily="34" charset="0"/>
              </a:rPr>
              <a:t>The Missing Child Alert shall be utilized when the criteria for an AMBER Alert are not met but all the following criteria are met: </a:t>
            </a:r>
          </a:p>
          <a:p>
            <a:pPr marL="514350" indent="-514350" algn="just" rtl="0" fontAlgn="base">
              <a:buAutoNum type="arabicPeriod"/>
            </a:pPr>
            <a:r>
              <a:rPr lang="en-US" b="0" i="0" dirty="0">
                <a:solidFill>
                  <a:srgbClr val="000000"/>
                </a:solidFill>
                <a:effectLst/>
                <a:latin typeface="Veranda"/>
                <a:ea typeface="Verdana" panose="020B0604030504040204" pitchFamily="34" charset="0"/>
              </a:rPr>
              <a:t>The person at risk </a:t>
            </a:r>
            <a:r>
              <a:rPr lang="en-US" b="1" i="0" dirty="0">
                <a:solidFill>
                  <a:srgbClr val="000000"/>
                </a:solidFill>
                <a:effectLst/>
                <a:latin typeface="Veranda"/>
                <a:ea typeface="Verdana" panose="020B0604030504040204" pitchFamily="34" charset="0"/>
              </a:rPr>
              <a:t>has not attained the age of 18 years, AND </a:t>
            </a:r>
            <a:r>
              <a:rPr lang="en-US" b="0" i="0" dirty="0">
                <a:solidFill>
                  <a:srgbClr val="000000"/>
                </a:solidFill>
                <a:effectLst/>
                <a:latin typeface="Veranda"/>
                <a:ea typeface="Verdana" panose="020B0604030504040204" pitchFamily="34" charset="0"/>
              </a:rPr>
              <a:t>the person is believed to be incapable of returning home without assistance </a:t>
            </a:r>
            <a:r>
              <a:rPr lang="en-US" b="1" i="1" dirty="0">
                <a:solidFill>
                  <a:srgbClr val="000000"/>
                </a:solidFill>
                <a:effectLst/>
                <a:latin typeface="Veranda"/>
                <a:ea typeface="Verdana" panose="020B0604030504040204" pitchFamily="34" charset="0"/>
              </a:rPr>
              <a:t>due to </a:t>
            </a:r>
            <a:r>
              <a:rPr lang="en-US" b="0" i="0" dirty="0">
                <a:solidFill>
                  <a:srgbClr val="000000"/>
                </a:solidFill>
                <a:effectLst/>
                <a:latin typeface="Veranda"/>
                <a:ea typeface="Verdana" panose="020B0604030504040204" pitchFamily="34" charset="0"/>
              </a:rPr>
              <a:t>a physical or mental condition or disability. </a:t>
            </a:r>
          </a:p>
          <a:p>
            <a:pPr marL="514350" indent="-514350" algn="just" rtl="0" fontAlgn="base">
              <a:buAutoNum type="arabicPeriod"/>
            </a:pPr>
            <a:r>
              <a:rPr lang="en-US" b="0" i="0" dirty="0">
                <a:solidFill>
                  <a:srgbClr val="000000"/>
                </a:solidFill>
                <a:effectLst/>
                <a:latin typeface="Veranda"/>
                <a:ea typeface="Verdana" panose="020B0604030504040204" pitchFamily="34" charset="0"/>
              </a:rPr>
              <a:t>The individual’s location is unknown. </a:t>
            </a:r>
          </a:p>
          <a:p>
            <a:pPr marL="514350" indent="-514350" algn="just" rtl="0" fontAlgn="base">
              <a:buAutoNum type="arabicPeriod"/>
            </a:pPr>
            <a:r>
              <a:rPr lang="en-US" b="0" i="0" dirty="0">
                <a:solidFill>
                  <a:srgbClr val="000000"/>
                </a:solidFill>
                <a:effectLst/>
                <a:latin typeface="Veranda"/>
                <a:ea typeface="Verdana" panose="020B0604030504040204" pitchFamily="34" charset="0"/>
              </a:rPr>
              <a:t>Their situation does not qualify for another alert (Amber Alert) </a:t>
            </a:r>
            <a:r>
              <a:rPr lang="en-US" b="1" i="0" dirty="0">
                <a:solidFill>
                  <a:srgbClr val="000000"/>
                </a:solidFill>
                <a:effectLst/>
                <a:latin typeface="Veranda"/>
                <a:ea typeface="Verdana" panose="020B0604030504040204" pitchFamily="34" charset="0"/>
              </a:rPr>
              <a:t>OR</a:t>
            </a:r>
            <a:r>
              <a:rPr lang="en-US" b="0" i="0" dirty="0">
                <a:solidFill>
                  <a:srgbClr val="000000"/>
                </a:solidFill>
                <a:effectLst/>
                <a:latin typeface="Veranda"/>
                <a:ea typeface="Verdana" panose="020B0604030504040204" pitchFamily="34" charset="0"/>
              </a:rPr>
              <a:t> the person has </a:t>
            </a:r>
            <a:r>
              <a:rPr lang="en-US" b="1" i="0" dirty="0">
                <a:solidFill>
                  <a:srgbClr val="000000"/>
                </a:solidFill>
                <a:effectLst/>
                <a:latin typeface="Veranda"/>
                <a:ea typeface="Verdana" panose="020B0604030504040204" pitchFamily="34" charset="0"/>
              </a:rPr>
              <a:t>not attained the age of 10 years</a:t>
            </a:r>
            <a:r>
              <a:rPr lang="en-US" b="0" i="0" dirty="0">
                <a:solidFill>
                  <a:srgbClr val="000000"/>
                </a:solidFill>
                <a:effectLst/>
                <a:latin typeface="Veranda"/>
                <a:ea typeface="Verdana" panose="020B0604030504040204" pitchFamily="34" charset="0"/>
              </a:rPr>
              <a:t>.  </a:t>
            </a:r>
          </a:p>
          <a:p>
            <a:pPr marL="514350" indent="-514350" algn="just" rtl="0" fontAlgn="base">
              <a:buAutoNum type="arabicPeriod"/>
            </a:pPr>
            <a:r>
              <a:rPr lang="en-US" b="0" i="0" dirty="0">
                <a:solidFill>
                  <a:srgbClr val="000000"/>
                </a:solidFill>
                <a:effectLst/>
                <a:latin typeface="Veranda"/>
                <a:ea typeface="Verdana" panose="020B0604030504040204" pitchFamily="34" charset="0"/>
              </a:rPr>
              <a:t>There is sufficient information available to disseminate to the public that could assist in locating the missing child. </a:t>
            </a:r>
          </a:p>
          <a:p>
            <a:pPr marL="514350" indent="-514350" algn="just" rtl="0" fontAlgn="base">
              <a:buAutoNum type="arabicPeriod"/>
            </a:pPr>
            <a:r>
              <a:rPr lang="en-US" b="0" i="0" dirty="0">
                <a:solidFill>
                  <a:srgbClr val="000000"/>
                </a:solidFill>
                <a:effectLst/>
                <a:latin typeface="Veranda"/>
                <a:ea typeface="Verdana" panose="020B0604030504040204" pitchFamily="34" charset="0"/>
              </a:rPr>
              <a:t>The missing child has been entered into NCIC. </a:t>
            </a:r>
          </a:p>
          <a:p>
            <a:endParaRPr lang="en-US" dirty="0"/>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Tree>
    <p:extLst>
      <p:ext uri="{BB962C8B-B14F-4D97-AF65-F5344CB8AC3E}">
        <p14:creationId xmlns:p14="http://schemas.microsoft.com/office/powerpoint/2010/main" val="14338086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Discussion Topic: Locates</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88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Question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a:latin typeface="Veranda"/>
            </a:endParaRPr>
          </a:p>
        </p:txBody>
      </p:sp>
      <p:sp>
        <p:nvSpPr>
          <p:cNvPr id="15" name="TextBox 14">
            <a:extLst>
              <a:ext uri="{FF2B5EF4-FFF2-40B4-BE49-F238E27FC236}">
                <a16:creationId xmlns:a16="http://schemas.microsoft.com/office/drawing/2014/main" id="{DAC05FE3-22A0-463B-AA87-D6AB8F27D6F1}"/>
              </a:ext>
            </a:extLst>
          </p:cNvPr>
          <p:cNvSpPr txBox="1"/>
          <p:nvPr/>
        </p:nvSpPr>
        <p:spPr>
          <a:xfrm>
            <a:off x="675392" y="2680526"/>
            <a:ext cx="10680795"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Does your agency place locates?</a:t>
            </a:r>
          </a:p>
          <a:p>
            <a:pPr marL="342900" indent="-342900">
              <a:buFont typeface="Wingdings" panose="05000000000000000000" pitchFamily="2" charset="2"/>
              <a:buChar char="Ø"/>
            </a:pPr>
            <a:r>
              <a:rPr lang="en-US" sz="2400" dirty="0">
                <a:effectLst/>
                <a:latin typeface="Veranda"/>
                <a:ea typeface="Calibri" panose="020F0502020204030204" pitchFamily="34" charset="0"/>
              </a:rPr>
              <a:t>Are locates required?  </a:t>
            </a:r>
          </a:p>
          <a:p>
            <a:pPr marL="342900" indent="-342900">
              <a:buFont typeface="Wingdings" panose="05000000000000000000" pitchFamily="2" charset="2"/>
              <a:buChar char="Ø"/>
            </a:pPr>
            <a:r>
              <a:rPr lang="en-US" sz="2400" dirty="0">
                <a:latin typeface="Veranda"/>
                <a:ea typeface="Calibri" panose="020F0502020204030204" pitchFamily="34" charset="0"/>
              </a:rPr>
              <a:t>Who is supposed to place the locate?</a:t>
            </a:r>
            <a:endParaRPr lang="en-US" sz="1400" dirty="0">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2209441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Locates </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2" name="Picture 1" descr="Graphical user interface, text, application, email&#10;&#10;Description automatically generated">
            <a:extLst>
              <a:ext uri="{FF2B5EF4-FFF2-40B4-BE49-F238E27FC236}">
                <a16:creationId xmlns:a16="http://schemas.microsoft.com/office/drawing/2014/main" id="{2728420D-B5D5-CA59-E016-BF4C4E055AB1}"/>
              </a:ext>
            </a:extLst>
          </p:cNvPr>
          <p:cNvPicPr>
            <a:picLocks noChangeAspect="1"/>
          </p:cNvPicPr>
          <p:nvPr/>
        </p:nvPicPr>
        <p:blipFill>
          <a:blip r:embed="rId6"/>
          <a:stretch>
            <a:fillRect/>
          </a:stretch>
        </p:blipFill>
        <p:spPr>
          <a:xfrm>
            <a:off x="3027362" y="595547"/>
            <a:ext cx="6137275" cy="5600700"/>
          </a:xfrm>
          <a:prstGeom prst="rect">
            <a:avLst/>
          </a:prstGeom>
        </p:spPr>
      </p:pic>
    </p:spTree>
    <p:extLst>
      <p:ext uri="{BB962C8B-B14F-4D97-AF65-F5344CB8AC3E}">
        <p14:creationId xmlns:p14="http://schemas.microsoft.com/office/powerpoint/2010/main" val="114401467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51593" y="250075"/>
            <a:ext cx="11080861" cy="1000490"/>
          </a:xfrm>
          <a:prstGeom prst="rect">
            <a:avLst/>
          </a:prstGeom>
        </p:spPr>
        <p:txBody>
          <a:bodyPr anchor="t">
            <a:normAutofit/>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4400" dirty="0">
                <a:solidFill>
                  <a:schemeClr val="bg1">
                    <a:lumMod val="20000"/>
                    <a:lumOff val="80000"/>
                  </a:schemeClr>
                </a:solidFill>
                <a:latin typeface="Veranda"/>
              </a:rPr>
              <a:t>Portal XL Hit Confirmations &amp; Terminals</a:t>
            </a:r>
            <a:endParaRPr sz="4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88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Question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a:latin typeface="Veranda"/>
            </a:endParaRPr>
          </a:p>
        </p:txBody>
      </p:sp>
      <p:sp>
        <p:nvSpPr>
          <p:cNvPr id="15" name="TextBox 14">
            <a:extLst>
              <a:ext uri="{FF2B5EF4-FFF2-40B4-BE49-F238E27FC236}">
                <a16:creationId xmlns:a16="http://schemas.microsoft.com/office/drawing/2014/main" id="{DAC05FE3-22A0-463B-AA87-D6AB8F27D6F1}"/>
              </a:ext>
            </a:extLst>
          </p:cNvPr>
          <p:cNvSpPr txBox="1"/>
          <p:nvPr/>
        </p:nvSpPr>
        <p:spPr>
          <a:xfrm>
            <a:off x="675392" y="2680526"/>
            <a:ext cx="10680795"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Does your agency want things like hit confirmations to go to more than one terminal/PSN?  </a:t>
            </a:r>
          </a:p>
          <a:p>
            <a:pPr marL="342900" indent="-342900">
              <a:buFont typeface="Wingdings" panose="05000000000000000000" pitchFamily="2" charset="2"/>
              <a:buChar char="Ø"/>
            </a:pPr>
            <a:r>
              <a:rPr lang="en-US" sz="2400" dirty="0">
                <a:latin typeface="Veranda"/>
                <a:hlinkClick r:id="rId6"/>
              </a:rPr>
              <a:t>CIBPSN@doj.state.wi.us</a:t>
            </a:r>
            <a:r>
              <a:rPr lang="en-US" sz="2400" dirty="0">
                <a:latin typeface="Veranda"/>
              </a:rPr>
              <a:t> can assist</a:t>
            </a:r>
          </a:p>
          <a:p>
            <a:endParaRPr lang="en-US" sz="2400" dirty="0">
              <a:latin typeface="Veranda"/>
            </a:endParaRPr>
          </a:p>
        </p:txBody>
      </p:sp>
    </p:spTree>
    <p:extLst>
      <p:ext uri="{BB962C8B-B14F-4D97-AF65-F5344CB8AC3E}">
        <p14:creationId xmlns:p14="http://schemas.microsoft.com/office/powerpoint/2010/main" val="33529308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title"/>
          </p:nvPr>
        </p:nvSpPr>
        <p:spPr>
          <a:xfrm>
            <a:off x="3159278" y="1436532"/>
            <a:ext cx="8145982" cy="1174571"/>
          </a:xfrm>
          <a:prstGeom prst="rect">
            <a:avLst/>
          </a:prstGeom>
        </p:spPr>
        <p:txBody>
          <a:bodyPr anchor="t">
            <a:normAutofit fontScale="90000"/>
          </a:bodyPr>
          <a:lstStyle>
            <a:lvl1pPr algn="l" defTabSz="896111">
              <a:lnSpc>
                <a:spcPct val="120000"/>
              </a:lnSpc>
              <a:defRPr sz="4116">
                <a:solidFill>
                  <a:srgbClr val="002C3F"/>
                </a:solidFill>
                <a:latin typeface="Public Sans SemiBold"/>
                <a:ea typeface="Public Sans SemiBold"/>
                <a:cs typeface="Public Sans SemiBold"/>
                <a:sym typeface="Public Sans SemiBold"/>
              </a:defRPr>
            </a:lvl1pPr>
          </a:lstStyle>
          <a:p>
            <a:pPr algn="ctr">
              <a:defRPr>
                <a:solidFill>
                  <a:srgbClr val="000000"/>
                </a:solidFill>
              </a:defRPr>
            </a:pPr>
            <a:r>
              <a:rPr lang="en-US" sz="6600" dirty="0">
                <a:solidFill>
                  <a:srgbClr val="002C3F"/>
                </a:solidFill>
                <a:latin typeface="Veranda"/>
              </a:rPr>
              <a:t>Welcome</a:t>
            </a:r>
            <a:endParaRPr sz="6600" dirty="0">
              <a:solidFill>
                <a:srgbClr val="002C3F"/>
              </a:solidFill>
              <a:latin typeface="Veranda"/>
            </a:endParaRPr>
          </a:p>
        </p:txBody>
      </p:sp>
      <p:sp>
        <p:nvSpPr>
          <p:cNvPr id="99" name="Rectangle 6"/>
          <p:cNvSpPr/>
          <p:nvPr/>
        </p:nvSpPr>
        <p:spPr>
          <a:xfrm>
            <a:off x="0" y="6443980"/>
            <a:ext cx="12192000" cy="414020"/>
          </a:xfrm>
          <a:prstGeom prst="rect">
            <a:avLst/>
          </a:prstGeom>
          <a:solidFill>
            <a:schemeClr val="bg1">
              <a:lumMod val="20000"/>
              <a:lumOff val="80000"/>
            </a:schemeClr>
          </a:solidFill>
          <a:ln w="12700">
            <a:noFill/>
            <a:miter lim="400000"/>
          </a:ln>
        </p:spPr>
        <p:txBody>
          <a:bodyPr lIns="45719" rIns="45719" anchor="ctr"/>
          <a:lstStyle/>
          <a:p>
            <a:pPr algn="ctr">
              <a:defRPr>
                <a:solidFill>
                  <a:srgbClr val="FFFFFF"/>
                </a:solidFill>
              </a:defRPr>
            </a:pPr>
            <a:endParaRPr>
              <a:latin typeface="Veranda"/>
            </a:endParaRPr>
          </a:p>
        </p:txBody>
      </p:sp>
      <p:pic>
        <p:nvPicPr>
          <p:cNvPr id="100" name="doj-logo-color.png" descr="doj-logo-color.png"/>
          <p:cNvPicPr>
            <a:picLocks noChangeAspect="1"/>
          </p:cNvPicPr>
          <p:nvPr/>
        </p:nvPicPr>
        <p:blipFill>
          <a:blip r:embed="rId3"/>
          <a:stretch>
            <a:fillRect/>
          </a:stretch>
        </p:blipFill>
        <p:spPr>
          <a:xfrm>
            <a:off x="652577" y="673662"/>
            <a:ext cx="2166041" cy="2166041"/>
          </a:xfrm>
          <a:prstGeom prst="rect">
            <a:avLst/>
          </a:prstGeom>
          <a:ln w="12700">
            <a:miter lim="400000"/>
          </a:ln>
        </p:spPr>
      </p:pic>
      <p:sp>
        <p:nvSpPr>
          <p:cNvPr id="101" name="Title 1"/>
          <p:cNvSpPr txBox="1"/>
          <p:nvPr/>
        </p:nvSpPr>
        <p:spPr>
          <a:xfrm>
            <a:off x="3159277" y="2575569"/>
            <a:ext cx="6328599" cy="2903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77500" lnSpcReduction="20000"/>
          </a:bodyPr>
          <a:lstStyle/>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Sarah Cook</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Senior Training Officer</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TIME &amp; Technical Unit</a:t>
            </a:r>
          </a:p>
          <a:p>
            <a:pPr defTabSz="914400">
              <a:defRPr sz="4000">
                <a:solidFill>
                  <a:srgbClr val="993047"/>
                </a:solidFill>
                <a:latin typeface="Public Sans Thin Regular"/>
                <a:ea typeface="Public Sans Thin Regular"/>
                <a:cs typeface="Public Sans Thin Regular"/>
                <a:sym typeface="Public Sans Thin Regular"/>
              </a:defRPr>
            </a:pPr>
            <a:endParaRPr lang="en-US" dirty="0">
              <a:latin typeface="Veranda"/>
              <a:ea typeface="Public Sans Thin ExtraLight"/>
              <a:cs typeface="Public Sans Thin ExtraLight"/>
              <a:sym typeface="Public Sans Thin ExtraLight"/>
            </a:endParaRP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Ben Brandner</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Training Officer</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TIME &amp; Technical Unit</a:t>
            </a:r>
          </a:p>
          <a:p>
            <a:pPr defTabSz="914400">
              <a:defRPr sz="4000">
                <a:solidFill>
                  <a:srgbClr val="993047"/>
                </a:solidFill>
                <a:latin typeface="Public Sans Thin Regular"/>
                <a:ea typeface="Public Sans Thin Regular"/>
                <a:cs typeface="Public Sans Thin Regular"/>
                <a:sym typeface="Public Sans Thin Regular"/>
              </a:defRPr>
            </a:pPr>
            <a:endParaRPr lang="en-US" dirty="0">
              <a:latin typeface="Veranda"/>
              <a:ea typeface="Public Sans Thin ExtraLight"/>
              <a:cs typeface="Public Sans Thin ExtraLight"/>
              <a:sym typeface="Public Sans Thin ExtraLight"/>
            </a:endParaRPr>
          </a:p>
          <a:p>
            <a:pPr defTabSz="914400">
              <a:defRPr sz="40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02" name="Subtitle 2"/>
          <p:cNvSpPr txBox="1"/>
          <p:nvPr/>
        </p:nvSpPr>
        <p:spPr>
          <a:xfrm>
            <a:off x="295642" y="6503902"/>
            <a:ext cx="11600716" cy="29464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defTabSz="914400">
              <a:lnSpc>
                <a:spcPct val="90000"/>
              </a:lnSpc>
              <a:spcBef>
                <a:spcPts val="1000"/>
              </a:spcBef>
              <a:defRPr sz="1400">
                <a:solidFill>
                  <a:srgbClr val="005EA2"/>
                </a:solidFill>
                <a:latin typeface="Public Sans Thin Regular"/>
                <a:ea typeface="Public Sans Thin Regular"/>
                <a:cs typeface="Public Sans Thin Regular"/>
                <a:sym typeface="Public Sans Thin Regular"/>
              </a:defRPr>
            </a:pPr>
            <a:r>
              <a:rPr lang="en-US" dirty="0">
                <a:latin typeface="Veranda"/>
              </a:rPr>
              <a:t> </a:t>
            </a:r>
            <a:r>
              <a:rPr lang="en-US" u="sng" dirty="0">
                <a:solidFill>
                  <a:srgbClr val="0563C1"/>
                </a:solidFill>
                <a:uFill>
                  <a:solidFill>
                    <a:srgbClr val="0563C1"/>
                  </a:solidFill>
                </a:uFill>
                <a:latin typeface="Veranda"/>
                <a:hlinkClick r:id="rId4"/>
              </a:rPr>
              <a:t>https://www.doj.state.wi.us/</a:t>
            </a:r>
          </a:p>
        </p:txBody>
      </p:sp>
      <p:pic>
        <p:nvPicPr>
          <p:cNvPr id="3" name="Picture 2" descr="Logo&#10;&#10;Description automatically generated">
            <a:extLst>
              <a:ext uri="{FF2B5EF4-FFF2-40B4-BE49-F238E27FC236}">
                <a16:creationId xmlns:a16="http://schemas.microsoft.com/office/drawing/2014/main" id="{74BC3B4B-2730-48B2-8284-045D245C90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6519" y="4649042"/>
            <a:ext cx="1735481" cy="1735481"/>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51593" y="250075"/>
            <a:ext cx="11080861" cy="1000490"/>
          </a:xfrm>
          <a:prstGeom prst="rect">
            <a:avLst/>
          </a:prstGeom>
        </p:spPr>
        <p:txBody>
          <a:bodyPr anchor="t">
            <a:normAutofit/>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4400" dirty="0">
                <a:solidFill>
                  <a:schemeClr val="bg1">
                    <a:lumMod val="20000"/>
                    <a:lumOff val="80000"/>
                  </a:schemeClr>
                </a:solidFill>
                <a:latin typeface="Veranda"/>
              </a:rPr>
              <a:t>Portal XL Administrative Functions</a:t>
            </a:r>
            <a:endParaRPr sz="4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3" y="1536974"/>
            <a:ext cx="10841216" cy="88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2400" dirty="0">
                <a:solidFill>
                  <a:schemeClr val="accent5">
                    <a:lumMod val="10000"/>
                  </a:schemeClr>
                </a:solidFill>
                <a:latin typeface="Veranda"/>
                <a:ea typeface="Public Sans Thin ExtraLight"/>
                <a:cs typeface="Public Sans Thin ExtraLight"/>
                <a:sym typeface="Public Sans Thin ExtraLight"/>
              </a:rPr>
              <a:t>Portal Notifications:  Level 9 users can click on Options, then choose the “Notification Settings” tab.  Select the boxes for which you want the notifications turned on.  </a:t>
            </a:r>
            <a:endParaRPr sz="2400" dirty="0">
              <a:solidFill>
                <a:schemeClr val="accent5">
                  <a:lumMod val="10000"/>
                </a:schemeClr>
              </a:solidFill>
              <a:latin typeface="Veranda"/>
              <a:ea typeface="Public Sans Thin ExtraLight"/>
              <a:cs typeface="Public Sans Thin ExtraLight"/>
              <a:sym typeface="Public Sans Thin ExtraLight"/>
            </a:endParaRPr>
          </a:p>
        </p:txBody>
      </p:sp>
      <p:pic>
        <p:nvPicPr>
          <p:cNvPr id="3" name="Picture 2">
            <a:extLst>
              <a:ext uri="{FF2B5EF4-FFF2-40B4-BE49-F238E27FC236}">
                <a16:creationId xmlns:a16="http://schemas.microsoft.com/office/drawing/2014/main" id="{2DF5B6B2-3256-6F92-EF63-58E6B7C84405}"/>
              </a:ext>
            </a:extLst>
          </p:cNvPr>
          <p:cNvPicPr>
            <a:picLocks noChangeAspect="1"/>
          </p:cNvPicPr>
          <p:nvPr/>
        </p:nvPicPr>
        <p:blipFill>
          <a:blip r:embed="rId6"/>
          <a:stretch>
            <a:fillRect/>
          </a:stretch>
        </p:blipFill>
        <p:spPr>
          <a:xfrm>
            <a:off x="9022562" y="285620"/>
            <a:ext cx="759658" cy="687310"/>
          </a:xfrm>
          <a:prstGeom prst="rect">
            <a:avLst/>
          </a:prstGeom>
        </p:spPr>
      </p:pic>
      <p:pic>
        <p:nvPicPr>
          <p:cNvPr id="9" name="Picture 8">
            <a:extLst>
              <a:ext uri="{FF2B5EF4-FFF2-40B4-BE49-F238E27FC236}">
                <a16:creationId xmlns:a16="http://schemas.microsoft.com/office/drawing/2014/main" id="{C75A05E2-B776-0D30-C781-166428E4DC69}"/>
              </a:ext>
            </a:extLst>
          </p:cNvPr>
          <p:cNvPicPr>
            <a:picLocks noChangeAspect="1"/>
          </p:cNvPicPr>
          <p:nvPr/>
        </p:nvPicPr>
        <p:blipFill>
          <a:blip r:embed="rId7"/>
          <a:stretch>
            <a:fillRect/>
          </a:stretch>
        </p:blipFill>
        <p:spPr>
          <a:xfrm>
            <a:off x="5394314" y="3517832"/>
            <a:ext cx="5781675" cy="2838450"/>
          </a:xfrm>
          <a:prstGeom prst="rect">
            <a:avLst/>
          </a:prstGeom>
        </p:spPr>
      </p:pic>
      <p:pic>
        <p:nvPicPr>
          <p:cNvPr id="5" name="Picture 4">
            <a:extLst>
              <a:ext uri="{FF2B5EF4-FFF2-40B4-BE49-F238E27FC236}">
                <a16:creationId xmlns:a16="http://schemas.microsoft.com/office/drawing/2014/main" id="{69C5F698-3505-23C4-B3B9-479FA65F6BFD}"/>
              </a:ext>
            </a:extLst>
          </p:cNvPr>
          <p:cNvPicPr>
            <a:picLocks noChangeAspect="1"/>
          </p:cNvPicPr>
          <p:nvPr/>
        </p:nvPicPr>
        <p:blipFill>
          <a:blip r:embed="rId8"/>
          <a:stretch>
            <a:fillRect/>
          </a:stretch>
        </p:blipFill>
        <p:spPr>
          <a:xfrm>
            <a:off x="651594" y="2582498"/>
            <a:ext cx="7633558" cy="2696593"/>
          </a:xfrm>
          <a:prstGeom prst="rect">
            <a:avLst/>
          </a:prstGeom>
        </p:spPr>
      </p:pic>
    </p:spTree>
    <p:extLst>
      <p:ext uri="{BB962C8B-B14F-4D97-AF65-F5344CB8AC3E}">
        <p14:creationId xmlns:p14="http://schemas.microsoft.com/office/powerpoint/2010/main" val="259041191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prstGeom prst="rect">
            <a:avLst/>
          </a:prstGeom>
        </p:spPr>
        <p:txBody>
          <a:bodyPr anchor="t">
            <a:normAutofit/>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4400" dirty="0">
                <a:solidFill>
                  <a:schemeClr val="bg1">
                    <a:lumMod val="20000"/>
                    <a:lumOff val="80000"/>
                  </a:schemeClr>
                </a:solidFill>
                <a:latin typeface="Veranda"/>
              </a:rPr>
              <a:t>Portal XL Links</a:t>
            </a:r>
            <a:endParaRPr sz="4400" dirty="0">
              <a:solidFill>
                <a:schemeClr val="bg1">
                  <a:lumMod val="20000"/>
                  <a:lumOff val="80000"/>
                </a:schemeClr>
              </a:solidFill>
              <a:latin typeface="Veranda"/>
            </a:endParaRPr>
          </a:p>
        </p:txBody>
      </p:sp>
      <p:sp>
        <p:nvSpPr>
          <p:cNvPr id="4" name="Text Placeholder 3">
            <a:extLst>
              <a:ext uri="{FF2B5EF4-FFF2-40B4-BE49-F238E27FC236}">
                <a16:creationId xmlns:a16="http://schemas.microsoft.com/office/drawing/2014/main" id="{C7AE3653-B6FF-2360-13F2-0A2A4A8F7B2A}"/>
              </a:ext>
            </a:extLst>
          </p:cNvPr>
          <p:cNvSpPr>
            <a:spLocks noGrp="1"/>
          </p:cNvSpPr>
          <p:nvPr>
            <p:ph type="body" sz="half" idx="1"/>
          </p:nvPr>
        </p:nvSpPr>
        <p:spPr>
          <a:xfrm>
            <a:off x="838199" y="1825625"/>
            <a:ext cx="10299493" cy="4351338"/>
          </a:xfrm>
        </p:spPr>
        <p:txBody>
          <a:bodyPr>
            <a:normAutofit/>
          </a:bodyPr>
          <a:lstStyle/>
          <a:p>
            <a:pPr marL="0" indent="0">
              <a:buNone/>
            </a:pPr>
            <a:r>
              <a:rPr lang="en-US" sz="2400" dirty="0">
                <a:latin typeface="Veranda"/>
              </a:rPr>
              <a:t>Is there anything else your agency would like to see added in the links? </a:t>
            </a: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3" name="Picture 2">
            <a:extLst>
              <a:ext uri="{FF2B5EF4-FFF2-40B4-BE49-F238E27FC236}">
                <a16:creationId xmlns:a16="http://schemas.microsoft.com/office/drawing/2014/main" id="{832F8C23-16C5-EA01-A789-8F6B45C6A465}"/>
              </a:ext>
            </a:extLst>
          </p:cNvPr>
          <p:cNvPicPr>
            <a:picLocks noChangeAspect="1"/>
          </p:cNvPicPr>
          <p:nvPr/>
        </p:nvPicPr>
        <p:blipFill>
          <a:blip r:embed="rId6"/>
          <a:stretch>
            <a:fillRect/>
          </a:stretch>
        </p:blipFill>
        <p:spPr>
          <a:xfrm>
            <a:off x="1546328" y="2586405"/>
            <a:ext cx="3775179" cy="3434561"/>
          </a:xfrm>
          <a:prstGeom prst="rect">
            <a:avLst/>
          </a:prstGeom>
        </p:spPr>
      </p:pic>
    </p:spTree>
    <p:extLst>
      <p:ext uri="{BB962C8B-B14F-4D97-AF65-F5344CB8AC3E}">
        <p14:creationId xmlns:p14="http://schemas.microsoft.com/office/powerpoint/2010/main" val="72670753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prstGeom prst="rect">
            <a:avLst/>
          </a:prstGeom>
        </p:spPr>
        <p:txBody>
          <a:bodyPr anchor="t">
            <a:normAutofit/>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4400" dirty="0">
                <a:solidFill>
                  <a:schemeClr val="bg1">
                    <a:lumMod val="20000"/>
                    <a:lumOff val="80000"/>
                  </a:schemeClr>
                </a:solidFill>
                <a:latin typeface="Veranda"/>
              </a:rPr>
              <a:t>Coming Soon– Fuel Types for DOT Responses</a:t>
            </a:r>
            <a:endParaRPr sz="4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5" name="Picture 4">
            <a:extLst>
              <a:ext uri="{FF2B5EF4-FFF2-40B4-BE49-F238E27FC236}">
                <a16:creationId xmlns:a16="http://schemas.microsoft.com/office/drawing/2014/main" id="{12F1F75C-1A49-5494-814B-25387891771B}"/>
              </a:ext>
            </a:extLst>
          </p:cNvPr>
          <p:cNvPicPr>
            <a:picLocks noChangeAspect="1"/>
          </p:cNvPicPr>
          <p:nvPr/>
        </p:nvPicPr>
        <p:blipFill>
          <a:blip r:embed="rId6"/>
          <a:stretch>
            <a:fillRect/>
          </a:stretch>
        </p:blipFill>
        <p:spPr>
          <a:xfrm>
            <a:off x="1024230" y="1311608"/>
            <a:ext cx="5838825" cy="5076825"/>
          </a:xfrm>
          <a:prstGeom prst="rect">
            <a:avLst/>
          </a:prstGeom>
        </p:spPr>
      </p:pic>
      <p:sp>
        <p:nvSpPr>
          <p:cNvPr id="6" name="TextBox 5">
            <a:extLst>
              <a:ext uri="{FF2B5EF4-FFF2-40B4-BE49-F238E27FC236}">
                <a16:creationId xmlns:a16="http://schemas.microsoft.com/office/drawing/2014/main" id="{9A0AC5CC-5B3A-1FE2-26F8-17B182C24975}"/>
              </a:ext>
            </a:extLst>
          </p:cNvPr>
          <p:cNvSpPr txBox="1"/>
          <p:nvPr/>
        </p:nvSpPr>
        <p:spPr>
          <a:xfrm>
            <a:off x="7025647" y="1216202"/>
            <a:ext cx="3854548" cy="5539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u="sng" dirty="0">
                <a:latin typeface="Veranda"/>
              </a:rPr>
              <a:t>Potential Fuel Types</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Gas Hybrid</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Convertible</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Diesel</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Electric</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Ethanol fuel</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H Fuel Cell</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LNG</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Methanol Gas</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Comp Nat Gas</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Propane</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Unknown</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Gas and Oil Mix</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latin typeface="Veranda"/>
              </a:rPr>
              <a:t>Diesel Hybrid</a:t>
            </a:r>
          </a:p>
          <a:p>
            <a:pPr marR="0" algn="l" defTabSz="457200" rtl="0" fontAlgn="auto" latinLnBrk="0" hangingPunct="0">
              <a:lnSpc>
                <a:spcPct val="100000"/>
              </a:lnSpc>
              <a:spcBef>
                <a:spcPts val="0"/>
              </a:spcBef>
              <a:spcAft>
                <a:spcPts val="0"/>
              </a:spcAft>
              <a:buClrTx/>
              <a:buSzTx/>
              <a:tabLst/>
            </a:pPr>
            <a:r>
              <a:rPr lang="en-US" dirty="0"/>
              <a:t> </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9839456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Discussion Topic: RISC </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88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Questions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a:latin typeface="Veranda"/>
            </a:endParaRPr>
          </a:p>
        </p:txBody>
      </p:sp>
      <p:sp>
        <p:nvSpPr>
          <p:cNvPr id="15" name="TextBox 14">
            <a:extLst>
              <a:ext uri="{FF2B5EF4-FFF2-40B4-BE49-F238E27FC236}">
                <a16:creationId xmlns:a16="http://schemas.microsoft.com/office/drawing/2014/main" id="{DAC05FE3-22A0-463B-AA87-D6AB8F27D6F1}"/>
              </a:ext>
            </a:extLst>
          </p:cNvPr>
          <p:cNvSpPr txBox="1"/>
          <p:nvPr/>
        </p:nvSpPr>
        <p:spPr>
          <a:xfrm>
            <a:off x="675392" y="2680526"/>
            <a:ext cx="10680795" cy="1415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What is the Repository for Individuals of Special Concern (RISC)?</a:t>
            </a:r>
          </a:p>
          <a:p>
            <a:pPr marL="342900" indent="-342900">
              <a:buFont typeface="Wingdings" panose="05000000000000000000" pitchFamily="2" charset="2"/>
              <a:buChar char="Ø"/>
            </a:pPr>
            <a:r>
              <a:rPr lang="en-US" sz="2400" dirty="0">
                <a:latin typeface="Veranda"/>
              </a:rPr>
              <a:t>Does your agency have access to it?</a:t>
            </a:r>
          </a:p>
          <a:p>
            <a:pPr marL="342900" indent="-342900">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316879367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prstGeom prst="rect">
            <a:avLst/>
          </a:prstGeom>
        </p:spPr>
        <p:txBody>
          <a:bodyPr anchor="t">
            <a:noAutofit/>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3600" dirty="0">
                <a:solidFill>
                  <a:schemeClr val="bg1">
                    <a:lumMod val="20000"/>
                    <a:lumOff val="80000"/>
                  </a:schemeClr>
                </a:solidFill>
                <a:latin typeface="Veranda"/>
              </a:rPr>
              <a:t>Repository for Individuals of Special Concern (RISC)</a:t>
            </a:r>
            <a:endParaRPr sz="3600" dirty="0">
              <a:solidFill>
                <a:schemeClr val="bg1">
                  <a:lumMod val="20000"/>
                  <a:lumOff val="80000"/>
                </a:schemeClr>
              </a:solidFill>
              <a:latin typeface="Veranda"/>
            </a:endParaRPr>
          </a:p>
        </p:txBody>
      </p:sp>
      <p:sp>
        <p:nvSpPr>
          <p:cNvPr id="2" name="Text Placeholder 1">
            <a:extLst>
              <a:ext uri="{FF2B5EF4-FFF2-40B4-BE49-F238E27FC236}">
                <a16:creationId xmlns:a16="http://schemas.microsoft.com/office/drawing/2014/main" id="{D4357777-11AD-4971-8B2F-33A2A742185F}"/>
              </a:ext>
            </a:extLst>
          </p:cNvPr>
          <p:cNvSpPr>
            <a:spLocks noGrp="1"/>
          </p:cNvSpPr>
          <p:nvPr>
            <p:ph type="body" sz="half" idx="1"/>
          </p:nvPr>
        </p:nvSpPr>
        <p:spPr>
          <a:xfrm>
            <a:off x="838199" y="1420837"/>
            <a:ext cx="10739512" cy="4756126"/>
          </a:xfrm>
        </p:spPr>
        <p:txBody>
          <a:bodyPr>
            <a:normAutofit fontScale="92500" lnSpcReduction="20000"/>
          </a:bodyPr>
          <a:lstStyle/>
          <a:p>
            <a:r>
              <a:rPr lang="en-US" sz="2400" dirty="0">
                <a:latin typeface="Veranda"/>
              </a:rPr>
              <a:t>What is RISC? </a:t>
            </a:r>
          </a:p>
          <a:p>
            <a:pPr lvl="1"/>
            <a:r>
              <a:rPr lang="en-US" sz="2400" dirty="0">
                <a:latin typeface="Veranda"/>
              </a:rPr>
              <a:t>Rapid search of fingerprint records to quickly assess threat level of any subject encountered during law enforcement activities</a:t>
            </a:r>
          </a:p>
          <a:p>
            <a:r>
              <a:rPr lang="en-US" sz="2400" dirty="0">
                <a:latin typeface="Veranda"/>
              </a:rPr>
              <a:t>Mobile ID device required to use it (agencies must procure their own devices) as well as coordination with CIB</a:t>
            </a:r>
          </a:p>
          <a:p>
            <a:r>
              <a:rPr lang="en-US" sz="2400" dirty="0">
                <a:latin typeface="Veranda"/>
              </a:rPr>
              <a:t>WI requires just 2 fingerprints (specifically R and L index fingers)</a:t>
            </a:r>
          </a:p>
          <a:p>
            <a:r>
              <a:rPr lang="en-US" sz="2400" dirty="0">
                <a:latin typeface="Veranda"/>
              </a:rPr>
              <a:t>Red, Yellow or Green flags</a:t>
            </a:r>
          </a:p>
          <a:p>
            <a:r>
              <a:rPr lang="en-US" sz="2400" dirty="0">
                <a:latin typeface="Veranda"/>
              </a:rPr>
              <a:t>Responses include population from the following files:</a:t>
            </a:r>
          </a:p>
          <a:p>
            <a:pPr lvl="1"/>
            <a:r>
              <a:rPr lang="en-US" sz="2400" dirty="0">
                <a:latin typeface="Veranda"/>
              </a:rPr>
              <a:t>Wanted Persons (including Immigration Violator File), </a:t>
            </a:r>
          </a:p>
          <a:p>
            <a:pPr lvl="1"/>
            <a:r>
              <a:rPr lang="en-US" sz="2400" dirty="0">
                <a:latin typeface="Veranda"/>
              </a:rPr>
              <a:t>National Sexual Offender Registry</a:t>
            </a:r>
          </a:p>
          <a:p>
            <a:pPr lvl="1"/>
            <a:r>
              <a:rPr lang="en-US" sz="2400" dirty="0">
                <a:latin typeface="Veranda"/>
              </a:rPr>
              <a:t>Threat Screening Center Subjects</a:t>
            </a:r>
          </a:p>
          <a:p>
            <a:pPr lvl="1"/>
            <a:r>
              <a:rPr lang="en-US" sz="2400" dirty="0">
                <a:latin typeface="Veranda"/>
              </a:rPr>
              <a:t>National Security Information Subjects</a:t>
            </a:r>
          </a:p>
          <a:p>
            <a:pPr lvl="1"/>
            <a:r>
              <a:rPr lang="en-US" sz="2400" dirty="0">
                <a:solidFill>
                  <a:srgbClr val="FF0000"/>
                </a:solidFill>
                <a:latin typeface="Veranda"/>
              </a:rPr>
              <a:t>Violent Person File (in the future)</a:t>
            </a:r>
          </a:p>
          <a:p>
            <a:pPr lvl="1"/>
            <a:endParaRPr lang="en-US" sz="2400" dirty="0">
              <a:latin typeface="Veranda"/>
            </a:endParaRPr>
          </a:p>
          <a:p>
            <a:pPr lvl="1"/>
            <a:endParaRPr lang="en-US" sz="2400" dirty="0">
              <a:latin typeface="Veranda"/>
            </a:endParaRPr>
          </a:p>
          <a:p>
            <a:endParaRPr lang="en-US" sz="2400" dirty="0">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Tree>
    <p:extLst>
      <p:ext uri="{BB962C8B-B14F-4D97-AF65-F5344CB8AC3E}">
        <p14:creationId xmlns:p14="http://schemas.microsoft.com/office/powerpoint/2010/main" val="39679590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SENTRI Form</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3" name="Picture 2">
            <a:extLst>
              <a:ext uri="{FF2B5EF4-FFF2-40B4-BE49-F238E27FC236}">
                <a16:creationId xmlns:a16="http://schemas.microsoft.com/office/drawing/2014/main" id="{D8173DE7-19AD-B2AD-04A5-D45B6908694B}"/>
              </a:ext>
            </a:extLst>
          </p:cNvPr>
          <p:cNvPicPr>
            <a:picLocks noChangeAspect="1"/>
          </p:cNvPicPr>
          <p:nvPr/>
        </p:nvPicPr>
        <p:blipFill>
          <a:blip r:embed="rId6"/>
          <a:stretch>
            <a:fillRect/>
          </a:stretch>
        </p:blipFill>
        <p:spPr>
          <a:xfrm>
            <a:off x="4212881" y="324927"/>
            <a:ext cx="5086350" cy="6543675"/>
          </a:xfrm>
          <a:prstGeom prst="rect">
            <a:avLst/>
          </a:prstGeom>
        </p:spPr>
      </p:pic>
    </p:spTree>
    <p:extLst>
      <p:ext uri="{BB962C8B-B14F-4D97-AF65-F5344CB8AC3E}">
        <p14:creationId xmlns:p14="http://schemas.microsoft.com/office/powerpoint/2010/main" val="288652280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SENTRI Notification</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4" name="Picture 3">
            <a:extLst>
              <a:ext uri="{FF2B5EF4-FFF2-40B4-BE49-F238E27FC236}">
                <a16:creationId xmlns:a16="http://schemas.microsoft.com/office/drawing/2014/main" id="{7B115325-3A25-4B8A-7735-3DA550F44F7A}"/>
              </a:ext>
            </a:extLst>
          </p:cNvPr>
          <p:cNvPicPr>
            <a:picLocks noChangeAspect="1"/>
          </p:cNvPicPr>
          <p:nvPr/>
        </p:nvPicPr>
        <p:blipFill>
          <a:blip r:embed="rId6"/>
          <a:stretch>
            <a:fillRect/>
          </a:stretch>
        </p:blipFill>
        <p:spPr>
          <a:xfrm>
            <a:off x="533400" y="1671637"/>
            <a:ext cx="11125200" cy="3514725"/>
          </a:xfrm>
          <a:prstGeom prst="rect">
            <a:avLst/>
          </a:prstGeom>
        </p:spPr>
      </p:pic>
    </p:spTree>
    <p:extLst>
      <p:ext uri="{BB962C8B-B14F-4D97-AF65-F5344CB8AC3E}">
        <p14:creationId xmlns:p14="http://schemas.microsoft.com/office/powerpoint/2010/main" val="2043544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Advanced Certification - Project</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595181" y="3288584"/>
            <a:ext cx="10841216" cy="2151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endParaRPr lang="en-US" sz="32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Questions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3490094"/>
            <a:ext cx="10688564" cy="1"/>
          </a:xfrm>
          <a:prstGeom prst="line">
            <a:avLst/>
          </a:prstGeom>
          <a:ln w="25400">
            <a:solidFill>
              <a:srgbClr val="993047"/>
            </a:solidFill>
            <a:miter/>
          </a:ln>
        </p:spPr>
        <p:txBody>
          <a:bodyPr lIns="45719" rIns="45719"/>
          <a:lstStyle/>
          <a:p>
            <a:endParaRPr>
              <a:latin typeface="Veranda"/>
            </a:endParaRPr>
          </a:p>
        </p:txBody>
      </p:sp>
      <p:sp>
        <p:nvSpPr>
          <p:cNvPr id="15" name="TextBox 14">
            <a:extLst>
              <a:ext uri="{FF2B5EF4-FFF2-40B4-BE49-F238E27FC236}">
                <a16:creationId xmlns:a16="http://schemas.microsoft.com/office/drawing/2014/main" id="{DAC05FE3-22A0-463B-AA87-D6AB8F27D6F1}"/>
              </a:ext>
            </a:extLst>
          </p:cNvPr>
          <p:cNvSpPr txBox="1"/>
          <p:nvPr/>
        </p:nvSpPr>
        <p:spPr>
          <a:xfrm>
            <a:off x="675392" y="4359421"/>
            <a:ext cx="10680795"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How are your users doing on the Advanced TIME System Project?</a:t>
            </a:r>
          </a:p>
          <a:p>
            <a:pPr marL="342900" indent="-342900">
              <a:buFont typeface="Wingdings" panose="05000000000000000000" pitchFamily="2" charset="2"/>
              <a:buChar char="Ø"/>
            </a:pPr>
            <a:r>
              <a:rPr lang="en-US" sz="2400" dirty="0">
                <a:latin typeface="Veranda"/>
              </a:rPr>
              <a:t>What are some of the biggest struggles we are seeing at DOJ?</a:t>
            </a:r>
          </a:p>
          <a:p>
            <a:pPr marL="342900" indent="-342900">
              <a:buFont typeface="Wingdings" panose="05000000000000000000" pitchFamily="2" charset="2"/>
              <a:buChar char="Ø"/>
            </a:pPr>
            <a:endParaRPr lang="en-US" sz="2400" dirty="0">
              <a:latin typeface="Veranda"/>
            </a:endParaRPr>
          </a:p>
          <a:p>
            <a:pPr marL="342900" indent="-342900">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Ø"/>
            </a:pPr>
            <a:endParaRPr lang="en-US" sz="2400" dirty="0">
              <a:latin typeface="Veranda"/>
            </a:endParaRPr>
          </a:p>
        </p:txBody>
      </p:sp>
      <p:sp>
        <p:nvSpPr>
          <p:cNvPr id="2" name="TextBox 1">
            <a:extLst>
              <a:ext uri="{FF2B5EF4-FFF2-40B4-BE49-F238E27FC236}">
                <a16:creationId xmlns:a16="http://schemas.microsoft.com/office/drawing/2014/main" id="{22B55F13-2D2E-DEBB-94A7-CD6C37443844}"/>
              </a:ext>
            </a:extLst>
          </p:cNvPr>
          <p:cNvSpPr txBox="1"/>
          <p:nvPr/>
        </p:nvSpPr>
        <p:spPr>
          <a:xfrm>
            <a:off x="727920" y="1976877"/>
            <a:ext cx="10047835"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3200" dirty="0">
                <a:solidFill>
                  <a:schemeClr val="accent1"/>
                </a:solidFill>
                <a:latin typeface="Veranda"/>
              </a:rPr>
              <a:t>Grading Changes </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2400" b="0" i="0" u="none" strike="noStrike" cap="none" spc="0" normalizeH="0" baseline="0" dirty="0">
                <a:ln>
                  <a:noFill/>
                </a:ln>
                <a:solidFill>
                  <a:srgbClr val="000000"/>
                </a:solidFill>
                <a:effectLst/>
                <a:uFillTx/>
                <a:latin typeface="Veranda"/>
                <a:sym typeface="Calibri"/>
              </a:rPr>
              <a:t>70% or better on each individual project (6 projects in total)</a:t>
            </a:r>
          </a:p>
          <a:p>
            <a:pPr marL="0" marR="0" indent="0" algn="l" defTabSz="457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Veranda"/>
              <a:sym typeface="Calibri"/>
            </a:endParaRPr>
          </a:p>
        </p:txBody>
      </p:sp>
    </p:spTree>
    <p:extLst>
      <p:ext uri="{BB962C8B-B14F-4D97-AF65-F5344CB8AC3E}">
        <p14:creationId xmlns:p14="http://schemas.microsoft.com/office/powerpoint/2010/main" val="25758293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838200" y="306510"/>
            <a:ext cx="10515600" cy="1325563"/>
          </a:xfrm>
          <a:prstGeom prst="rect">
            <a:avLst/>
          </a:prstGeom>
        </p:spPr>
        <p:txBody>
          <a:bodyPr anchor="t">
            <a:normAutofit/>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4800" dirty="0">
                <a:solidFill>
                  <a:schemeClr val="bg1">
                    <a:lumMod val="20000"/>
                    <a:lumOff val="80000"/>
                  </a:schemeClr>
                </a:solidFill>
                <a:latin typeface="Veranda"/>
              </a:rPr>
              <a:t>Advanced Projects Struggles</a:t>
            </a:r>
            <a:endParaRPr sz="4800" dirty="0">
              <a:solidFill>
                <a:schemeClr val="bg1">
                  <a:lumMod val="20000"/>
                  <a:lumOff val="80000"/>
                </a:schemeClr>
              </a:solidFill>
              <a:latin typeface="Veranda"/>
            </a:endParaRPr>
          </a:p>
        </p:txBody>
      </p:sp>
      <p:sp>
        <p:nvSpPr>
          <p:cNvPr id="2" name="Text Placeholder 1">
            <a:extLst>
              <a:ext uri="{FF2B5EF4-FFF2-40B4-BE49-F238E27FC236}">
                <a16:creationId xmlns:a16="http://schemas.microsoft.com/office/drawing/2014/main" id="{27B043E4-02ED-2689-EC42-A88C1EC3FA1E}"/>
              </a:ext>
            </a:extLst>
          </p:cNvPr>
          <p:cNvSpPr>
            <a:spLocks noGrp="1"/>
          </p:cNvSpPr>
          <p:nvPr>
            <p:ph type="body" sz="half" idx="1"/>
          </p:nvPr>
        </p:nvSpPr>
        <p:spPr>
          <a:xfrm>
            <a:off x="838200" y="1825625"/>
            <a:ext cx="10181492" cy="4351338"/>
          </a:xfrm>
        </p:spPr>
        <p:txBody>
          <a:bodyPr/>
          <a:lstStyle/>
          <a:p>
            <a:r>
              <a:rPr lang="en-US" sz="2400" dirty="0">
                <a:latin typeface="Veranda"/>
                <a:ea typeface="Verdana" panose="020B0604030504040204" pitchFamily="34" charset="0"/>
              </a:rPr>
              <a:t>Not reviewing the Advanced handout along with taking online modules</a:t>
            </a:r>
          </a:p>
          <a:p>
            <a:r>
              <a:rPr lang="en-US" sz="2400" dirty="0">
                <a:latin typeface="Veranda"/>
                <a:ea typeface="Verdana" panose="020B0604030504040204" pitchFamily="34" charset="0"/>
              </a:rPr>
              <a:t>Lack of proper queries before entry</a:t>
            </a:r>
          </a:p>
          <a:p>
            <a:r>
              <a:rPr lang="en-US" sz="2400" dirty="0">
                <a:latin typeface="Veranda"/>
                <a:ea typeface="Verdana" panose="020B0604030504040204" pitchFamily="34" charset="0"/>
              </a:rPr>
              <a:t>Utilizing invalid source documentation (another agency’s entry cannot be used for documentation)</a:t>
            </a:r>
          </a:p>
          <a:p>
            <a:r>
              <a:rPr lang="en-US" sz="2400" dirty="0">
                <a:latin typeface="Veranda"/>
                <a:ea typeface="Verdana" panose="020B0604030504040204" pitchFamily="34" charset="0"/>
              </a:rPr>
              <a:t>Not including all print outs (including echo and field edit successful messages)</a:t>
            </a:r>
          </a:p>
          <a:p>
            <a:r>
              <a:rPr lang="en-US" sz="2400" dirty="0">
                <a:latin typeface="Veranda"/>
                <a:ea typeface="Verdana" panose="020B0604030504040204" pitchFamily="34" charset="0"/>
              </a:rPr>
              <a:t>Project is out of order</a:t>
            </a:r>
          </a:p>
          <a:p>
            <a:endParaRPr lang="en-US" sz="2400" dirty="0">
              <a:latin typeface="Veranda"/>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a:p>
            <a:endParaRPr lang="en-US" dirty="0"/>
          </a:p>
          <a:p>
            <a:endParaRPr lang="en-US" dirty="0"/>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Tree>
    <p:extLst>
      <p:ext uri="{BB962C8B-B14F-4D97-AF65-F5344CB8AC3E}">
        <p14:creationId xmlns:p14="http://schemas.microsoft.com/office/powerpoint/2010/main" val="38916843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Resources:  </a:t>
            </a:r>
            <a:r>
              <a:rPr lang="en-US" sz="5400" dirty="0" err="1">
                <a:solidFill>
                  <a:schemeClr val="bg1">
                    <a:lumMod val="20000"/>
                    <a:lumOff val="80000"/>
                  </a:schemeClr>
                </a:solidFill>
                <a:latin typeface="Veranda"/>
              </a:rPr>
              <a:t>Nlets</a:t>
            </a:r>
            <a:r>
              <a:rPr lang="en-US" sz="5400" dirty="0">
                <a:solidFill>
                  <a:schemeClr val="bg1">
                    <a:lumMod val="20000"/>
                    <a:lumOff val="80000"/>
                  </a:schemeClr>
                </a:solidFill>
                <a:latin typeface="Veranda"/>
              </a:rPr>
              <a:t> User Guide</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88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err="1">
                <a:latin typeface="Veranda"/>
                <a:ea typeface="Public Sans Thin ExtraLight"/>
                <a:cs typeface="Public Sans Thin ExtraLight"/>
                <a:sym typeface="Public Sans Thin ExtraLight"/>
              </a:rPr>
              <a:t>Nlets</a:t>
            </a:r>
            <a:r>
              <a:rPr lang="en-US" sz="3200" dirty="0">
                <a:latin typeface="Veranda"/>
                <a:ea typeface="Public Sans Thin ExtraLight"/>
                <a:cs typeface="Public Sans Thin ExtraLight"/>
                <a:sym typeface="Public Sans Thin ExtraLight"/>
              </a:rPr>
              <a:t> User Guide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a:latin typeface="Veranda"/>
            </a:endParaRPr>
          </a:p>
        </p:txBody>
      </p:sp>
      <p:sp>
        <p:nvSpPr>
          <p:cNvPr id="2" name="TextBox 1">
            <a:extLst>
              <a:ext uri="{FF2B5EF4-FFF2-40B4-BE49-F238E27FC236}">
                <a16:creationId xmlns:a16="http://schemas.microsoft.com/office/drawing/2014/main" id="{CBFE97AF-1460-5313-1A3D-DE36EC6B7BA2}"/>
              </a:ext>
            </a:extLst>
          </p:cNvPr>
          <p:cNvSpPr txBox="1"/>
          <p:nvPr/>
        </p:nvSpPr>
        <p:spPr>
          <a:xfrm>
            <a:off x="746786" y="2711143"/>
            <a:ext cx="10468482"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2400" b="0" i="0" u="none" strike="noStrike" cap="none" spc="0" normalizeH="0" baseline="0" dirty="0">
                <a:ln>
                  <a:noFill/>
                </a:ln>
                <a:solidFill>
                  <a:srgbClr val="000000"/>
                </a:solidFill>
                <a:effectLst/>
                <a:uFillTx/>
                <a:latin typeface="Veranda"/>
                <a:sym typeface="Calibri"/>
                <a:hlinkClick r:id="rId6"/>
              </a:rPr>
              <a:t>https://service.nlets.org/support/home</a:t>
            </a:r>
            <a:r>
              <a:rPr kumimoji="0" lang="en-US" sz="2400" b="0" i="0" u="none" strike="noStrike" cap="none" spc="0" normalizeH="0" baseline="0" dirty="0">
                <a:ln>
                  <a:noFill/>
                </a:ln>
                <a:solidFill>
                  <a:srgbClr val="000000"/>
                </a:solidFill>
                <a:effectLst/>
                <a:uFillTx/>
                <a:latin typeface="Veranda"/>
                <a:sym typeface="Calibri"/>
              </a:rPr>
              <a:t> allows you to access the </a:t>
            </a:r>
            <a:r>
              <a:rPr kumimoji="0" lang="en-US" sz="2400" b="0" i="0" u="none" strike="noStrike" cap="none" spc="0" normalizeH="0" baseline="0" dirty="0" err="1">
                <a:ln>
                  <a:noFill/>
                </a:ln>
                <a:solidFill>
                  <a:srgbClr val="000000"/>
                </a:solidFill>
                <a:effectLst/>
                <a:uFillTx/>
                <a:latin typeface="Veranda"/>
                <a:sym typeface="Calibri"/>
              </a:rPr>
              <a:t>Nlets</a:t>
            </a:r>
            <a:r>
              <a:rPr kumimoji="0" lang="en-US" sz="2400" b="0" i="0" u="none" strike="noStrike" cap="none" spc="0" normalizeH="0" baseline="0" dirty="0">
                <a:ln>
                  <a:noFill/>
                </a:ln>
                <a:solidFill>
                  <a:srgbClr val="000000"/>
                </a:solidFill>
                <a:effectLst/>
                <a:uFillTx/>
                <a:latin typeface="Veranda"/>
                <a:sym typeface="Calibri"/>
              </a:rPr>
              <a:t> Website, </a:t>
            </a:r>
            <a:r>
              <a:rPr kumimoji="0" lang="en-US" sz="2400" b="0" i="0" u="none" strike="noStrike" cap="none" spc="0" normalizeH="0" baseline="0" dirty="0" err="1">
                <a:ln>
                  <a:noFill/>
                </a:ln>
                <a:solidFill>
                  <a:srgbClr val="000000"/>
                </a:solidFill>
                <a:effectLst/>
                <a:uFillTx/>
                <a:latin typeface="Veranda"/>
                <a:sym typeface="Calibri"/>
              </a:rPr>
              <a:t>Nlets</a:t>
            </a:r>
            <a:r>
              <a:rPr kumimoji="0" lang="en-US" sz="2400" b="0" i="0" u="none" strike="noStrike" cap="none" spc="0" normalizeH="0" baseline="0" dirty="0">
                <a:ln>
                  <a:noFill/>
                </a:ln>
                <a:solidFill>
                  <a:srgbClr val="000000"/>
                </a:solidFill>
                <a:effectLst/>
                <a:uFillTx/>
                <a:latin typeface="Veranda"/>
                <a:sym typeface="Calibri"/>
              </a:rPr>
              <a:t> Secure File Transfer, Message Key Maps and the </a:t>
            </a:r>
            <a:r>
              <a:rPr kumimoji="0" lang="en-US" sz="2400" b="0" i="0" u="none" strike="noStrike" cap="none" spc="0" normalizeH="0" baseline="0" dirty="0" err="1">
                <a:ln>
                  <a:noFill/>
                </a:ln>
                <a:solidFill>
                  <a:srgbClr val="000000"/>
                </a:solidFill>
                <a:effectLst/>
                <a:uFillTx/>
                <a:latin typeface="Veranda"/>
                <a:sym typeface="Calibri"/>
              </a:rPr>
              <a:t>Nlets</a:t>
            </a:r>
            <a:r>
              <a:rPr kumimoji="0" lang="en-US" sz="2400" b="0" i="0" u="none" strike="noStrike" cap="none" spc="0" normalizeH="0" baseline="0" dirty="0">
                <a:ln>
                  <a:noFill/>
                </a:ln>
                <a:solidFill>
                  <a:srgbClr val="000000"/>
                </a:solidFill>
                <a:effectLst/>
                <a:uFillTx/>
                <a:latin typeface="Veranda"/>
                <a:sym typeface="Calibri"/>
              </a:rPr>
              <a:t> User Guide</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dirty="0">
                <a:latin typeface="Veranda"/>
              </a:rPr>
              <a:t>Provides information on different types of transactions (Alarm Exchange, Driver History, Driver License, HELP, Hit Confirmation, LEO Flying Armed, State Warrant, Vehicle Registration)</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dirty="0">
                <a:latin typeface="Veranda"/>
              </a:rPr>
              <a:t>General Information, Legacy Text Examples</a:t>
            </a:r>
          </a:p>
          <a:p>
            <a:pPr marR="0" algn="l" defTabSz="457200" rtl="0" fontAlgn="auto" latinLnBrk="0" hangingPunct="0">
              <a:lnSpc>
                <a:spcPct val="100000"/>
              </a:lnSpc>
              <a:spcBef>
                <a:spcPts val="0"/>
              </a:spcBef>
              <a:spcAft>
                <a:spcPts val="0"/>
              </a:spcAft>
              <a:buClrTx/>
              <a:buSzTx/>
              <a:tabLst/>
            </a:pPr>
            <a:endParaRPr kumimoji="0" lang="en-US" sz="2400" b="0" i="0" u="none" strike="noStrike" cap="none" spc="0" normalizeH="0" baseline="0" dirty="0">
              <a:ln>
                <a:noFill/>
              </a:ln>
              <a:solidFill>
                <a:srgbClr val="000000"/>
              </a:solidFill>
              <a:effectLst/>
              <a:uFillTx/>
              <a:latin typeface="Veranda"/>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Veranda"/>
              <a:sym typeface="Calibri"/>
            </a:endParaRP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400" dirty="0">
              <a:latin typeface="Veranda"/>
            </a:endParaRPr>
          </a:p>
        </p:txBody>
      </p:sp>
    </p:spTree>
    <p:extLst>
      <p:ext uri="{BB962C8B-B14F-4D97-AF65-F5344CB8AC3E}">
        <p14:creationId xmlns:p14="http://schemas.microsoft.com/office/powerpoint/2010/main" val="4479521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endParaRPr lang="en-US" dirty="0">
              <a:solidFill>
                <a:schemeClr val="bg1">
                  <a:lumMod val="20000"/>
                  <a:lumOff val="80000"/>
                </a:schemeClr>
              </a:solidFill>
            </a:endParaRP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 action="ppaction://noaction"/>
              </a:defRPr>
            </a:lvl1pPr>
          </a:lstStyle>
          <a:p>
            <a:pPr>
              <a:defRPr u="none">
                <a:solidFill>
                  <a:srgbClr val="005EA2"/>
                </a:solidFill>
                <a:uFillTx/>
              </a:defRPr>
            </a:pPr>
            <a:r>
              <a:rPr lang="en-US" u="sng">
                <a:solidFill>
                  <a:srgbClr val="0563C1"/>
                </a:solidFill>
                <a:uFill>
                  <a:solidFill>
                    <a:srgbClr val="0563C1"/>
                  </a:solidFill>
                </a:uFill>
                <a:latin typeface="Public Sans ExtraLight" pitchFamily="2" charset="0"/>
                <a:hlinkClick r:id="rId3"/>
              </a:rPr>
              <a:t>https://www.doj.state.wi.us/</a:t>
            </a:r>
          </a:p>
        </p:txBody>
      </p:sp>
      <p:sp>
        <p:nvSpPr>
          <p:cNvPr id="2" name="Title 1">
            <a:extLst>
              <a:ext uri="{FF2B5EF4-FFF2-40B4-BE49-F238E27FC236}">
                <a16:creationId xmlns:a16="http://schemas.microsoft.com/office/drawing/2014/main" id="{509455D8-AF64-8373-9B5E-4110438FA4A1}"/>
              </a:ext>
            </a:extLst>
          </p:cNvPr>
          <p:cNvSpPr txBox="1">
            <a:spLocks noGrp="1"/>
          </p:cNvSpPr>
          <p:nvPr>
            <p:ph type="title"/>
          </p:nvPr>
        </p:nvSpPr>
        <p:spPr>
          <a:xfrm>
            <a:off x="412587" y="250073"/>
            <a:ext cx="10793620" cy="1000490"/>
          </a:xfrm>
          <a:prstGeom prst="rect">
            <a:avLst/>
          </a:prstGeom>
        </p:spPr>
        <p:txBody>
          <a:bodyPr anchor="t"/>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dirty="0">
                <a:solidFill>
                  <a:schemeClr val="bg1">
                    <a:lumMod val="20000"/>
                    <a:lumOff val="80000"/>
                  </a:schemeClr>
                </a:solidFill>
              </a:rPr>
              <a:t>TIME &amp; Tech Manager</a:t>
            </a:r>
            <a:endParaRPr dirty="0">
              <a:solidFill>
                <a:schemeClr val="bg1">
                  <a:lumMod val="20000"/>
                  <a:lumOff val="80000"/>
                </a:schemeClr>
              </a:solidFill>
            </a:endParaRPr>
          </a:p>
        </p:txBody>
      </p:sp>
      <p:sp>
        <p:nvSpPr>
          <p:cNvPr id="5" name="TextBox 4">
            <a:extLst>
              <a:ext uri="{FF2B5EF4-FFF2-40B4-BE49-F238E27FC236}">
                <a16:creationId xmlns:a16="http://schemas.microsoft.com/office/drawing/2014/main" id="{5C2B0776-6AA0-EDD8-8698-CB764070B4CE}"/>
              </a:ext>
            </a:extLst>
          </p:cNvPr>
          <p:cNvSpPr txBox="1"/>
          <p:nvPr/>
        </p:nvSpPr>
        <p:spPr>
          <a:xfrm>
            <a:off x="4739185" y="1899437"/>
            <a:ext cx="6467021" cy="37317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0000"/>
              </a:lnSpc>
              <a:spcBef>
                <a:spcPts val="0"/>
              </a:spcBef>
              <a:spcAft>
                <a:spcPts val="1700"/>
              </a:spcAft>
            </a:pPr>
            <a:r>
              <a:rPr lang="en-US" sz="1800" dirty="0">
                <a:ln>
                  <a:noFill/>
                </a:ln>
                <a:solidFill>
                  <a:srgbClr val="000000"/>
                </a:solidFill>
                <a:effectLst/>
                <a:latin typeface="Public Sans Light" pitchFamily="2" charset="0"/>
                <a:ea typeface="Arial Unicode MS"/>
                <a:cs typeface="Arial Unicode MS"/>
              </a:rPr>
              <a:t>Craig returned to the TIME and Technical Unit in February 2023 as the TIME and Technical Manager. Craig began his career with CIB in 2013 with the Firearms Unit and then in 2014, he joined the TIME and Technical Unit as a Program and Policy Analyst where he spent six years helping to keep the TIME System running. In December 2020, Craig accepted a new position as a Criminal History Unit Manager, working to ensure the criminal history repository was maintained in accordance with Wisconsin State Statute 165.83. Craig is excited to be back in the TIME and Technical Unit and welcomes any feedback or suggestions on how we can improve the TIME System.  </a:t>
            </a:r>
            <a:endParaRPr lang="en-US" sz="1800" dirty="0">
              <a:ln>
                <a:noFill/>
              </a:ln>
              <a:solidFill>
                <a:srgbClr val="000000"/>
              </a:solidFill>
              <a:effectLst/>
              <a:latin typeface="Charter Roman"/>
              <a:ea typeface="Arial Unicode MS"/>
              <a:cs typeface="Arial Unicode MS"/>
            </a:endParaRPr>
          </a:p>
        </p:txBody>
      </p:sp>
      <p:sp>
        <p:nvSpPr>
          <p:cNvPr id="4" name="TextBox 3">
            <a:extLst>
              <a:ext uri="{FF2B5EF4-FFF2-40B4-BE49-F238E27FC236}">
                <a16:creationId xmlns:a16="http://schemas.microsoft.com/office/drawing/2014/main" id="{68B98DC6-60DC-CA7C-AD8E-26E9595A644B}"/>
              </a:ext>
            </a:extLst>
          </p:cNvPr>
          <p:cNvSpPr txBox="1"/>
          <p:nvPr/>
        </p:nvSpPr>
        <p:spPr>
          <a:xfrm>
            <a:off x="6686302" y="1518382"/>
            <a:ext cx="21084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Public Sans" pitchFamily="2" charset="0"/>
                <a:sym typeface="Calibri"/>
              </a:rPr>
              <a:t>Craig Thering</a:t>
            </a:r>
          </a:p>
        </p:txBody>
      </p:sp>
      <p:pic>
        <p:nvPicPr>
          <p:cNvPr id="7" name="Picture 6" descr="A person in a suit smiling&#10;&#10;Description automatically generated with low confidence">
            <a:extLst>
              <a:ext uri="{FF2B5EF4-FFF2-40B4-BE49-F238E27FC236}">
                <a16:creationId xmlns:a16="http://schemas.microsoft.com/office/drawing/2014/main" id="{FA6857CE-DBDA-7DF7-DB08-F150717E61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732" y="2067264"/>
            <a:ext cx="2722172" cy="4083258"/>
          </a:xfrm>
          <a:prstGeom prst="rect">
            <a:avLst/>
          </a:prstGeom>
        </p:spPr>
      </p:pic>
    </p:spTree>
    <p:extLst>
      <p:ext uri="{BB962C8B-B14F-4D97-AF65-F5344CB8AC3E}">
        <p14:creationId xmlns:p14="http://schemas.microsoft.com/office/powerpoint/2010/main" val="125118333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Resources:  </a:t>
            </a:r>
            <a:r>
              <a:rPr lang="en-US" sz="5400" dirty="0" err="1">
                <a:solidFill>
                  <a:schemeClr val="bg1">
                    <a:lumMod val="20000"/>
                    <a:lumOff val="80000"/>
                  </a:schemeClr>
                </a:solidFill>
                <a:latin typeface="Veranda"/>
              </a:rPr>
              <a:t>Nlets</a:t>
            </a:r>
            <a:r>
              <a:rPr lang="en-US" sz="5400" dirty="0">
                <a:solidFill>
                  <a:schemeClr val="bg1">
                    <a:lumMod val="20000"/>
                    <a:lumOff val="80000"/>
                  </a:schemeClr>
                </a:solidFill>
                <a:latin typeface="Veranda"/>
              </a:rPr>
              <a:t> User Guide</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4" name="Picture 3">
            <a:extLst>
              <a:ext uri="{FF2B5EF4-FFF2-40B4-BE49-F238E27FC236}">
                <a16:creationId xmlns:a16="http://schemas.microsoft.com/office/drawing/2014/main" id="{BF385D81-122E-92C0-8715-886D754BE2CD}"/>
              </a:ext>
            </a:extLst>
          </p:cNvPr>
          <p:cNvPicPr>
            <a:picLocks noChangeAspect="1"/>
          </p:cNvPicPr>
          <p:nvPr/>
        </p:nvPicPr>
        <p:blipFill rotWithShape="1">
          <a:blip r:embed="rId6"/>
          <a:srcRect r="4279" b="52590"/>
          <a:stretch/>
        </p:blipFill>
        <p:spPr>
          <a:xfrm>
            <a:off x="861638" y="1738170"/>
            <a:ext cx="10649468" cy="3382470"/>
          </a:xfrm>
          <a:prstGeom prst="rect">
            <a:avLst/>
          </a:prstGeom>
        </p:spPr>
      </p:pic>
    </p:spTree>
    <p:extLst>
      <p:ext uri="{BB962C8B-B14F-4D97-AF65-F5344CB8AC3E}">
        <p14:creationId xmlns:p14="http://schemas.microsoft.com/office/powerpoint/2010/main" val="138051932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3F16-3437-7B16-938A-E6762304938E}"/>
              </a:ext>
            </a:extLst>
          </p:cNvPr>
          <p:cNvSpPr>
            <a:spLocks noGrp="1"/>
          </p:cNvSpPr>
          <p:nvPr>
            <p:ph type="title"/>
          </p:nvPr>
        </p:nvSpPr>
        <p:spPr>
          <a:xfrm>
            <a:off x="0" y="1"/>
            <a:ext cx="12192000" cy="1262288"/>
          </a:xfrm>
        </p:spPr>
        <p:txBody>
          <a:bodyPr/>
          <a:lstStyle/>
          <a:p>
            <a:endParaRPr lang="en-US" dirty="0"/>
          </a:p>
        </p:txBody>
      </p:sp>
      <p:sp>
        <p:nvSpPr>
          <p:cNvPr id="3" name="Text Placeholder 2">
            <a:extLst>
              <a:ext uri="{FF2B5EF4-FFF2-40B4-BE49-F238E27FC236}">
                <a16:creationId xmlns:a16="http://schemas.microsoft.com/office/drawing/2014/main" id="{0AF2A68E-5358-AE5D-348E-C989FEC3579C}"/>
              </a:ext>
            </a:extLst>
          </p:cNvPr>
          <p:cNvSpPr>
            <a:spLocks noGrp="1"/>
          </p:cNvSpPr>
          <p:nvPr>
            <p:ph type="body" sz="half" idx="1"/>
          </p:nvPr>
        </p:nvSpPr>
        <p:spPr>
          <a:xfrm>
            <a:off x="838199" y="1825625"/>
            <a:ext cx="6397487" cy="4351338"/>
          </a:xfrm>
        </p:spPr>
        <p:txBody>
          <a:bodyPr>
            <a:normAutofit/>
          </a:bodyPr>
          <a:lstStyle/>
          <a:p>
            <a:pPr>
              <a:buFont typeface="Wingdings" panose="05000000000000000000" pitchFamily="2" charset="2"/>
              <a:buChar char="Ø"/>
            </a:pPr>
            <a:r>
              <a:rPr lang="en-US" sz="2400" dirty="0">
                <a:latin typeface="Veranda"/>
              </a:rPr>
              <a:t>Portal XL offers various Special Messages to NCIC and NLETS</a:t>
            </a:r>
          </a:p>
          <a:p>
            <a:pPr>
              <a:buFont typeface="Wingdings" panose="05000000000000000000" pitchFamily="2" charset="2"/>
              <a:buChar char="Ø"/>
            </a:pPr>
            <a:r>
              <a:rPr lang="en-US" sz="2400" dirty="0">
                <a:latin typeface="Veranda"/>
              </a:rPr>
              <a:t>Query VIN (VIN Decode)</a:t>
            </a:r>
          </a:p>
          <a:p>
            <a:pPr>
              <a:buFont typeface="Wingdings" panose="05000000000000000000" pitchFamily="2" charset="2"/>
              <a:buChar char="Ø"/>
            </a:pPr>
            <a:r>
              <a:rPr lang="en-US" sz="2400" dirty="0">
                <a:latin typeface="Veranda"/>
              </a:rPr>
              <a:t>Query Help Files</a:t>
            </a:r>
          </a:p>
          <a:p>
            <a:pPr>
              <a:buFont typeface="Wingdings" panose="05000000000000000000" pitchFamily="2" charset="2"/>
              <a:buChar char="Ø"/>
            </a:pPr>
            <a:r>
              <a:rPr lang="en-US" sz="2400" dirty="0">
                <a:latin typeface="Veranda"/>
              </a:rPr>
              <a:t>Query Statute Number (offense code) </a:t>
            </a:r>
          </a:p>
          <a:p>
            <a:pPr>
              <a:buFont typeface="Wingdings" panose="05000000000000000000" pitchFamily="2" charset="2"/>
              <a:buChar char="Ø"/>
            </a:pPr>
            <a:r>
              <a:rPr lang="en-US" sz="2400" dirty="0">
                <a:latin typeface="Veranda"/>
              </a:rPr>
              <a:t>And many more</a:t>
            </a:r>
          </a:p>
        </p:txBody>
      </p:sp>
      <p:sp>
        <p:nvSpPr>
          <p:cNvPr id="4" name="Rectangle 6">
            <a:extLst>
              <a:ext uri="{FF2B5EF4-FFF2-40B4-BE49-F238E27FC236}">
                <a16:creationId xmlns:a16="http://schemas.microsoft.com/office/drawing/2014/main" id="{392367DF-DD4D-89CF-42DE-A6029427F1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defRPr>
                <a:solidFill>
                  <a:srgbClr val="D9EDF7"/>
                </a:solidFill>
              </a:defRPr>
            </a:pPr>
            <a:r>
              <a:rPr lang="en-US" sz="4400" dirty="0">
                <a:latin typeface="Veranda"/>
              </a:rPr>
              <a:t>	</a:t>
            </a:r>
            <a:r>
              <a:rPr lang="en-US" sz="4800" dirty="0">
                <a:latin typeface="Veranda"/>
              </a:rPr>
              <a:t>NCIC and NLETS Special Messages</a:t>
            </a:r>
            <a:endParaRPr sz="4400" dirty="0">
              <a:latin typeface="Veranda"/>
            </a:endParaRPr>
          </a:p>
        </p:txBody>
      </p:sp>
      <p:pic>
        <p:nvPicPr>
          <p:cNvPr id="7" name="Picture 6">
            <a:extLst>
              <a:ext uri="{FF2B5EF4-FFF2-40B4-BE49-F238E27FC236}">
                <a16:creationId xmlns:a16="http://schemas.microsoft.com/office/drawing/2014/main" id="{5118717C-68C6-DB10-C463-E4E3F71B1EE8}"/>
              </a:ext>
            </a:extLst>
          </p:cNvPr>
          <p:cNvPicPr>
            <a:picLocks noChangeAspect="1"/>
          </p:cNvPicPr>
          <p:nvPr/>
        </p:nvPicPr>
        <p:blipFill>
          <a:blip r:embed="rId3"/>
          <a:stretch>
            <a:fillRect/>
          </a:stretch>
        </p:blipFill>
        <p:spPr>
          <a:xfrm>
            <a:off x="7424322" y="1538501"/>
            <a:ext cx="2364255" cy="5116093"/>
          </a:xfrm>
          <a:prstGeom prst="rect">
            <a:avLst/>
          </a:prstGeom>
        </p:spPr>
      </p:pic>
    </p:spTree>
    <p:extLst>
      <p:ext uri="{BB962C8B-B14F-4D97-AF65-F5344CB8AC3E}">
        <p14:creationId xmlns:p14="http://schemas.microsoft.com/office/powerpoint/2010/main" val="238180718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Mobile Device Lookup (MDQ) </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5" name="TextBox 14">
            <a:extLst>
              <a:ext uri="{FF2B5EF4-FFF2-40B4-BE49-F238E27FC236}">
                <a16:creationId xmlns:a16="http://schemas.microsoft.com/office/drawing/2014/main" id="{DAC05FE3-22A0-463B-AA87-D6AB8F27D6F1}"/>
              </a:ext>
            </a:extLst>
          </p:cNvPr>
          <p:cNvSpPr txBox="1"/>
          <p:nvPr/>
        </p:nvSpPr>
        <p:spPr>
          <a:xfrm>
            <a:off x="675392" y="1841076"/>
            <a:ext cx="10680795"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CIB is going to be adding MDQ (Mobile Device Lookup) in the future (potentially later this year)</a:t>
            </a:r>
          </a:p>
          <a:p>
            <a:pPr marL="342900" lvl="1" indent="-342900">
              <a:buFont typeface="Wingdings" panose="05000000000000000000" pitchFamily="2" charset="2"/>
              <a:buChar char="Ø"/>
            </a:pPr>
            <a:r>
              <a:rPr lang="en-US" sz="2400" dirty="0">
                <a:latin typeface="Veranda"/>
              </a:rPr>
              <a:t>Provides </a:t>
            </a:r>
            <a:r>
              <a:rPr lang="en-US" sz="2400" dirty="0" err="1">
                <a:latin typeface="Veranda"/>
              </a:rPr>
              <a:t>Nlets</a:t>
            </a:r>
            <a:r>
              <a:rPr lang="en-US" sz="2400" dirty="0">
                <a:latin typeface="Veranda"/>
              </a:rPr>
              <a:t> users with information about a mobile phone based on IMEI</a:t>
            </a:r>
          </a:p>
          <a:p>
            <a:pPr marL="342900" lvl="1" indent="-342900">
              <a:buFont typeface="Wingdings" panose="05000000000000000000" pitchFamily="2" charset="2"/>
              <a:buChar char="Ø"/>
            </a:pPr>
            <a:r>
              <a:rPr lang="en-US" sz="2400" dirty="0">
                <a:latin typeface="Veranda"/>
              </a:rPr>
              <a:t>IMEI (International Mobile Equipment Identification) is a unique number</a:t>
            </a:r>
          </a:p>
          <a:p>
            <a:pPr marL="342900" lvl="1" indent="-342900">
              <a:buFont typeface="Wingdings" panose="05000000000000000000" pitchFamily="2" charset="2"/>
              <a:buChar char="Ø"/>
            </a:pPr>
            <a:r>
              <a:rPr lang="en-US" sz="2400" dirty="0">
                <a:latin typeface="Veranda"/>
              </a:rPr>
              <a:t>Leveraged by NMPR (</a:t>
            </a:r>
            <a:r>
              <a:rPr lang="en-US" sz="2400" dirty="0" err="1">
                <a:latin typeface="Veranda"/>
              </a:rPr>
              <a:t>Recipero</a:t>
            </a:r>
            <a:r>
              <a:rPr lang="en-US" sz="2400" dirty="0">
                <a:latin typeface="Veranda"/>
              </a:rPr>
              <a:t> National Mobile Property Register)</a:t>
            </a:r>
          </a:p>
          <a:p>
            <a:pPr marL="342900" lvl="1" indent="-342900">
              <a:buFont typeface="Wingdings" panose="05000000000000000000" pitchFamily="2" charset="2"/>
              <a:buChar char="Ø"/>
            </a:pPr>
            <a:r>
              <a:rPr lang="en-US" sz="2400" dirty="0">
                <a:latin typeface="Veranda"/>
              </a:rPr>
              <a:t>Provides status and historical information about a mobile device based on the IMEI</a:t>
            </a:r>
          </a:p>
          <a:p>
            <a:pPr marL="342900" lvl="1" indent="-342900">
              <a:buFont typeface="Wingdings" panose="05000000000000000000" pitchFamily="2" charset="2"/>
              <a:buChar char="Ø"/>
            </a:pPr>
            <a:r>
              <a:rPr lang="en-US" sz="2400" dirty="0">
                <a:latin typeface="Veranda"/>
              </a:rPr>
              <a:t>It is an investigative tool for officers and has already aided in investigations </a:t>
            </a:r>
          </a:p>
        </p:txBody>
      </p:sp>
    </p:spTree>
    <p:extLst>
      <p:ext uri="{BB962C8B-B14F-4D97-AF65-F5344CB8AC3E}">
        <p14:creationId xmlns:p14="http://schemas.microsoft.com/office/powerpoint/2010/main" val="109395327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Mobile Device Lookup (MDQ)</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3" name="Picture 2">
            <a:extLst>
              <a:ext uri="{FF2B5EF4-FFF2-40B4-BE49-F238E27FC236}">
                <a16:creationId xmlns:a16="http://schemas.microsoft.com/office/drawing/2014/main" id="{B540B4E0-712D-4973-E0C2-8964A5695C9F}"/>
              </a:ext>
            </a:extLst>
          </p:cNvPr>
          <p:cNvPicPr>
            <a:picLocks noChangeAspect="1"/>
          </p:cNvPicPr>
          <p:nvPr/>
        </p:nvPicPr>
        <p:blipFill>
          <a:blip r:embed="rId6"/>
          <a:stretch>
            <a:fillRect/>
          </a:stretch>
        </p:blipFill>
        <p:spPr>
          <a:xfrm>
            <a:off x="2989987" y="1311608"/>
            <a:ext cx="4551636" cy="4887904"/>
          </a:xfrm>
          <a:prstGeom prst="rect">
            <a:avLst/>
          </a:prstGeom>
        </p:spPr>
      </p:pic>
    </p:spTree>
    <p:extLst>
      <p:ext uri="{BB962C8B-B14F-4D97-AF65-F5344CB8AC3E}">
        <p14:creationId xmlns:p14="http://schemas.microsoft.com/office/powerpoint/2010/main" val="312527144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 Updates</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88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Version 5.9.5 Published July 2024</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a:latin typeface="Veranda"/>
            </a:endParaRPr>
          </a:p>
        </p:txBody>
      </p:sp>
      <p:sp>
        <p:nvSpPr>
          <p:cNvPr id="15" name="TextBox 14">
            <a:extLst>
              <a:ext uri="{FF2B5EF4-FFF2-40B4-BE49-F238E27FC236}">
                <a16:creationId xmlns:a16="http://schemas.microsoft.com/office/drawing/2014/main" id="{DAC05FE3-22A0-463B-AA87-D6AB8F27D6F1}"/>
              </a:ext>
            </a:extLst>
          </p:cNvPr>
          <p:cNvSpPr txBox="1"/>
          <p:nvPr/>
        </p:nvSpPr>
        <p:spPr>
          <a:xfrm>
            <a:off x="675392" y="2680526"/>
            <a:ext cx="10680795"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Sunset date for Basic Password Standards (IA-5(1)(a)(5)</a:t>
            </a:r>
          </a:p>
          <a:p>
            <a:pPr marL="342900" indent="-342900">
              <a:buFont typeface="Wingdings" panose="05000000000000000000" pitchFamily="2" charset="2"/>
              <a:buChar char="Ø"/>
            </a:pPr>
            <a:r>
              <a:rPr lang="en-US" sz="2400" dirty="0">
                <a:latin typeface="Veranda"/>
              </a:rPr>
              <a:t>Security Control Priority and Implementation</a:t>
            </a:r>
          </a:p>
          <a:p>
            <a:pPr marL="342900" indent="-342900">
              <a:buFont typeface="Wingdings" panose="05000000000000000000" pitchFamily="2" charset="2"/>
              <a:buChar char="Ø"/>
            </a:pPr>
            <a:r>
              <a:rPr lang="en-US" sz="2400" dirty="0">
                <a:latin typeface="Veranda"/>
              </a:rPr>
              <a:t>New Section on Configuration Management (5.7)</a:t>
            </a:r>
          </a:p>
          <a:p>
            <a:pPr marL="342900" indent="-342900">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254785032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Authorized User Background Checks</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88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Updates to Identity Proofing</a:t>
            </a:r>
            <a:endParaRPr sz="3200"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a:latin typeface="Veranda"/>
            </a:endParaRPr>
          </a:p>
        </p:txBody>
      </p:sp>
      <p:sp>
        <p:nvSpPr>
          <p:cNvPr id="2" name="TextBox 1">
            <a:extLst>
              <a:ext uri="{FF2B5EF4-FFF2-40B4-BE49-F238E27FC236}">
                <a16:creationId xmlns:a16="http://schemas.microsoft.com/office/drawing/2014/main" id="{D38678BA-A4D9-DB28-DEA2-175850FE5B1E}"/>
              </a:ext>
            </a:extLst>
          </p:cNvPr>
          <p:cNvSpPr txBox="1"/>
          <p:nvPr/>
        </p:nvSpPr>
        <p:spPr>
          <a:xfrm>
            <a:off x="727920" y="2698812"/>
            <a:ext cx="10349811"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2400" b="0" i="0" u="none" strike="noStrike" cap="none" spc="0" normalizeH="0" baseline="0" dirty="0">
                <a:ln>
                  <a:noFill/>
                </a:ln>
                <a:solidFill>
                  <a:srgbClr val="000000"/>
                </a:solidFill>
                <a:effectLst/>
                <a:uFillTx/>
                <a:latin typeface="Veranda"/>
                <a:sym typeface="Calibri"/>
              </a:rPr>
              <a:t>What types of identification does your agency collect during background checks?</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2400" b="0" i="0" u="none" strike="noStrike" cap="none" spc="0" normalizeH="0" baseline="0" dirty="0">
                <a:ln>
                  <a:noFill/>
                </a:ln>
                <a:solidFill>
                  <a:srgbClr val="000000"/>
                </a:solidFill>
                <a:effectLst/>
                <a:uFillTx/>
                <a:latin typeface="Veranda"/>
                <a:sym typeface="Calibri"/>
              </a:rPr>
              <a:t>CJIS Security Policy strict requirements for access to CJI</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2400" b="0" i="0" u="none" strike="noStrike" cap="none" spc="0" normalizeH="0" baseline="0" dirty="0">
                <a:ln>
                  <a:noFill/>
                </a:ln>
                <a:solidFill>
                  <a:srgbClr val="000000"/>
                </a:solidFill>
                <a:effectLst/>
                <a:uFillTx/>
                <a:latin typeface="Veranda"/>
                <a:sym typeface="Calibri"/>
              </a:rPr>
              <a:t>Birt</a:t>
            </a:r>
            <a:r>
              <a:rPr lang="en-US" sz="2400" dirty="0">
                <a:latin typeface="Veranda"/>
              </a:rPr>
              <a:t>h certificates and Social Security Cards = Weak forms of identification (not acceptable)</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dirty="0">
                <a:latin typeface="Veranda"/>
              </a:rPr>
              <a:t>Utilize the CJIS Security Policy Figure 7 (Notional Strengths of Evidence Types)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28212051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Newsletter</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8" name="Picture 7">
            <a:extLst>
              <a:ext uri="{FF2B5EF4-FFF2-40B4-BE49-F238E27FC236}">
                <a16:creationId xmlns:a16="http://schemas.microsoft.com/office/drawing/2014/main" id="{DD8BD626-D77D-4A8B-BC68-1DB6E6D85BDA}"/>
              </a:ext>
            </a:extLst>
          </p:cNvPr>
          <p:cNvPicPr>
            <a:picLocks noChangeAspect="1"/>
          </p:cNvPicPr>
          <p:nvPr/>
        </p:nvPicPr>
        <p:blipFill>
          <a:blip r:embed="rId6"/>
          <a:stretch>
            <a:fillRect/>
          </a:stretch>
        </p:blipFill>
        <p:spPr>
          <a:xfrm rot="543377">
            <a:off x="7593315" y="1525042"/>
            <a:ext cx="3761915" cy="4549809"/>
          </a:xfrm>
          <a:prstGeom prst="rect">
            <a:avLst/>
          </a:prstGeom>
        </p:spPr>
      </p:pic>
      <p:pic>
        <p:nvPicPr>
          <p:cNvPr id="12" name="Picture 11">
            <a:extLst>
              <a:ext uri="{FF2B5EF4-FFF2-40B4-BE49-F238E27FC236}">
                <a16:creationId xmlns:a16="http://schemas.microsoft.com/office/drawing/2014/main" id="{FAF8CE3C-33F1-80CC-1030-F287ADFABA18}"/>
              </a:ext>
            </a:extLst>
          </p:cNvPr>
          <p:cNvPicPr>
            <a:picLocks noChangeAspect="1"/>
          </p:cNvPicPr>
          <p:nvPr/>
        </p:nvPicPr>
        <p:blipFill>
          <a:blip r:embed="rId7"/>
          <a:stretch>
            <a:fillRect/>
          </a:stretch>
        </p:blipFill>
        <p:spPr>
          <a:xfrm rot="21007120">
            <a:off x="504039" y="1557610"/>
            <a:ext cx="3392211" cy="4494942"/>
          </a:xfrm>
          <a:prstGeom prst="rect">
            <a:avLst/>
          </a:prstGeom>
        </p:spPr>
      </p:pic>
      <p:pic>
        <p:nvPicPr>
          <p:cNvPr id="4" name="Picture 3">
            <a:extLst>
              <a:ext uri="{FF2B5EF4-FFF2-40B4-BE49-F238E27FC236}">
                <a16:creationId xmlns:a16="http://schemas.microsoft.com/office/drawing/2014/main" id="{2EDBA601-89D2-34F7-57B0-6EFF607BFCFA}"/>
              </a:ext>
            </a:extLst>
          </p:cNvPr>
          <p:cNvPicPr>
            <a:picLocks noChangeAspect="1"/>
          </p:cNvPicPr>
          <p:nvPr/>
        </p:nvPicPr>
        <p:blipFill>
          <a:blip r:embed="rId8"/>
          <a:stretch>
            <a:fillRect/>
          </a:stretch>
        </p:blipFill>
        <p:spPr>
          <a:xfrm>
            <a:off x="3701099" y="1249511"/>
            <a:ext cx="4017048" cy="5179102"/>
          </a:xfrm>
          <a:prstGeom prst="rect">
            <a:avLst/>
          </a:prstGeom>
        </p:spPr>
      </p:pic>
    </p:spTree>
    <p:extLst>
      <p:ext uri="{BB962C8B-B14F-4D97-AF65-F5344CB8AC3E}">
        <p14:creationId xmlns:p14="http://schemas.microsoft.com/office/powerpoint/2010/main" val="198000110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Questions?</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3" name="TextBox 2">
            <a:extLst>
              <a:ext uri="{FF2B5EF4-FFF2-40B4-BE49-F238E27FC236}">
                <a16:creationId xmlns:a16="http://schemas.microsoft.com/office/drawing/2014/main" id="{39213872-679C-ED77-750F-334CD6A9D925}"/>
              </a:ext>
            </a:extLst>
          </p:cNvPr>
          <p:cNvSpPr txBox="1"/>
          <p:nvPr/>
        </p:nvSpPr>
        <p:spPr>
          <a:xfrm>
            <a:off x="1498245" y="3817296"/>
            <a:ext cx="6094070"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 typeface="Wingdings" panose="05000000000000000000" pitchFamily="2" charset="2"/>
              <a:buChar char="Ø"/>
            </a:pPr>
            <a:r>
              <a:rPr lang="en-US" sz="1800" dirty="0">
                <a:latin typeface="Veranda"/>
                <a:hlinkClick r:id="rId6"/>
              </a:rPr>
              <a:t>CIB</a:t>
            </a:r>
            <a:r>
              <a:rPr lang="en-US" dirty="0">
                <a:latin typeface="Veranda"/>
                <a:hlinkClick r:id="rId6"/>
              </a:rPr>
              <a:t>TRAIN@DOJ.STATE.WI.US</a:t>
            </a:r>
            <a:endParaRPr lang="en-US" sz="1800" dirty="0">
              <a:latin typeface="Veranda"/>
              <a:hlinkClick r:id="rId7"/>
            </a:endParaRPr>
          </a:p>
          <a:p>
            <a:pPr marL="342900" indent="-342900">
              <a:buFont typeface="Wingdings" panose="05000000000000000000" pitchFamily="2" charset="2"/>
              <a:buChar char="Ø"/>
            </a:pPr>
            <a:r>
              <a:rPr lang="en-US" sz="1800" dirty="0">
                <a:latin typeface="Veranda"/>
                <a:hlinkClick r:id="rId7"/>
              </a:rPr>
              <a:t>CIBPSN@DOJ.STATE.WI.US</a:t>
            </a:r>
            <a:endParaRPr lang="en-US" sz="1800" dirty="0">
              <a:latin typeface="Veranda"/>
            </a:endParaRPr>
          </a:p>
          <a:p>
            <a:pPr marL="342900" indent="-342900">
              <a:buFont typeface="Wingdings" panose="05000000000000000000" pitchFamily="2" charset="2"/>
              <a:buChar char="Ø"/>
            </a:pPr>
            <a:r>
              <a:rPr lang="en-US" dirty="0">
                <a:latin typeface="Veranda"/>
                <a:hlinkClick r:id="rId8"/>
              </a:rPr>
              <a:t>ETIME@DOJ.STATE.WI.US</a:t>
            </a:r>
            <a:endParaRPr lang="en-US" dirty="0">
              <a:latin typeface="Veranda"/>
            </a:endParaRPr>
          </a:p>
          <a:p>
            <a:pPr marL="342900" indent="-342900">
              <a:buFont typeface="Wingdings" panose="05000000000000000000" pitchFamily="2" charset="2"/>
              <a:buChar char="Ø"/>
            </a:pPr>
            <a:r>
              <a:rPr lang="en-US" sz="1800" dirty="0">
                <a:latin typeface="Veranda"/>
                <a:hlinkClick r:id="rId9"/>
              </a:rPr>
              <a:t>TIMEBILLING</a:t>
            </a:r>
            <a:r>
              <a:rPr lang="en-US" dirty="0">
                <a:latin typeface="Veranda"/>
                <a:hlinkClick r:id="rId9"/>
              </a:rPr>
              <a:t>@DOJ.STATE.WI.US</a:t>
            </a:r>
            <a:endParaRPr lang="en-US" dirty="0">
              <a:latin typeface="Veranda"/>
            </a:endParaRPr>
          </a:p>
          <a:p>
            <a:pPr marL="342900" indent="-342900">
              <a:buFont typeface="Wingdings" panose="05000000000000000000" pitchFamily="2" charset="2"/>
              <a:buChar char="Ø"/>
            </a:pPr>
            <a:r>
              <a:rPr lang="en-US" sz="1800" dirty="0">
                <a:latin typeface="Veranda"/>
                <a:hlinkClick r:id="rId10"/>
              </a:rPr>
              <a:t>CIBAUDIT@DOJ.STATE.WI.US</a:t>
            </a:r>
            <a:r>
              <a:rPr lang="en-US" sz="1800" dirty="0">
                <a:latin typeface="Veranda"/>
              </a:rPr>
              <a:t> </a:t>
            </a:r>
          </a:p>
        </p:txBody>
      </p:sp>
      <p:pic>
        <p:nvPicPr>
          <p:cNvPr id="4" name="Picture 2" descr="j0431560[1]">
            <a:extLst>
              <a:ext uri="{FF2B5EF4-FFF2-40B4-BE49-F238E27FC236}">
                <a16:creationId xmlns:a16="http://schemas.microsoft.com/office/drawing/2014/main" id="{57FF417D-B414-7590-2D62-0B327ACF658F}"/>
              </a:ext>
            </a:extLst>
          </p:cNvPr>
          <p:cNvPicPr>
            <a:picLocks noChangeAspect="1" noChangeArrowheads="1"/>
          </p:cNvPicPr>
          <p:nvPr/>
        </p:nvPicPr>
        <p:blipFill>
          <a:blip r:embed="rId11" cstate="print">
            <a:grayscl/>
            <a:lum bright="38000" contrast="-24000"/>
          </a:blip>
          <a:srcRect/>
          <a:stretch>
            <a:fillRect/>
          </a:stretch>
        </p:blipFill>
        <p:spPr bwMode="auto">
          <a:xfrm>
            <a:off x="4164863" y="1286949"/>
            <a:ext cx="2280821" cy="2280821"/>
          </a:xfrm>
          <a:prstGeom prst="rect">
            <a:avLst/>
          </a:prstGeom>
          <a:noFill/>
          <a:ln w="9525">
            <a:noFill/>
            <a:miter lim="800000"/>
            <a:headEnd/>
            <a:tailEnd/>
          </a:ln>
        </p:spPr>
      </p:pic>
    </p:spTree>
    <p:extLst>
      <p:ext uri="{BB962C8B-B14F-4D97-AF65-F5344CB8AC3E}">
        <p14:creationId xmlns:p14="http://schemas.microsoft.com/office/powerpoint/2010/main" val="164083083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C3F"/>
        </a:solidFill>
        <a:effectLst/>
      </p:bgPr>
    </p:bg>
    <p:spTree>
      <p:nvGrpSpPr>
        <p:cNvPr id="1" name=""/>
        <p:cNvGrpSpPr/>
        <p:nvPr/>
      </p:nvGrpSpPr>
      <p:grpSpPr>
        <a:xfrm>
          <a:off x="0" y="0"/>
          <a:ext cx="0" cy="0"/>
          <a:chOff x="0" y="0"/>
          <a:chExt cx="0" cy="0"/>
        </a:xfrm>
      </p:grpSpPr>
      <p:pic>
        <p:nvPicPr>
          <p:cNvPr id="210" name="doj-logo-color.png" descr="doj-logo-color.png"/>
          <p:cNvPicPr>
            <a:picLocks noChangeAspect="1"/>
          </p:cNvPicPr>
          <p:nvPr/>
        </p:nvPicPr>
        <p:blipFill>
          <a:blip r:embed="rId3"/>
          <a:stretch>
            <a:fillRect/>
          </a:stretch>
        </p:blipFill>
        <p:spPr>
          <a:xfrm>
            <a:off x="4313347" y="737162"/>
            <a:ext cx="3565306" cy="3565306"/>
          </a:xfrm>
          <a:prstGeom prst="rect">
            <a:avLst/>
          </a:prstGeom>
          <a:ln w="12700">
            <a:miter lim="400000"/>
          </a:ln>
        </p:spPr>
      </p:pic>
      <p:sp>
        <p:nvSpPr>
          <p:cNvPr id="211" name="Title 1"/>
          <p:cNvSpPr txBox="1"/>
          <p:nvPr/>
        </p:nvSpPr>
        <p:spPr>
          <a:xfrm>
            <a:off x="886740" y="5000700"/>
            <a:ext cx="10418520" cy="1264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914400">
              <a:defRPr sz="4000">
                <a:solidFill>
                  <a:srgbClr val="FFFFFF"/>
                </a:solidFill>
                <a:latin typeface="Public Sans Thin Medium"/>
                <a:ea typeface="Public Sans Thin Medium"/>
                <a:cs typeface="Public Sans Thin Medium"/>
                <a:sym typeface="Public Sans Thin Medium"/>
              </a:defRPr>
            </a:lvl1pPr>
          </a:lstStyle>
          <a:p>
            <a:r>
              <a:rPr dirty="0">
                <a:latin typeface="Veranda"/>
              </a:rPr>
              <a:t>Thank You!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endParaRPr lang="en-US" dirty="0">
              <a:solidFill>
                <a:schemeClr val="bg1">
                  <a:lumMod val="20000"/>
                  <a:lumOff val="80000"/>
                </a:schemeClr>
              </a:solidFill>
            </a:endParaRP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 action="ppaction://noaction"/>
              </a:defRPr>
            </a:lvl1pPr>
          </a:lstStyle>
          <a:p>
            <a:pPr>
              <a:defRPr u="none">
                <a:solidFill>
                  <a:srgbClr val="005EA2"/>
                </a:solidFill>
                <a:uFillTx/>
              </a:defRPr>
            </a:pPr>
            <a:r>
              <a:rPr lang="en-US" u="sng">
                <a:solidFill>
                  <a:srgbClr val="0563C1"/>
                </a:solidFill>
                <a:uFill>
                  <a:solidFill>
                    <a:srgbClr val="0563C1"/>
                  </a:solidFill>
                </a:uFill>
                <a:latin typeface="Public Sans ExtraLight" pitchFamily="2" charset="0"/>
                <a:hlinkClick r:id="rId3"/>
              </a:rPr>
              <a:t>https://www.doj.state.wi.us/</a:t>
            </a:r>
          </a:p>
        </p:txBody>
      </p:sp>
      <p:sp>
        <p:nvSpPr>
          <p:cNvPr id="2" name="Title 1">
            <a:extLst>
              <a:ext uri="{FF2B5EF4-FFF2-40B4-BE49-F238E27FC236}">
                <a16:creationId xmlns:a16="http://schemas.microsoft.com/office/drawing/2014/main" id="{9D3FAA93-4C09-FE24-1AC4-CA36B538AA06}"/>
              </a:ext>
            </a:extLst>
          </p:cNvPr>
          <p:cNvSpPr txBox="1">
            <a:spLocks/>
          </p:cNvSpPr>
          <p:nvPr/>
        </p:nvSpPr>
        <p:spPr>
          <a:xfrm>
            <a:off x="295642" y="250073"/>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Program &amp; Policy Analysts (PPAs)</a:t>
            </a:r>
          </a:p>
        </p:txBody>
      </p:sp>
      <p:sp>
        <p:nvSpPr>
          <p:cNvPr id="3" name="TextBox 2">
            <a:extLst>
              <a:ext uri="{FF2B5EF4-FFF2-40B4-BE49-F238E27FC236}">
                <a16:creationId xmlns:a16="http://schemas.microsoft.com/office/drawing/2014/main" id="{7144CB5C-4DB6-1E6C-6EDB-96192B53C3A1}"/>
              </a:ext>
            </a:extLst>
          </p:cNvPr>
          <p:cNvSpPr txBox="1"/>
          <p:nvPr/>
        </p:nvSpPr>
        <p:spPr>
          <a:xfrm>
            <a:off x="2958418" y="2597309"/>
            <a:ext cx="2907928" cy="3370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500" dirty="0">
                <a:effectLst/>
                <a:latin typeface="Public Sans" pitchFamily="2" charset="0"/>
                <a:ea typeface="Calibri" panose="020F0502020204030204" pitchFamily="34" charset="0"/>
              </a:rPr>
              <a:t>Zach is the Program &amp; Policy Analyst-Advanced for the Crime Information Bureau at the Wisconsin Department of Justice. Zach started with WI DOJ in 2012 </a:t>
            </a:r>
            <a:r>
              <a:rPr lang="en-US" sz="1500" dirty="0">
                <a:latin typeface="Public Sans" pitchFamily="2" charset="0"/>
                <a:ea typeface="Calibri" panose="020F0502020204030204" pitchFamily="34" charset="0"/>
              </a:rPr>
              <a:t>in the</a:t>
            </a:r>
            <a:r>
              <a:rPr lang="en-US" sz="1500" dirty="0">
                <a:effectLst/>
                <a:latin typeface="Public Sans" pitchFamily="2" charset="0"/>
                <a:ea typeface="Calibri" panose="020F0502020204030204" pitchFamily="34" charset="0"/>
              </a:rPr>
              <a:t> Firearms Unit and then transferred to the TIME &amp; Tech Unit in 2015 as Program &amp; Policy Analyst. Zach has been in the TIME &amp; Tech Unit for 8 ½ years and is Level 1 FBI Certified Cyber Investigator.</a:t>
            </a:r>
          </a:p>
          <a:p>
            <a:endParaRPr lang="en-US" dirty="0">
              <a:latin typeface="Public Sans"/>
            </a:endParaRPr>
          </a:p>
        </p:txBody>
      </p:sp>
      <p:sp>
        <p:nvSpPr>
          <p:cNvPr id="4" name="TextBox 3">
            <a:extLst>
              <a:ext uri="{FF2B5EF4-FFF2-40B4-BE49-F238E27FC236}">
                <a16:creationId xmlns:a16="http://schemas.microsoft.com/office/drawing/2014/main" id="{2D11C10D-CD6A-DD18-4086-43D0D350CC46}"/>
              </a:ext>
            </a:extLst>
          </p:cNvPr>
          <p:cNvSpPr txBox="1"/>
          <p:nvPr/>
        </p:nvSpPr>
        <p:spPr>
          <a:xfrm>
            <a:off x="3317688" y="2230360"/>
            <a:ext cx="1928648" cy="382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b="1" dirty="0">
                <a:latin typeface="Public Sans"/>
              </a:rPr>
              <a:t>Zach Polachek</a:t>
            </a:r>
            <a:endParaRPr lang="en-US" b="1" dirty="0"/>
          </a:p>
        </p:txBody>
      </p:sp>
      <p:sp>
        <p:nvSpPr>
          <p:cNvPr id="5" name="TextBox 4">
            <a:extLst>
              <a:ext uri="{FF2B5EF4-FFF2-40B4-BE49-F238E27FC236}">
                <a16:creationId xmlns:a16="http://schemas.microsoft.com/office/drawing/2014/main" id="{543B9009-CDB1-1E96-4FE7-2E107572D316}"/>
              </a:ext>
            </a:extLst>
          </p:cNvPr>
          <p:cNvSpPr txBox="1"/>
          <p:nvPr/>
        </p:nvSpPr>
        <p:spPr>
          <a:xfrm>
            <a:off x="8872134" y="2597309"/>
            <a:ext cx="2905106" cy="2169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500" dirty="0">
                <a:effectLst/>
                <a:latin typeface="Public Sans" pitchFamily="2" charset="0"/>
                <a:ea typeface="Calibri" panose="020F0502020204030204" pitchFamily="34" charset="0"/>
              </a:rPr>
              <a:t>Jeanette Devereaux-Weber has been a Program &amp; Policy Analyst for the TIME &amp; Technical Unit since 2019. She started her WI DOJ career in the Criminal History Unit as a Criminal History Records </a:t>
            </a:r>
            <a:r>
              <a:rPr lang="en-US" sz="1500" dirty="0">
                <a:latin typeface="Public Sans" pitchFamily="2" charset="0"/>
                <a:ea typeface="Calibri" panose="020F0502020204030204" pitchFamily="34" charset="0"/>
              </a:rPr>
              <a:t>S</a:t>
            </a:r>
            <a:r>
              <a:rPr lang="en-US" sz="1500" dirty="0">
                <a:effectLst/>
                <a:latin typeface="Public Sans" pitchFamily="2" charset="0"/>
                <a:ea typeface="Calibri" panose="020F0502020204030204" pitchFamily="34" charset="0"/>
              </a:rPr>
              <a:t>pecialist in 2012.</a:t>
            </a:r>
          </a:p>
          <a:p>
            <a:endParaRPr kumimoji="0" lang="en-US" sz="1500" b="0" i="0" u="none" strike="noStrike" cap="none" spc="0" normalizeH="0" baseline="0" dirty="0">
              <a:ln>
                <a:noFill/>
              </a:ln>
              <a:solidFill>
                <a:srgbClr val="000000"/>
              </a:solidFill>
              <a:effectLst/>
              <a:uFillTx/>
              <a:latin typeface="Public Sans" pitchFamily="2" charset="0"/>
              <a:sym typeface="Calibri"/>
            </a:endParaRPr>
          </a:p>
        </p:txBody>
      </p:sp>
      <p:sp>
        <p:nvSpPr>
          <p:cNvPr id="7" name="TextBox 6">
            <a:extLst>
              <a:ext uri="{FF2B5EF4-FFF2-40B4-BE49-F238E27FC236}">
                <a16:creationId xmlns:a16="http://schemas.microsoft.com/office/drawing/2014/main" id="{1598403F-A2C0-F1CC-7428-3E87E0D8594D}"/>
              </a:ext>
            </a:extLst>
          </p:cNvPr>
          <p:cNvSpPr txBox="1"/>
          <p:nvPr/>
        </p:nvSpPr>
        <p:spPr>
          <a:xfrm>
            <a:off x="8872134" y="2243497"/>
            <a:ext cx="309796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Public Sans" pitchFamily="2" charset="0"/>
                <a:sym typeface="Calibri"/>
              </a:rPr>
              <a:t>Jeanette Devereau</a:t>
            </a:r>
            <a:r>
              <a:rPr lang="en-US" b="1" dirty="0">
                <a:latin typeface="Public Sans" pitchFamily="2" charset="0"/>
              </a:rPr>
              <a:t>x-Weber</a:t>
            </a:r>
            <a:endParaRPr kumimoji="0" lang="en-US" b="1" i="0" u="none" strike="noStrike" cap="none" spc="0" normalizeH="0" baseline="0" dirty="0">
              <a:ln>
                <a:noFill/>
              </a:ln>
              <a:solidFill>
                <a:srgbClr val="000000"/>
              </a:solidFill>
              <a:effectLst/>
              <a:uFillTx/>
              <a:latin typeface="Public Sans" pitchFamily="2" charset="0"/>
              <a:sym typeface="Calibri"/>
            </a:endParaRPr>
          </a:p>
        </p:txBody>
      </p:sp>
      <p:pic>
        <p:nvPicPr>
          <p:cNvPr id="18" name="Picture 17" descr="A person smiling in front of flags&#10;&#10;Description automatically generated with low confidence">
            <a:extLst>
              <a:ext uri="{FF2B5EF4-FFF2-40B4-BE49-F238E27FC236}">
                <a16:creationId xmlns:a16="http://schemas.microsoft.com/office/drawing/2014/main" id="{E8F1E490-6BD6-0A8F-BA07-37614E03D6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83" r="10181" b="25887"/>
          <a:stretch/>
        </p:blipFill>
        <p:spPr>
          <a:xfrm>
            <a:off x="6163294" y="2126686"/>
            <a:ext cx="2547226" cy="3393652"/>
          </a:xfrm>
          <a:prstGeom prst="rect">
            <a:avLst/>
          </a:prstGeom>
        </p:spPr>
      </p:pic>
      <p:pic>
        <p:nvPicPr>
          <p:cNvPr id="15" name="Picture 14" descr="A person in a suit and tie&#10;&#10;Description automatically generated">
            <a:extLst>
              <a:ext uri="{FF2B5EF4-FFF2-40B4-BE49-F238E27FC236}">
                <a16:creationId xmlns:a16="http://schemas.microsoft.com/office/drawing/2014/main" id="{DF03709D-4671-DACA-12FD-F31570AA8C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74" y="2126687"/>
            <a:ext cx="2478521" cy="3393652"/>
          </a:xfrm>
          <a:prstGeom prst="rect">
            <a:avLst/>
          </a:prstGeom>
        </p:spPr>
      </p:pic>
    </p:spTree>
    <p:extLst>
      <p:ext uri="{BB962C8B-B14F-4D97-AF65-F5344CB8AC3E}">
        <p14:creationId xmlns:p14="http://schemas.microsoft.com/office/powerpoint/2010/main" val="19848001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endParaRPr lang="en-US" dirty="0">
              <a:solidFill>
                <a:schemeClr val="bg1">
                  <a:lumMod val="20000"/>
                  <a:lumOff val="80000"/>
                </a:schemeClr>
              </a:solidFill>
            </a:endParaRP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 action="ppaction://noaction"/>
              </a:defRPr>
            </a:lvl1pPr>
          </a:lstStyle>
          <a:p>
            <a:pPr>
              <a:defRPr u="none">
                <a:solidFill>
                  <a:srgbClr val="005EA2"/>
                </a:solidFill>
                <a:uFillTx/>
              </a:defRPr>
            </a:pPr>
            <a:r>
              <a:rPr lang="en-US" u="sng">
                <a:solidFill>
                  <a:srgbClr val="0563C1"/>
                </a:solidFill>
                <a:uFill>
                  <a:solidFill>
                    <a:srgbClr val="0563C1"/>
                  </a:solidFill>
                </a:uFill>
                <a:latin typeface="Public Sans ExtraLight" pitchFamily="2" charset="0"/>
                <a:hlinkClick r:id="rId3"/>
              </a:rPr>
              <a:t>https://www.doj.state.wi.us/</a:t>
            </a:r>
          </a:p>
        </p:txBody>
      </p:sp>
      <p:sp>
        <p:nvSpPr>
          <p:cNvPr id="2" name="Title 1">
            <a:extLst>
              <a:ext uri="{FF2B5EF4-FFF2-40B4-BE49-F238E27FC236}">
                <a16:creationId xmlns:a16="http://schemas.microsoft.com/office/drawing/2014/main" id="{9D3FAA93-4C09-FE24-1AC4-CA36B538AA06}"/>
              </a:ext>
            </a:extLst>
          </p:cNvPr>
          <p:cNvSpPr txBox="1">
            <a:spLocks/>
          </p:cNvSpPr>
          <p:nvPr/>
        </p:nvSpPr>
        <p:spPr>
          <a:xfrm>
            <a:off x="295642" y="250073"/>
            <a:ext cx="10793620" cy="101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fontScale="92500"/>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chemeClr val="bg1">
                    <a:lumMod val="20000"/>
                    <a:lumOff val="80000"/>
                  </a:schemeClr>
                </a:solidFill>
              </a:rPr>
              <a:t>Program &amp; Policy Analysts (PPAs) continued</a:t>
            </a:r>
          </a:p>
        </p:txBody>
      </p:sp>
      <p:sp>
        <p:nvSpPr>
          <p:cNvPr id="6" name="TextBox 5">
            <a:extLst>
              <a:ext uri="{FF2B5EF4-FFF2-40B4-BE49-F238E27FC236}">
                <a16:creationId xmlns:a16="http://schemas.microsoft.com/office/drawing/2014/main" id="{EFCD1426-1E6F-3716-5643-81F457BFE336}"/>
              </a:ext>
            </a:extLst>
          </p:cNvPr>
          <p:cNvSpPr txBox="1"/>
          <p:nvPr/>
        </p:nvSpPr>
        <p:spPr>
          <a:xfrm>
            <a:off x="2939275" y="1997687"/>
            <a:ext cx="2915150" cy="3785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500" kern="100" dirty="0">
                <a:effectLst/>
                <a:latin typeface="Public Sans" pitchFamily="2" charset="0"/>
                <a:ea typeface="Calibri" panose="020F0502020204030204" pitchFamily="34" charset="0"/>
                <a:cs typeface="Times New Roman" panose="02020603050405020304" pitchFamily="18" charset="0"/>
              </a:rPr>
              <a:t>Jenn joined the TIME and Tech unit as a </a:t>
            </a:r>
            <a:r>
              <a:rPr lang="en-US" sz="1500" kern="100" dirty="0">
                <a:latin typeface="Public Sans" pitchFamily="2" charset="0"/>
                <a:ea typeface="Calibri" panose="020F0502020204030204" pitchFamily="34" charset="0"/>
                <a:cs typeface="Times New Roman" panose="02020603050405020304" pitchFamily="18" charset="0"/>
              </a:rPr>
              <a:t>Program and Policy Analyst in August of 2023.  She </a:t>
            </a:r>
            <a:r>
              <a:rPr lang="en-US" sz="1500" kern="100" dirty="0">
                <a:effectLst/>
                <a:latin typeface="Public Sans" pitchFamily="2" charset="0"/>
                <a:ea typeface="Calibri" panose="020F0502020204030204" pitchFamily="34" charset="0"/>
                <a:cs typeface="Times New Roman" panose="02020603050405020304" pitchFamily="18" charset="0"/>
              </a:rPr>
              <a:t>started in CIB in 2017 as a member of the Firearms Unit.  In March of 2018 she transferred to the Department of Revenue.  Jenn returned to the Firearms Unit in January 2019 as a JPA Senior.  In October 2021, Jenn was promoted to JPA Advanced.  She has helped update training manuals, trained new hires, and has been a resource for other team members.  </a:t>
            </a:r>
            <a:endParaRPr kumimoji="0" lang="en-US" sz="1500" b="0" i="0" u="none" strike="noStrike" cap="none" spc="0" normalizeH="0" baseline="0" dirty="0">
              <a:ln>
                <a:noFill/>
              </a:ln>
              <a:solidFill>
                <a:srgbClr val="000000"/>
              </a:solidFill>
              <a:effectLst/>
              <a:uFillTx/>
              <a:latin typeface="Public Sans" pitchFamily="2" charset="0"/>
              <a:sym typeface="Calibri"/>
            </a:endParaRPr>
          </a:p>
        </p:txBody>
      </p:sp>
      <p:sp>
        <p:nvSpPr>
          <p:cNvPr id="12" name="TextBox 11">
            <a:extLst>
              <a:ext uri="{FF2B5EF4-FFF2-40B4-BE49-F238E27FC236}">
                <a16:creationId xmlns:a16="http://schemas.microsoft.com/office/drawing/2014/main" id="{DB773EF1-E9A2-2B4F-26CC-F69063ECACFC}"/>
              </a:ext>
            </a:extLst>
          </p:cNvPr>
          <p:cNvSpPr txBox="1"/>
          <p:nvPr/>
        </p:nvSpPr>
        <p:spPr>
          <a:xfrm>
            <a:off x="3342601" y="1588601"/>
            <a:ext cx="21084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Public Sans" pitchFamily="2" charset="0"/>
                <a:sym typeface="Calibri"/>
              </a:rPr>
              <a:t>Jennifer Virgin</a:t>
            </a:r>
          </a:p>
        </p:txBody>
      </p:sp>
      <p:sp>
        <p:nvSpPr>
          <p:cNvPr id="13" name="TextBox 12">
            <a:extLst>
              <a:ext uri="{FF2B5EF4-FFF2-40B4-BE49-F238E27FC236}">
                <a16:creationId xmlns:a16="http://schemas.microsoft.com/office/drawing/2014/main" id="{AEDB16C0-7459-9E39-E208-9EC6C9A6F4BD}"/>
              </a:ext>
            </a:extLst>
          </p:cNvPr>
          <p:cNvSpPr txBox="1"/>
          <p:nvPr/>
        </p:nvSpPr>
        <p:spPr>
          <a:xfrm>
            <a:off x="9384311" y="1611630"/>
            <a:ext cx="21084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Public Sans" pitchFamily="2" charset="0"/>
                <a:sym typeface="Calibri"/>
              </a:rPr>
              <a:t>Megan </a:t>
            </a:r>
            <a:r>
              <a:rPr kumimoji="0" lang="en-US" b="1" i="0" u="none" strike="noStrike" cap="none" spc="0" normalizeH="0" baseline="0" dirty="0" err="1">
                <a:ln>
                  <a:noFill/>
                </a:ln>
                <a:solidFill>
                  <a:srgbClr val="000000"/>
                </a:solidFill>
                <a:effectLst/>
                <a:uFillTx/>
                <a:latin typeface="Public Sans" pitchFamily="2" charset="0"/>
                <a:sym typeface="Calibri"/>
              </a:rPr>
              <a:t>Smaby</a:t>
            </a:r>
            <a:endParaRPr kumimoji="0" lang="en-US" b="1" i="0" u="none" strike="noStrike" cap="none" spc="0" normalizeH="0" baseline="0" dirty="0">
              <a:ln>
                <a:noFill/>
              </a:ln>
              <a:solidFill>
                <a:srgbClr val="000000"/>
              </a:solidFill>
              <a:effectLst/>
              <a:uFillTx/>
              <a:latin typeface="Public Sans" pitchFamily="2" charset="0"/>
              <a:sym typeface="Calibri"/>
            </a:endParaRPr>
          </a:p>
        </p:txBody>
      </p:sp>
      <p:sp>
        <p:nvSpPr>
          <p:cNvPr id="14" name="TextBox 13">
            <a:extLst>
              <a:ext uri="{FF2B5EF4-FFF2-40B4-BE49-F238E27FC236}">
                <a16:creationId xmlns:a16="http://schemas.microsoft.com/office/drawing/2014/main" id="{47BBC6B3-70EF-87D4-1394-4EA7223DF545}"/>
              </a:ext>
            </a:extLst>
          </p:cNvPr>
          <p:cNvSpPr txBox="1"/>
          <p:nvPr/>
        </p:nvSpPr>
        <p:spPr>
          <a:xfrm>
            <a:off x="8773776" y="2003467"/>
            <a:ext cx="3013244" cy="3323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500" dirty="0">
                <a:ln>
                  <a:noFill/>
                </a:ln>
                <a:solidFill>
                  <a:srgbClr val="000000"/>
                </a:solidFill>
                <a:effectLst/>
                <a:latin typeface="Public Sans" pitchFamily="2" charset="0"/>
                <a:ea typeface="Arial Unicode MS"/>
                <a:cs typeface="Arial Unicode MS"/>
              </a:rPr>
              <a:t>Megan joined the TIME and Tech unit as a Program and Policy Analyst in August of 2023. </a:t>
            </a:r>
            <a:r>
              <a:rPr lang="en-US" sz="1500" dirty="0">
                <a:latin typeface="Public Sans" pitchFamily="2" charset="0"/>
                <a:ea typeface="Arial Unicode MS"/>
                <a:cs typeface="Arial Unicode MS"/>
              </a:rPr>
              <a:t> She </a:t>
            </a:r>
            <a:r>
              <a:rPr lang="en-US" sz="1500" dirty="0">
                <a:effectLst/>
                <a:latin typeface="Public Sans" pitchFamily="2" charset="0"/>
                <a:ea typeface="Calibri" panose="020F0502020204030204" pitchFamily="34" charset="0"/>
              </a:rPr>
              <a:t>started in CIB in 2016 as an LTE for the Firearms Unit. She spent 7 years conducting background checks for Wisconsin Concealed Carry licenses, HR218 certifications, and handgun purchases. In addition, she assisted law enforcement agencies in completing their firearm return checks. </a:t>
            </a:r>
            <a:endParaRPr kumimoji="0" lang="en-US" sz="1500" b="0" i="0" u="none" strike="noStrike" cap="none" spc="0" normalizeH="0" baseline="0" dirty="0">
              <a:ln>
                <a:noFill/>
              </a:ln>
              <a:solidFill>
                <a:srgbClr val="000000"/>
              </a:solidFill>
              <a:effectLst/>
              <a:uFillTx/>
              <a:latin typeface="Public Sans" pitchFamily="2" charset="0"/>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Public Sans" pitchFamily="2" charset="0"/>
              <a:sym typeface="Calibri"/>
            </a:endParaRPr>
          </a:p>
        </p:txBody>
      </p:sp>
      <p:pic>
        <p:nvPicPr>
          <p:cNvPr id="20" name="Picture 19">
            <a:extLst>
              <a:ext uri="{FF2B5EF4-FFF2-40B4-BE49-F238E27FC236}">
                <a16:creationId xmlns:a16="http://schemas.microsoft.com/office/drawing/2014/main" id="{A01E66DE-BBD6-218E-F84D-2B26FA1C6E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4" r="994" b="16353"/>
          <a:stretch/>
        </p:blipFill>
        <p:spPr>
          <a:xfrm>
            <a:off x="180130" y="1581359"/>
            <a:ext cx="2617508" cy="3104867"/>
          </a:xfrm>
          <a:prstGeom prst="rect">
            <a:avLst/>
          </a:prstGeom>
        </p:spPr>
      </p:pic>
      <p:pic>
        <p:nvPicPr>
          <p:cNvPr id="22" name="Picture 21">
            <a:extLst>
              <a:ext uri="{FF2B5EF4-FFF2-40B4-BE49-F238E27FC236}">
                <a16:creationId xmlns:a16="http://schemas.microsoft.com/office/drawing/2014/main" id="{26739F33-E2F3-FA5C-FBE0-13C3B67357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885" t="7273" r="5856" b="21375"/>
          <a:stretch/>
        </p:blipFill>
        <p:spPr>
          <a:xfrm>
            <a:off x="5996063" y="1551088"/>
            <a:ext cx="2413591" cy="3135138"/>
          </a:xfrm>
          <a:prstGeom prst="rect">
            <a:avLst/>
          </a:prstGeom>
        </p:spPr>
      </p:pic>
    </p:spTree>
    <p:extLst>
      <p:ext uri="{BB962C8B-B14F-4D97-AF65-F5344CB8AC3E}">
        <p14:creationId xmlns:p14="http://schemas.microsoft.com/office/powerpoint/2010/main" val="36408396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D9EDF7"/>
                </a:solidFill>
              </a:defRPr>
            </a:pPr>
            <a:endParaRPr kumimoji="0" sz="1800" b="0" i="0" u="none" strike="noStrike" kern="0" cap="none" spc="0" normalizeH="0" baseline="0" noProof="0">
              <a:ln>
                <a:noFill/>
              </a:ln>
              <a:solidFill>
                <a:srgbClr val="D9EDF7"/>
              </a:solidFill>
              <a:effectLst/>
              <a:uLnTx/>
              <a:uFillTx/>
              <a:latin typeface="Calibri"/>
              <a:cs typeface="Calibri"/>
              <a:sym typeface="Calibri"/>
            </a:endParaRPr>
          </a:p>
        </p:txBody>
      </p:sp>
      <p:sp>
        <p:nvSpPr>
          <p:cNvPr id="110" name="Title 1"/>
          <p:cNvSpPr txBox="1">
            <a:spLocks noGrp="1"/>
          </p:cNvSpPr>
          <p:nvPr>
            <p:ph type="title"/>
          </p:nvPr>
        </p:nvSpPr>
        <p:spPr>
          <a:xfrm>
            <a:off x="699190" y="250075"/>
            <a:ext cx="10793620" cy="1000490"/>
          </a:xfrm>
          <a:prstGeom prst="rect">
            <a:avLst/>
          </a:prstGeom>
        </p:spPr>
        <p:txBody>
          <a:bodyPr anchor="t"/>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dirty="0">
                <a:solidFill>
                  <a:schemeClr val="bg1">
                    <a:lumMod val="20000"/>
                    <a:lumOff val="80000"/>
                  </a:schemeClr>
                </a:solidFill>
              </a:rPr>
              <a:t>Trainers</a:t>
            </a:r>
            <a:endParaRPr dirty="0">
              <a:solidFill>
                <a:schemeClr val="bg1">
                  <a:lumMod val="20000"/>
                  <a:lumOff val="80000"/>
                </a:schemeClr>
              </a:solidFill>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 action="ppaction://noaction"/>
              </a:defRPr>
            </a:lvl1pPr>
          </a:lstStyle>
          <a:p>
            <a:pPr marL="0" marR="0" lvl="0" indent="0" algn="r" defTabSz="914400" rtl="0" eaLnBrk="1" fontAlgn="auto" latinLnBrk="0" hangingPunct="0">
              <a:lnSpc>
                <a:spcPct val="90000"/>
              </a:lnSpc>
              <a:spcBef>
                <a:spcPts val="1000"/>
              </a:spcBef>
              <a:spcAft>
                <a:spcPts val="0"/>
              </a:spcAft>
              <a:buClrTx/>
              <a:buSzTx/>
              <a:buFontTx/>
              <a:buNone/>
              <a:tabLst/>
              <a:defRPr u="none">
                <a:solidFill>
                  <a:srgbClr val="005EA2"/>
                </a:solidFill>
                <a:uFillTx/>
              </a:defRPr>
            </a:pPr>
            <a:r>
              <a:rPr kumimoji="0" lang="en-US" sz="1400" b="0" i="0" u="sng" strike="noStrike" kern="0" cap="none" spc="0" normalizeH="0" baseline="0" noProof="0">
                <a:ln>
                  <a:noFill/>
                </a:ln>
                <a:solidFill>
                  <a:srgbClr val="0563C1"/>
                </a:solidFill>
                <a:effectLst/>
                <a:uLnTx/>
                <a:uFill>
                  <a:solidFill>
                    <a:srgbClr val="0563C1"/>
                  </a:solidFill>
                </a:uFill>
                <a:latin typeface="Public Sans ExtraLight" pitchFamily="2" charset="0"/>
                <a:sym typeface="Public Sans Thin Regular"/>
                <a:hlinkClick r:id="rId3"/>
              </a:rPr>
              <a:t>https://www.doj.state.wi.us/</a:t>
            </a:r>
          </a:p>
        </p:txBody>
      </p:sp>
      <p:sp>
        <p:nvSpPr>
          <p:cNvPr id="5" name="TextBox 4">
            <a:extLst>
              <a:ext uri="{FF2B5EF4-FFF2-40B4-BE49-F238E27FC236}">
                <a16:creationId xmlns:a16="http://schemas.microsoft.com/office/drawing/2014/main" id="{5139CDA3-8943-425C-9DD2-F1F366E6F058}"/>
              </a:ext>
            </a:extLst>
          </p:cNvPr>
          <p:cNvSpPr txBox="1"/>
          <p:nvPr/>
        </p:nvSpPr>
        <p:spPr>
          <a:xfrm>
            <a:off x="2655671" y="2061601"/>
            <a:ext cx="3238052" cy="2169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Public Sans" pitchFamily="2" charset="0"/>
                <a:ea typeface="Arial Unicode MS"/>
                <a:cs typeface="Arial Unicode MS"/>
                <a:sym typeface="Calibri"/>
              </a:rPr>
              <a:t>Ben Brandner is a Training Officer with the Wisconsin Department of Justice.  Ben joined the Wisconsin Department of Justice as Justice Program Associate in 2015. He has been with the TIME &amp; Tech unit since 2021.  Ben previously worked in the hospitality industry as a food safety trainer</a:t>
            </a:r>
            <a:endParaRPr kumimoji="0" lang="en-US" sz="1500" b="0" i="0" u="none" strike="noStrike" kern="0" cap="none" spc="0" normalizeH="0" baseline="0" noProof="0" dirty="0">
              <a:ln>
                <a:noFill/>
              </a:ln>
              <a:solidFill>
                <a:srgbClr val="000000"/>
              </a:solidFill>
              <a:effectLst/>
              <a:uLnTx/>
              <a:uFillTx/>
              <a:latin typeface="Public Sans" pitchFamily="2" charset="0"/>
              <a:cs typeface="Calibri"/>
              <a:sym typeface="Calibri"/>
            </a:endParaRPr>
          </a:p>
        </p:txBody>
      </p:sp>
      <p:sp>
        <p:nvSpPr>
          <p:cNvPr id="7" name="TextBox 6">
            <a:extLst>
              <a:ext uri="{FF2B5EF4-FFF2-40B4-BE49-F238E27FC236}">
                <a16:creationId xmlns:a16="http://schemas.microsoft.com/office/drawing/2014/main" id="{D62BBFEA-4EB6-45C3-A9E5-F43236263785}"/>
              </a:ext>
            </a:extLst>
          </p:cNvPr>
          <p:cNvSpPr txBox="1"/>
          <p:nvPr/>
        </p:nvSpPr>
        <p:spPr>
          <a:xfrm>
            <a:off x="8508255" y="2100401"/>
            <a:ext cx="3494636" cy="26314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Public Sans" pitchFamily="2" charset="0"/>
                <a:ea typeface="Arial Unicode MS"/>
                <a:cs typeface="Arial Unicode MS"/>
                <a:sym typeface="Calibri"/>
              </a:rPr>
              <a:t>Sarah Cook is the Senior Training Officer with the Wisconsin Department of Justice and has been with the unit since 2021.  Prior to that, Sarah worked for the Waukesha County Communications Center (911 dispatch center) as a dispatcher for over 14 years.  She trained new hires both on the job and in the classroom for 11 of those years. </a:t>
            </a:r>
            <a:endParaRPr kumimoji="0" lang="en-US" sz="1500" b="0" i="0" u="none" strike="noStrike" kern="0" cap="none" spc="0" normalizeH="0" baseline="0" noProof="0" dirty="0">
              <a:ln>
                <a:noFill/>
              </a:ln>
              <a:solidFill>
                <a:srgbClr val="000000"/>
              </a:solidFill>
              <a:effectLst/>
              <a:uLnTx/>
              <a:uFillTx/>
              <a:latin typeface="Public Sans" pitchFamily="2" charset="0"/>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Public Sans" pitchFamily="2" charset="0"/>
              <a:cs typeface="Calibri"/>
              <a:sym typeface="Calibri"/>
            </a:endParaRPr>
          </a:p>
        </p:txBody>
      </p:sp>
      <p:sp>
        <p:nvSpPr>
          <p:cNvPr id="8" name="TextBox 7">
            <a:extLst>
              <a:ext uri="{FF2B5EF4-FFF2-40B4-BE49-F238E27FC236}">
                <a16:creationId xmlns:a16="http://schemas.microsoft.com/office/drawing/2014/main" id="{1E9B8B3E-3041-4237-961E-7CBE455E4238}"/>
              </a:ext>
            </a:extLst>
          </p:cNvPr>
          <p:cNvSpPr txBox="1"/>
          <p:nvPr/>
        </p:nvSpPr>
        <p:spPr>
          <a:xfrm>
            <a:off x="3320636" y="1692271"/>
            <a:ext cx="159755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Public Sans" pitchFamily="2" charset="0"/>
                <a:cs typeface="Calibri"/>
                <a:sym typeface="Calibri"/>
              </a:rPr>
              <a:t>Ben Brandner</a:t>
            </a:r>
          </a:p>
        </p:txBody>
      </p:sp>
      <p:sp>
        <p:nvSpPr>
          <p:cNvPr id="9" name="TextBox 8">
            <a:extLst>
              <a:ext uri="{FF2B5EF4-FFF2-40B4-BE49-F238E27FC236}">
                <a16:creationId xmlns:a16="http://schemas.microsoft.com/office/drawing/2014/main" id="{144D81E5-26D0-4383-88F6-59C65066C488}"/>
              </a:ext>
            </a:extLst>
          </p:cNvPr>
          <p:cNvSpPr txBox="1"/>
          <p:nvPr/>
        </p:nvSpPr>
        <p:spPr>
          <a:xfrm>
            <a:off x="8883691" y="1694793"/>
            <a:ext cx="21084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Public Sans" pitchFamily="2" charset="0"/>
                <a:cs typeface="Calibri"/>
                <a:sym typeface="Calibri"/>
              </a:rPr>
              <a:t>Sarah Cook</a:t>
            </a:r>
          </a:p>
        </p:txBody>
      </p:sp>
      <p:pic>
        <p:nvPicPr>
          <p:cNvPr id="15" name="Picture 14">
            <a:extLst>
              <a:ext uri="{FF2B5EF4-FFF2-40B4-BE49-F238E27FC236}">
                <a16:creationId xmlns:a16="http://schemas.microsoft.com/office/drawing/2014/main" id="{1EDA7A8A-ECD1-4B05-BDFC-EDDE63A59B2D}"/>
              </a:ext>
            </a:extLst>
          </p:cNvPr>
          <p:cNvPicPr/>
          <p:nvPr/>
        </p:nvPicPr>
        <p:blipFill rotWithShape="1">
          <a:blip r:embed="rId4" cstate="print">
            <a:extLst>
              <a:ext uri="{28A0092B-C50C-407E-A947-70E740481C1C}">
                <a14:useLocalDpi xmlns:a14="http://schemas.microsoft.com/office/drawing/2010/main" val="0"/>
              </a:ext>
            </a:extLst>
          </a:blip>
          <a:srcRect l="9710" t="9212" r="9262"/>
          <a:stretch/>
        </p:blipFill>
        <p:spPr>
          <a:xfrm>
            <a:off x="58206" y="1604144"/>
            <a:ext cx="2560320" cy="3474720"/>
          </a:xfrm>
          <a:prstGeom prst="rect">
            <a:avLst/>
          </a:prstGeom>
        </p:spPr>
      </p:pic>
      <p:pic>
        <p:nvPicPr>
          <p:cNvPr id="2" name="Picture 1">
            <a:extLst>
              <a:ext uri="{FF2B5EF4-FFF2-40B4-BE49-F238E27FC236}">
                <a16:creationId xmlns:a16="http://schemas.microsoft.com/office/drawing/2014/main" id="{3B3DF974-5A5A-48B2-B9EF-7CEC781F6937}"/>
              </a:ext>
            </a:extLst>
          </p:cNvPr>
          <p:cNvPicPr/>
          <p:nvPr/>
        </p:nvPicPr>
        <p:blipFill rotWithShape="1">
          <a:blip r:embed="rId5" cstate="print">
            <a:extLst>
              <a:ext uri="{28A0092B-C50C-407E-A947-70E740481C1C}">
                <a14:useLocalDpi xmlns:a14="http://schemas.microsoft.com/office/drawing/2010/main" val="0"/>
              </a:ext>
            </a:extLst>
          </a:blip>
          <a:srcRect l="23741" t="9480" r="11242" b="12408"/>
          <a:stretch/>
        </p:blipFill>
        <p:spPr>
          <a:xfrm>
            <a:off x="5893723" y="1692271"/>
            <a:ext cx="2468880" cy="3474720"/>
          </a:xfrm>
          <a:prstGeom prst="rect">
            <a:avLst/>
          </a:prstGeom>
        </p:spPr>
      </p:pic>
    </p:spTree>
    <p:extLst>
      <p:ext uri="{BB962C8B-B14F-4D97-AF65-F5344CB8AC3E}">
        <p14:creationId xmlns:p14="http://schemas.microsoft.com/office/powerpoint/2010/main" val="56273724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46AF000-2B1C-4BF1-A892-9A2AC041A5E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p>
        </p:txBody>
      </p:sp>
      <p:sp>
        <p:nvSpPr>
          <p:cNvPr id="10" name="Title 1">
            <a:extLst>
              <a:ext uri="{FF2B5EF4-FFF2-40B4-BE49-F238E27FC236}">
                <a16:creationId xmlns:a16="http://schemas.microsoft.com/office/drawing/2014/main" id="{2B06C704-C7E7-4359-A511-927513825C5B}"/>
              </a:ext>
            </a:extLst>
          </p:cNvPr>
          <p:cNvSpPr txBox="1">
            <a:spLocks/>
          </p:cNvSpPr>
          <p:nvPr/>
        </p:nvSpPr>
        <p:spPr>
          <a:xfrm>
            <a:off x="699190" y="250074"/>
            <a:ext cx="10793620" cy="1012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t">
            <a:normAutofit/>
          </a:bodyPr>
          <a:lstStyle>
            <a:lvl1pPr marL="0" marR="0" indent="0" algn="l" defTabSz="914400" rtl="0" latinLnBrk="0">
              <a:lnSpc>
                <a:spcPct val="120000"/>
              </a:lnSpc>
              <a:spcBef>
                <a:spcPts val="0"/>
              </a:spcBef>
              <a:spcAft>
                <a:spcPts val="0"/>
              </a:spcAft>
              <a:buClrTx/>
              <a:buSzTx/>
              <a:buFontTx/>
              <a:buNone/>
              <a:tabLst/>
              <a:defRPr sz="4200" b="0" i="0" u="none" strike="noStrike" cap="none" spc="0" baseline="0">
                <a:solidFill>
                  <a:srgbClr val="D9EDF7"/>
                </a:solidFill>
                <a:uFillTx/>
                <a:latin typeface="Public Sans SemiBold"/>
                <a:ea typeface="Public Sans SemiBold"/>
                <a:cs typeface="Public Sans SemiBold"/>
                <a:sym typeface="Public Sans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endParaRPr lang="en-US" dirty="0">
              <a:solidFill>
                <a:schemeClr val="bg1">
                  <a:lumMod val="20000"/>
                  <a:lumOff val="80000"/>
                </a:schemeClr>
              </a:solidFill>
            </a:endParaRPr>
          </a:p>
        </p:txBody>
      </p:sp>
      <p:sp>
        <p:nvSpPr>
          <p:cNvPr id="8" name="Rectangle 6">
            <a:extLst>
              <a:ext uri="{FF2B5EF4-FFF2-40B4-BE49-F238E27FC236}">
                <a16:creationId xmlns:a16="http://schemas.microsoft.com/office/drawing/2014/main" id="{E2C9D169-0056-46D2-AC23-578CF796EF17}"/>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p>
        </p:txBody>
      </p:sp>
      <p:sp>
        <p:nvSpPr>
          <p:cNvPr id="11" name="Subtitle 2">
            <a:extLst>
              <a:ext uri="{FF2B5EF4-FFF2-40B4-BE49-F238E27FC236}">
                <a16:creationId xmlns:a16="http://schemas.microsoft.com/office/drawing/2014/main" id="{6F1F6816-A7E1-4B51-8811-6C89C8F3C86B}"/>
              </a:ext>
            </a:extLst>
          </p:cNvPr>
          <p:cNvSpPr txBox="1"/>
          <p:nvPr/>
        </p:nvSpPr>
        <p:spPr>
          <a:xfrm>
            <a:off x="295642" y="6503902"/>
            <a:ext cx="11600716" cy="2946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 action="ppaction://noaction"/>
              </a:defRPr>
            </a:lvl1pPr>
          </a:lstStyle>
          <a:p>
            <a:pPr>
              <a:defRPr u="none">
                <a:solidFill>
                  <a:srgbClr val="005EA2"/>
                </a:solidFill>
                <a:uFillTx/>
              </a:defRPr>
            </a:pPr>
            <a:r>
              <a:rPr lang="en-US" u="sng">
                <a:solidFill>
                  <a:srgbClr val="0563C1"/>
                </a:solidFill>
                <a:uFill>
                  <a:solidFill>
                    <a:srgbClr val="0563C1"/>
                  </a:solidFill>
                </a:uFill>
                <a:latin typeface="Public Sans ExtraLight" pitchFamily="2" charset="0"/>
                <a:hlinkClick r:id="rId3"/>
              </a:rPr>
              <a:t>https://www.doj.state.wi.us/</a:t>
            </a:r>
          </a:p>
        </p:txBody>
      </p:sp>
      <p:sp>
        <p:nvSpPr>
          <p:cNvPr id="2" name="Title 1">
            <a:extLst>
              <a:ext uri="{FF2B5EF4-FFF2-40B4-BE49-F238E27FC236}">
                <a16:creationId xmlns:a16="http://schemas.microsoft.com/office/drawing/2014/main" id="{509455D8-AF64-8373-9B5E-4110438FA4A1}"/>
              </a:ext>
            </a:extLst>
          </p:cNvPr>
          <p:cNvSpPr txBox="1">
            <a:spLocks noGrp="1"/>
          </p:cNvSpPr>
          <p:nvPr>
            <p:ph type="title"/>
          </p:nvPr>
        </p:nvSpPr>
        <p:spPr>
          <a:xfrm>
            <a:off x="412587" y="250073"/>
            <a:ext cx="10793620" cy="1000490"/>
          </a:xfrm>
          <a:prstGeom prst="rect">
            <a:avLst/>
          </a:prstGeom>
        </p:spPr>
        <p:txBody>
          <a:bodyPr anchor="t"/>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dirty="0">
                <a:solidFill>
                  <a:schemeClr val="bg1">
                    <a:lumMod val="20000"/>
                    <a:lumOff val="80000"/>
                  </a:schemeClr>
                </a:solidFill>
              </a:rPr>
              <a:t>Trainer Recent Addition</a:t>
            </a:r>
            <a:endParaRPr dirty="0">
              <a:solidFill>
                <a:schemeClr val="bg1">
                  <a:lumMod val="20000"/>
                  <a:lumOff val="80000"/>
                </a:schemeClr>
              </a:solidFill>
            </a:endParaRPr>
          </a:p>
        </p:txBody>
      </p:sp>
      <p:sp>
        <p:nvSpPr>
          <p:cNvPr id="5" name="TextBox 4">
            <a:extLst>
              <a:ext uri="{FF2B5EF4-FFF2-40B4-BE49-F238E27FC236}">
                <a16:creationId xmlns:a16="http://schemas.microsoft.com/office/drawing/2014/main" id="{C284E5EE-0793-FB55-CA74-C8DDACCFF7BF}"/>
              </a:ext>
            </a:extLst>
          </p:cNvPr>
          <p:cNvSpPr txBox="1"/>
          <p:nvPr/>
        </p:nvSpPr>
        <p:spPr>
          <a:xfrm>
            <a:off x="4799402" y="2095206"/>
            <a:ext cx="5381827"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latin typeface="Public Sans"/>
              </a:rPr>
              <a:t>Matthew has joined CIB as the newest training officer just this week. </a:t>
            </a:r>
            <a:r>
              <a:rPr lang="en-US" sz="1600" dirty="0">
                <a:effectLst/>
                <a:latin typeface="Public Sans" pitchFamily="2" charset="0"/>
                <a:ea typeface="Aptos" panose="020B0004020202020204" pitchFamily="34" charset="0"/>
              </a:rPr>
              <a:t>Matthew previously worked at the Beloit Police Department as the Records Supervisor, and he was a member of the Command Staff. Matthew also spent 8 years at the Rock County Communications Center ( 911 dispatch center). While at 911 he was an APCO certified training officer, a member of the Critical Response Team, and an acting supervisor.</a:t>
            </a:r>
            <a:endParaRPr lang="en-US" sz="1600" dirty="0">
              <a:latin typeface="Public Sans"/>
            </a:endParaRPr>
          </a:p>
        </p:txBody>
      </p:sp>
      <p:sp>
        <p:nvSpPr>
          <p:cNvPr id="6" name="TextBox 5">
            <a:extLst>
              <a:ext uri="{FF2B5EF4-FFF2-40B4-BE49-F238E27FC236}">
                <a16:creationId xmlns:a16="http://schemas.microsoft.com/office/drawing/2014/main" id="{C35EA832-9205-98B3-D3CC-68624A631B54}"/>
              </a:ext>
            </a:extLst>
          </p:cNvPr>
          <p:cNvSpPr txBox="1"/>
          <p:nvPr/>
        </p:nvSpPr>
        <p:spPr>
          <a:xfrm>
            <a:off x="5471559" y="1689978"/>
            <a:ext cx="28771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b="1" dirty="0">
                <a:latin typeface="Public Sans" pitchFamily="2" charset="0"/>
              </a:rPr>
              <a:t>Matthew Woodrum</a:t>
            </a:r>
          </a:p>
        </p:txBody>
      </p:sp>
      <p:pic>
        <p:nvPicPr>
          <p:cNvPr id="1026" name="Picture 2">
            <a:extLst>
              <a:ext uri="{FF2B5EF4-FFF2-40B4-BE49-F238E27FC236}">
                <a16:creationId xmlns:a16="http://schemas.microsoft.com/office/drawing/2014/main" id="{530B4087-B42A-FBDA-9B2F-EB425FA63D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5586" y="1613101"/>
            <a:ext cx="3141424" cy="4191712"/>
          </a:xfrm>
          <a:prstGeom prst="rect">
            <a:avLst/>
          </a:prstGeom>
          <a:noFill/>
          <a:ln>
            <a:noFill/>
          </a:ln>
          <a:effectLst>
            <a:glow rad="63500">
              <a:schemeClr val="accent5">
                <a:satMod val="175000"/>
                <a:alpha val="40000"/>
              </a:schemeClr>
            </a:glo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9546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Discussion Topic: Agency Roles</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5" name="TextBox 14">
            <a:extLst>
              <a:ext uri="{FF2B5EF4-FFF2-40B4-BE49-F238E27FC236}">
                <a16:creationId xmlns:a16="http://schemas.microsoft.com/office/drawing/2014/main" id="{DAC05FE3-22A0-463B-AA87-D6AB8F27D6F1}"/>
              </a:ext>
            </a:extLst>
          </p:cNvPr>
          <p:cNvSpPr txBox="1"/>
          <p:nvPr/>
        </p:nvSpPr>
        <p:spPr>
          <a:xfrm>
            <a:off x="675392" y="1858545"/>
            <a:ext cx="10680795"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What is a TAC (TIME Agency Coordinator) and what are the responsibilities of the TAC?</a:t>
            </a:r>
          </a:p>
          <a:p>
            <a:pPr marL="342900" indent="-342900">
              <a:buFont typeface="Wingdings" panose="05000000000000000000" pitchFamily="2" charset="2"/>
              <a:buChar char="Ø"/>
            </a:pPr>
            <a:r>
              <a:rPr lang="en-US" sz="2400" dirty="0">
                <a:latin typeface="Veranda"/>
              </a:rPr>
              <a:t>What is a TRAIN Administrator?  Is it the same as a TAC?</a:t>
            </a:r>
          </a:p>
          <a:p>
            <a:pPr marL="342900" indent="-342900">
              <a:buFont typeface="Wingdings" panose="05000000000000000000" pitchFamily="2" charset="2"/>
              <a:buChar char="Ø"/>
            </a:pPr>
            <a:r>
              <a:rPr lang="en-US" sz="2400" dirty="0">
                <a:latin typeface="Veranda"/>
              </a:rPr>
              <a:t>Who performs Validations?</a:t>
            </a:r>
          </a:p>
          <a:p>
            <a:pPr marL="342900" indent="-342900">
              <a:buFont typeface="Wingdings" panose="05000000000000000000" pitchFamily="2" charset="2"/>
              <a:buChar char="Ø"/>
            </a:pPr>
            <a:r>
              <a:rPr lang="en-US" sz="2400" dirty="0">
                <a:latin typeface="Veranda"/>
              </a:rPr>
              <a:t>What is a LASO (Local Agency Security Officer)? </a:t>
            </a:r>
          </a:p>
        </p:txBody>
      </p:sp>
    </p:spTree>
    <p:extLst>
      <p:ext uri="{BB962C8B-B14F-4D97-AF65-F5344CB8AC3E}">
        <p14:creationId xmlns:p14="http://schemas.microsoft.com/office/powerpoint/2010/main" val="8839536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Discussion Topic: VPF</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88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Question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a:latin typeface="Veranda"/>
            </a:endParaRPr>
          </a:p>
        </p:txBody>
      </p:sp>
      <p:sp>
        <p:nvSpPr>
          <p:cNvPr id="15" name="TextBox 14">
            <a:extLst>
              <a:ext uri="{FF2B5EF4-FFF2-40B4-BE49-F238E27FC236}">
                <a16:creationId xmlns:a16="http://schemas.microsoft.com/office/drawing/2014/main" id="{DAC05FE3-22A0-463B-AA87-D6AB8F27D6F1}"/>
              </a:ext>
            </a:extLst>
          </p:cNvPr>
          <p:cNvSpPr txBox="1"/>
          <p:nvPr/>
        </p:nvSpPr>
        <p:spPr>
          <a:xfrm>
            <a:off x="675392" y="2680526"/>
            <a:ext cx="10680795"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Does your agency utilize the Violent Person File?</a:t>
            </a:r>
          </a:p>
          <a:p>
            <a:pPr marL="342900" indent="-342900">
              <a:buFont typeface="Wingdings" panose="05000000000000000000" pitchFamily="2" charset="2"/>
              <a:buChar char="Ø"/>
            </a:pPr>
            <a:r>
              <a:rPr lang="en-US" sz="2400" dirty="0">
                <a:latin typeface="Veranda"/>
              </a:rPr>
              <a:t>How many people do you think are eligible to for entry to the VPF?</a:t>
            </a:r>
          </a:p>
          <a:p>
            <a:pPr marL="342900" indent="-342900">
              <a:buFont typeface="Wingdings" panose="05000000000000000000" pitchFamily="2" charset="2"/>
              <a:buChar char="Ø"/>
            </a:pPr>
            <a:r>
              <a:rPr lang="en-US" sz="2400" dirty="0">
                <a:latin typeface="Veranda"/>
              </a:rPr>
              <a:t>How many entries do you think have actually been made to the VPF in WI? </a:t>
            </a:r>
          </a:p>
          <a:p>
            <a:pPr marL="342900" indent="-342900">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2877232262"/>
      </p:ext>
    </p:extLst>
  </p:cSld>
  <p:clrMapOvr>
    <a:masterClrMapping/>
  </p:clrMapOvr>
  <p:transition spd="med"/>
</p:sld>
</file>

<file path=ppt/theme/theme1.xml><?xml version="1.0" encoding="utf-8"?>
<a:theme xmlns:a="http://schemas.openxmlformats.org/drawingml/2006/main" name="Office Theme">
  <a:themeElements>
    <a:clrScheme name="DOJ-new">
      <a:dk1>
        <a:srgbClr val="002C3F"/>
      </a:dk1>
      <a:lt1>
        <a:srgbClr val="4AC8FF"/>
      </a:lt1>
      <a:dk2>
        <a:srgbClr val="5A5A5A"/>
      </a:dk2>
      <a:lt2>
        <a:srgbClr val="A5A5A5"/>
      </a:lt2>
      <a:accent1>
        <a:srgbClr val="993047"/>
      </a:accent1>
      <a:accent2>
        <a:srgbClr val="E9E1DB"/>
      </a:accent2>
      <a:accent3>
        <a:srgbClr val="FFCB18"/>
      </a:accent3>
      <a:accent4>
        <a:srgbClr val="14951D"/>
      </a:accent4>
      <a:accent5>
        <a:srgbClr val="D8D8D8"/>
      </a:accent5>
      <a:accent6>
        <a:srgbClr val="F0F0F0"/>
      </a:accent6>
      <a:hlink>
        <a:srgbClr val="005EA2"/>
      </a:hlink>
      <a:folHlink>
        <a:srgbClr val="954F72"/>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14258</TotalTime>
  <Words>6284</Words>
  <Application>Microsoft Office PowerPoint</Application>
  <PresentationFormat>Widescreen</PresentationFormat>
  <Paragraphs>404</Paragraphs>
  <Slides>38</Slides>
  <Notes>38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Acumin Variable Concept</vt:lpstr>
      <vt:lpstr>Aptos</vt:lpstr>
      <vt:lpstr>Arial</vt:lpstr>
      <vt:lpstr>Calibri</vt:lpstr>
      <vt:lpstr>Calibri Light</vt:lpstr>
      <vt:lpstr>Charter Roman</vt:lpstr>
      <vt:lpstr>Helvetica Neue</vt:lpstr>
      <vt:lpstr>Open Sans</vt:lpstr>
      <vt:lpstr>Public Sans</vt:lpstr>
      <vt:lpstr>Public Sans ExtraLight</vt:lpstr>
      <vt:lpstr>Public Sans Light</vt:lpstr>
      <vt:lpstr>Symbol</vt:lpstr>
      <vt:lpstr>Veranda</vt:lpstr>
      <vt:lpstr>Verdana</vt:lpstr>
      <vt:lpstr>Wingdings</vt:lpstr>
      <vt:lpstr>Office Theme</vt:lpstr>
      <vt:lpstr>PowerPoint Presentation</vt:lpstr>
      <vt:lpstr>Welcome</vt:lpstr>
      <vt:lpstr>TIME &amp; Tech Manager</vt:lpstr>
      <vt:lpstr>PowerPoint Presentation</vt:lpstr>
      <vt:lpstr>PowerPoint Presentation</vt:lpstr>
      <vt:lpstr>Trainers</vt:lpstr>
      <vt:lpstr>Trainer Recent Addition</vt:lpstr>
      <vt:lpstr>Discussion Topic: Agency Roles</vt:lpstr>
      <vt:lpstr>Discussion Topic: VPF</vt:lpstr>
      <vt:lpstr>Violent Person File</vt:lpstr>
      <vt:lpstr>Violent Person File (Continued)</vt:lpstr>
      <vt:lpstr>Discussion Topic: Supervised Release File</vt:lpstr>
      <vt:lpstr>Supervised Release File</vt:lpstr>
      <vt:lpstr>Supervised Release Return in Portal XL </vt:lpstr>
      <vt:lpstr>Discussion Topic: Missing Child Alerts</vt:lpstr>
      <vt:lpstr>Missing Child Alerts</vt:lpstr>
      <vt:lpstr>Discussion Topic: Locates</vt:lpstr>
      <vt:lpstr>Locates </vt:lpstr>
      <vt:lpstr>Portal XL Hit Confirmations &amp; Terminals</vt:lpstr>
      <vt:lpstr>Portal XL Administrative Functions</vt:lpstr>
      <vt:lpstr>Portal XL Links</vt:lpstr>
      <vt:lpstr>Coming Soon– Fuel Types for DOT Responses</vt:lpstr>
      <vt:lpstr>Discussion Topic: RISC </vt:lpstr>
      <vt:lpstr>Repository for Individuals of Special Concern (RISC)</vt:lpstr>
      <vt:lpstr>SENTRI Form</vt:lpstr>
      <vt:lpstr>SENTRI Notification</vt:lpstr>
      <vt:lpstr>Advanced Certification - Project</vt:lpstr>
      <vt:lpstr>Advanced Projects Struggles</vt:lpstr>
      <vt:lpstr>Resources:  Nlets User Guide</vt:lpstr>
      <vt:lpstr>Resources:  Nlets User Guide</vt:lpstr>
      <vt:lpstr>PowerPoint Presentation</vt:lpstr>
      <vt:lpstr>Mobile Device Lookup (MDQ) </vt:lpstr>
      <vt:lpstr>Mobile Device Lookup (MDQ)</vt:lpstr>
      <vt:lpstr>CJIS Security Policy Updates</vt:lpstr>
      <vt:lpstr>Authorized User Background Checks</vt:lpstr>
      <vt:lpstr>Newsletter</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Drummond, Gillian L.</dc:creator>
  <cp:lastModifiedBy>Cook, Sarah M.</cp:lastModifiedBy>
  <cp:revision>307</cp:revision>
  <cp:lastPrinted>2021-07-20T12:39:09Z</cp:lastPrinted>
  <dcterms:modified xsi:type="dcterms:W3CDTF">2024-09-09T15:51:42Z</dcterms:modified>
</cp:coreProperties>
</file>