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2"/>
    <p:sldId id="257" r:id="rId3"/>
    <p:sldId id="378" r:id="rId4"/>
    <p:sldId id="379" r:id="rId5"/>
    <p:sldId id="308" r:id="rId6"/>
    <p:sldId id="352" r:id="rId7"/>
    <p:sldId id="376" r:id="rId8"/>
    <p:sldId id="360" r:id="rId9"/>
    <p:sldId id="361" r:id="rId10"/>
    <p:sldId id="362" r:id="rId11"/>
    <p:sldId id="363" r:id="rId12"/>
    <p:sldId id="364" r:id="rId13"/>
    <p:sldId id="365" r:id="rId14"/>
    <p:sldId id="351" r:id="rId15"/>
    <p:sldId id="371" r:id="rId16"/>
    <p:sldId id="372" r:id="rId17"/>
    <p:sldId id="373" r:id="rId18"/>
    <p:sldId id="374" r:id="rId19"/>
    <p:sldId id="375" r:id="rId20"/>
    <p:sldId id="366" r:id="rId21"/>
    <p:sldId id="367" r:id="rId22"/>
    <p:sldId id="380" r:id="rId23"/>
    <p:sldId id="368" r:id="rId24"/>
    <p:sldId id="381" r:id="rId25"/>
    <p:sldId id="369" r:id="rId26"/>
    <p:sldId id="370" r:id="rId27"/>
    <p:sldId id="377" r:id="rId28"/>
    <p:sldId id="382" r:id="rId29"/>
    <p:sldId id="359" r:id="rId30"/>
    <p:sldId id="383" r:id="rId31"/>
    <p:sldId id="384" r:id="rId32"/>
    <p:sldId id="355" r:id="rId33"/>
    <p:sldId id="290" r:id="rId34"/>
    <p:sldId id="270" r:id="rId35"/>
  </p:sldIdLst>
  <p:sldSz cx="12192000" cy="68580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521415D9-36F7-43E2-AB2F-B90AF26B5E84}">
      <p14:sectionLst xmlns:p14="http://schemas.microsoft.com/office/powerpoint/2010/main">
        <p14:section name="Default Section" id="{82EB1D0C-BD79-45A5-85E2-71A107AE4B7C}">
          <p14:sldIdLst>
            <p14:sldId id="256"/>
            <p14:sldId id="257"/>
            <p14:sldId id="378"/>
            <p14:sldId id="379"/>
            <p14:sldId id="308"/>
            <p14:sldId id="352"/>
            <p14:sldId id="376"/>
            <p14:sldId id="360"/>
            <p14:sldId id="361"/>
            <p14:sldId id="362"/>
            <p14:sldId id="363"/>
            <p14:sldId id="364"/>
            <p14:sldId id="365"/>
            <p14:sldId id="351"/>
            <p14:sldId id="371"/>
            <p14:sldId id="372"/>
            <p14:sldId id="373"/>
            <p14:sldId id="374"/>
            <p14:sldId id="375"/>
            <p14:sldId id="366"/>
            <p14:sldId id="367"/>
            <p14:sldId id="380"/>
            <p14:sldId id="368"/>
            <p14:sldId id="381"/>
            <p14:sldId id="369"/>
            <p14:sldId id="370"/>
            <p14:sldId id="377"/>
            <p14:sldId id="382"/>
            <p14:sldId id="359"/>
            <p14:sldId id="383"/>
            <p14:sldId id="384"/>
            <p14:sldId id="355"/>
            <p14:sldId id="290"/>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3982" autoAdjust="0"/>
  </p:normalViewPr>
  <p:slideViewPr>
    <p:cSldViewPr snapToGrid="0">
      <p:cViewPr varScale="1">
        <p:scale>
          <a:sx n="73" d="100"/>
          <a:sy n="73" d="100"/>
        </p:scale>
        <p:origin x="197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dirty="0"/>
          </a:p>
        </p:txBody>
      </p:sp>
      <p:sp>
        <p:nvSpPr>
          <p:cNvPr id="92" name="Shape 92"/>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2347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1255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3987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3726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173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3042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4405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1668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Examples of superior: US Passport, PIV card, CAC</a:t>
            </a:r>
          </a:p>
          <a:p>
            <a:r>
              <a:rPr lang="en-US" dirty="0"/>
              <a:t>Examples of strong+: REAL ID cards, US Uniformed Services ID Cards</a:t>
            </a:r>
          </a:p>
          <a:p>
            <a:r>
              <a:rPr lang="en-US" dirty="0"/>
              <a:t>Examples of strong: DL or ID card that is not REAL ID compliant, Native American Tribal photo ID card.</a:t>
            </a:r>
          </a:p>
          <a:p>
            <a:r>
              <a:rPr lang="en-US" dirty="0"/>
              <a:t>Examples of fair: School ID card(w/photo), Utility account statement, credit card statement, bank statement.</a:t>
            </a:r>
          </a:p>
          <a:p>
            <a:r>
              <a:rPr lang="en-US" dirty="0"/>
              <a:t>Examples of weak: SSN, Birth Certificate </a:t>
            </a:r>
          </a:p>
          <a:p>
            <a:endParaRPr lang="en-US" dirty="0"/>
          </a:p>
        </p:txBody>
      </p:sp>
    </p:spTree>
    <p:extLst>
      <p:ext uri="{BB962C8B-B14F-4D97-AF65-F5344CB8AC3E}">
        <p14:creationId xmlns:p14="http://schemas.microsoft.com/office/powerpoint/2010/main" val="2451862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0885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IPQ = Interpol query, IAQ = Immigration Alien Query, sent to LESC/ICE.</a:t>
            </a:r>
          </a:p>
        </p:txBody>
      </p:sp>
    </p:spTree>
    <p:extLst>
      <p:ext uri="{BB962C8B-B14F-4D97-AF65-F5344CB8AC3E}">
        <p14:creationId xmlns:p14="http://schemas.microsoft.com/office/powerpoint/2010/main" val="1703265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9495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9043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6262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4853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DCI can provide regional CERT team response and assistance as well as provides intelligence to federal entities that are required to be notified as necessary (FBI, CISA, NSA, DOD, etc.) </a:t>
            </a:r>
          </a:p>
          <a:p>
            <a:endParaRPr lang="en-US" dirty="0"/>
          </a:p>
        </p:txBody>
      </p:sp>
    </p:spTree>
    <p:extLst>
      <p:ext uri="{BB962C8B-B14F-4D97-AF65-F5344CB8AC3E}">
        <p14:creationId xmlns:p14="http://schemas.microsoft.com/office/powerpoint/2010/main" val="2455205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Since the TIME System is considered Critical Infrastructure of a National Security Nature, all related policies and requirements for reporting to WI DOJ supersedes those of local or private authority. </a:t>
            </a:r>
          </a:p>
          <a:p>
            <a:endParaRPr lang="en-US" dirty="0"/>
          </a:p>
        </p:txBody>
      </p:sp>
    </p:spTree>
    <p:extLst>
      <p:ext uri="{BB962C8B-B14F-4D97-AF65-F5344CB8AC3E}">
        <p14:creationId xmlns:p14="http://schemas.microsoft.com/office/powerpoint/2010/main" val="4232489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29886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With Encryption standards now moving to FIPS 140-3, agencies should be keeping an eye out to replace their aging infrastructure which may or may not be eligible for upgrades or replacements. The same applies with Windows OS and server updates and upgrades. </a:t>
            </a:r>
          </a:p>
          <a:p>
            <a:endParaRPr lang="en-US" dirty="0"/>
          </a:p>
          <a:p>
            <a:endParaRPr lang="en-US" dirty="0"/>
          </a:p>
        </p:txBody>
      </p:sp>
    </p:spTree>
    <p:extLst>
      <p:ext uri="{BB962C8B-B14F-4D97-AF65-F5344CB8AC3E}">
        <p14:creationId xmlns:p14="http://schemas.microsoft.com/office/powerpoint/2010/main" val="556934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Agencies that have items of concern identified during the audits will be required to provide estimated timelines for addressing non-compliant items in their response back to CIB. </a:t>
            </a:r>
          </a:p>
        </p:txBody>
      </p:sp>
    </p:spTree>
    <p:extLst>
      <p:ext uri="{BB962C8B-B14F-4D97-AF65-F5344CB8AC3E}">
        <p14:creationId xmlns:p14="http://schemas.microsoft.com/office/powerpoint/2010/main" val="3248705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Agencies that have items of concern identified during the audits will be required to provide estimated timelines for addressing non-compliant items in their response back to CIB. </a:t>
            </a:r>
          </a:p>
        </p:txBody>
      </p:sp>
    </p:spTree>
    <p:extLst>
      <p:ext uri="{BB962C8B-B14F-4D97-AF65-F5344CB8AC3E}">
        <p14:creationId xmlns:p14="http://schemas.microsoft.com/office/powerpoint/2010/main" val="3021725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LASO training is now required to be completed annually. CIB has online LASO training available as well as paper LASO training materials available on the WILEnet website. </a:t>
            </a:r>
          </a:p>
          <a:p>
            <a:endParaRPr lang="en-US" dirty="0"/>
          </a:p>
          <a:p>
            <a:r>
              <a:rPr lang="en-US" dirty="0"/>
              <a:t>Security Awareness training is now required on an annual basis and just like the LASO training, Security Awareness is available both on paper and digitally. However, there are different levels of Security Awareness training that are required based on the job duties of the person. TIME System users get Security Awareness as part of their biannual certification or recertification, but they will also now be required to take the stand-alone Security Awareness training on the opposite years from certification/recertification. Non-TIME System users will just need to take either the paper or digital Security Awareness training annually. </a:t>
            </a:r>
          </a:p>
          <a:p>
            <a:endParaRPr lang="en-US" dirty="0"/>
          </a:p>
          <a:p>
            <a:r>
              <a:rPr lang="en-US" dirty="0"/>
              <a:t>MCAs are required between all CJA’s and their IT/IS support is the IT/IS support is not part of the CJA. This applies for both public and private entities. MCAs will be requested by CIB from the CJA at time of audit so if the CJA does not have one, they will be required to get a current copy with IT/IS support if they are not directly part of the CJA. </a:t>
            </a:r>
          </a:p>
          <a:p>
            <a:endParaRPr lang="en-US" dirty="0"/>
          </a:p>
        </p:txBody>
      </p:sp>
    </p:spTree>
    <p:extLst>
      <p:ext uri="{BB962C8B-B14F-4D97-AF65-F5344CB8AC3E}">
        <p14:creationId xmlns:p14="http://schemas.microsoft.com/office/powerpoint/2010/main" val="3597817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What’s it’s purpose?</a:t>
            </a:r>
          </a:p>
          <a:p>
            <a:endParaRPr lang="en-US" dirty="0"/>
          </a:p>
          <a:p>
            <a:r>
              <a:rPr lang="en-US" dirty="0"/>
              <a:t>If CJI isn’t involved, then the policy does not need to be applied. </a:t>
            </a:r>
          </a:p>
          <a:p>
            <a:endParaRPr lang="en-US" dirty="0"/>
          </a:p>
          <a:p>
            <a:endParaRPr lang="en-US" dirty="0"/>
          </a:p>
          <a:p>
            <a:r>
              <a:rPr lang="en-US" dirty="0"/>
              <a:t>Not just because the “FBI said so”…</a:t>
            </a:r>
          </a:p>
        </p:txBody>
      </p:sp>
    </p:spTree>
    <p:extLst>
      <p:ext uri="{BB962C8B-B14F-4D97-AF65-F5344CB8AC3E}">
        <p14:creationId xmlns:p14="http://schemas.microsoft.com/office/powerpoint/2010/main" val="957530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93081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7519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15302455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43648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7708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Official definition. </a:t>
            </a:r>
          </a:p>
          <a:p>
            <a:r>
              <a:rPr lang="en-US" dirty="0"/>
              <a:t>In simple terms, any data obtained from the FBI. </a:t>
            </a:r>
          </a:p>
          <a:p>
            <a:r>
              <a:rPr lang="en-US" dirty="0"/>
              <a:t>Agencies could deem anything TIME System  = CJI for consistency and easy of management.</a:t>
            </a:r>
          </a:p>
        </p:txBody>
      </p:sp>
    </p:spTree>
    <p:extLst>
      <p:ext uri="{BB962C8B-B14F-4D97-AF65-F5344CB8AC3E}">
        <p14:creationId xmlns:p14="http://schemas.microsoft.com/office/powerpoint/2010/main" val="3431941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Many of the updates to the CJIS Security Policy are based off NIST 800-53 and 800-63. If familiar with those publications, then you should have a good idea of what the majority of the new requirements are and their basis. </a:t>
            </a:r>
          </a:p>
          <a:p>
            <a:endParaRPr lang="en-US" dirty="0"/>
          </a:p>
          <a:p>
            <a:r>
              <a:rPr lang="en-US" dirty="0"/>
              <a:t>Modernization efforts have focused more on preventing access from both outside and insider threats and placing an emphasis on the multi-faceted approaches to security with long term goals and robust planning.</a:t>
            </a:r>
          </a:p>
        </p:txBody>
      </p:sp>
    </p:spTree>
    <p:extLst>
      <p:ext uri="{BB962C8B-B14F-4D97-AF65-F5344CB8AC3E}">
        <p14:creationId xmlns:p14="http://schemas.microsoft.com/office/powerpoint/2010/main" val="1614692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496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The current zero-cycle goes from 10/1/2024 – 9/30/2027. All items in modernization will be auditable and sanctionable as of 10/1/2027.</a:t>
            </a:r>
          </a:p>
        </p:txBody>
      </p:sp>
    </p:spTree>
    <p:extLst>
      <p:ext uri="{BB962C8B-B14F-4D97-AF65-F5344CB8AC3E}">
        <p14:creationId xmlns:p14="http://schemas.microsoft.com/office/powerpoint/2010/main" val="3316532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6493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9306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dirty="0"/>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hyperlink" Target="https://www.doj.state.wi.us/" TargetMode="External"/><Relationship Id="rId9"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hyperlink" Target="https://www.doj.state.wi.u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fif"/><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www.doj.state.wi.us/" TargetMode="External"/><Relationship Id="rId5" Type="http://schemas.openxmlformats.org/officeDocument/2006/relationships/image" Target="../media/image15.jpg"/><Relationship Id="rId4" Type="http://schemas.openxmlformats.org/officeDocument/2006/relationships/image" Target="../media/image14.jpg"/><Relationship Id="rId9"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hyperlink" Target="https://www.doj.state.wi.us/"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7.jpe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www.doj.state.wi.us/" TargetMode="External"/><Relationship Id="rId5" Type="http://schemas.openxmlformats.org/officeDocument/2006/relationships/image" Target="../media/image19.jfif"/><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hyperlink" Target="mailto:polachekzd@doj.state.wi.us" TargetMode="External"/><Relationship Id="rId3" Type="http://schemas.openxmlformats.org/officeDocument/2006/relationships/image" Target="../media/image20.jfif"/><Relationship Id="rId7" Type="http://schemas.openxmlformats.org/officeDocument/2006/relationships/hyperlink" Target="mailto:kalinoskibt@doj.state.wi.us"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hyperlink" Target="mailto:wsic@doj.state.wi.us" TargetMode="External"/><Relationship Id="rId5" Type="http://schemas.openxmlformats.org/officeDocument/2006/relationships/image" Target="../media/image7.png"/><Relationship Id="rId10" Type="http://schemas.openxmlformats.org/officeDocument/2006/relationships/hyperlink" Target="mailto:schuhkr@doj.state.wi.us" TargetMode="External"/><Relationship Id="rId4" Type="http://schemas.openxmlformats.org/officeDocument/2006/relationships/hyperlink" Target="https://www.doj.state.wi.us/" TargetMode="External"/><Relationship Id="rId9" Type="http://schemas.openxmlformats.org/officeDocument/2006/relationships/hyperlink" Target="mailto:theringcd@doj.state.wi.u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hyperlink" Target="https://www.doj.state.wi.us/" TargetMode="External"/><Relationship Id="rId7"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mailto:cibaudit@doj.state.wi.us" TargetMode="External"/><Relationship Id="rId5" Type="http://schemas.openxmlformats.org/officeDocument/2006/relationships/image" Target="../media/image1.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doj.state.wi.us/" TargetMode="External"/><Relationship Id="rId7"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1.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8" Type="http://schemas.openxmlformats.org/officeDocument/2006/relationships/hyperlink" Target="https://ijis.org/community-resources/cjis-security-policy-webinars/#KGFvvngYGtI" TargetMode="External"/><Relationship Id="rId3" Type="http://schemas.openxmlformats.org/officeDocument/2006/relationships/hyperlink" Target="https://www.doj.state.wi.us/" TargetMode="External"/><Relationship Id="rId7" Type="http://schemas.openxmlformats.org/officeDocument/2006/relationships/hyperlink" Target="https://ijis.org/community-resources/cjis-security-policy-webinars/#Wby3oQAfnxc"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s://www.nccoe.nist.gov/sites/default/files/2024-05/mfa-webinar-05-17-24-presentation.pdf" TargetMode="External"/><Relationship Id="rId5" Type="http://schemas.openxmlformats.org/officeDocument/2006/relationships/image" Target="../media/image1.png"/><Relationship Id="rId10" Type="http://schemas.openxmlformats.org/officeDocument/2006/relationships/hyperlink" Target="https://ijis.org/community-resources/cjis-security-policy-webinars/#JNI0Nfn_CJ8" TargetMode="External"/><Relationship Id="rId4" Type="http://schemas.openxmlformats.org/officeDocument/2006/relationships/image" Target="../media/image7.png"/><Relationship Id="rId9" Type="http://schemas.openxmlformats.org/officeDocument/2006/relationships/hyperlink" Target="https://ijis.org/community-resources/cjis-security-policy-webinars/#MMJGaoKoUj4"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mailto:ETIME@DOJ.STATE.WI.US" TargetMode="External"/><Relationship Id="rId3" Type="http://schemas.openxmlformats.org/officeDocument/2006/relationships/hyperlink" Target="https://www.doj.state.wi.us/" TargetMode="External"/><Relationship Id="rId7" Type="http://schemas.openxmlformats.org/officeDocument/2006/relationships/hyperlink" Target="mailto:CIBPSN@DOJ.STATE.WI.US" TargetMode="External"/><Relationship Id="rId12"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mailto:CIBTRAIN@DOJ.STATE.WI.US" TargetMode="External"/><Relationship Id="rId11" Type="http://schemas.openxmlformats.org/officeDocument/2006/relationships/hyperlink" Target="mailto:TSCC@DOJ.STATE.WI.US" TargetMode="External"/><Relationship Id="rId5" Type="http://schemas.openxmlformats.org/officeDocument/2006/relationships/image" Target="../media/image1.png"/><Relationship Id="rId10" Type="http://schemas.openxmlformats.org/officeDocument/2006/relationships/hyperlink" Target="mailto:CIBAUDIT@DOJ.STATE.WI.US" TargetMode="External"/><Relationship Id="rId4" Type="http://schemas.openxmlformats.org/officeDocument/2006/relationships/image" Target="../media/image7.png"/><Relationship Id="rId9" Type="http://schemas.openxmlformats.org/officeDocument/2006/relationships/hyperlink" Target="mailto:TIMEBILLING@DOJ.STATE.WI.U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le.fbi.gov/cjis-division/cjis-security-policy-resource-center" TargetMode="External"/><Relationship Id="rId5" Type="http://schemas.openxmlformats.org/officeDocument/2006/relationships/image" Target="../media/image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www.doj.state.wi.u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C3F"/>
        </a:solidFill>
        <a:effectLst/>
      </p:bgPr>
    </p:bg>
    <p:spTree>
      <p:nvGrpSpPr>
        <p:cNvPr id="1" name=""/>
        <p:cNvGrpSpPr/>
        <p:nvPr/>
      </p:nvGrpSpPr>
      <p:grpSpPr>
        <a:xfrm>
          <a:off x="0" y="0"/>
          <a:ext cx="0" cy="0"/>
          <a:chOff x="0" y="0"/>
          <a:chExt cx="0" cy="0"/>
        </a:xfrm>
      </p:grpSpPr>
      <p:pic>
        <p:nvPicPr>
          <p:cNvPr id="94" name="doj-logo-color.png" descr="doj-logo-color.png"/>
          <p:cNvPicPr>
            <a:picLocks noChangeAspect="1"/>
          </p:cNvPicPr>
          <p:nvPr/>
        </p:nvPicPr>
        <p:blipFill>
          <a:blip r:embed="rId3"/>
          <a:stretch>
            <a:fillRect/>
          </a:stretch>
        </p:blipFill>
        <p:spPr>
          <a:xfrm>
            <a:off x="56373" y="5128077"/>
            <a:ext cx="1660733" cy="1660733"/>
          </a:xfrm>
          <a:prstGeom prst="rect">
            <a:avLst/>
          </a:prstGeom>
          <a:ln w="12700">
            <a:miter lim="400000"/>
          </a:ln>
        </p:spPr>
      </p:pic>
      <p:sp>
        <p:nvSpPr>
          <p:cNvPr id="95" name="Title 1"/>
          <p:cNvSpPr txBox="1"/>
          <p:nvPr/>
        </p:nvSpPr>
        <p:spPr>
          <a:xfrm>
            <a:off x="886739" y="4150733"/>
            <a:ext cx="10418520" cy="15889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lgn="ctr" defTabSz="914400">
              <a:defRPr sz="4000">
                <a:solidFill>
                  <a:srgbClr val="FFFFFF"/>
                </a:solidFill>
                <a:latin typeface="Public Sans Thin Medium"/>
                <a:ea typeface="Public Sans Thin Medium"/>
                <a:cs typeface="Public Sans Thin Medium"/>
                <a:sym typeface="Public Sans Thin Medium"/>
              </a:defRPr>
            </a:pPr>
            <a:r>
              <a:rPr lang="en-US" dirty="0">
                <a:latin typeface="Veranda"/>
              </a:rPr>
              <a:t>CJIS Security Policy Modernization Updates</a:t>
            </a:r>
          </a:p>
          <a:p>
            <a:pPr algn="ctr" defTabSz="914400">
              <a:defRPr sz="4000">
                <a:solidFill>
                  <a:srgbClr val="FFFFFF"/>
                </a:solidFill>
                <a:latin typeface="Public Sans Thin Medium"/>
                <a:ea typeface="Public Sans Thin Medium"/>
                <a:cs typeface="Public Sans Thin Medium"/>
                <a:sym typeface="Public Sans Thin Medium"/>
              </a:defRPr>
            </a:pPr>
            <a:r>
              <a:rPr lang="en-US" dirty="0">
                <a:latin typeface="Veranda"/>
              </a:rPr>
              <a:t>CIB Conference, September 10-13</a:t>
            </a:r>
            <a:endParaRPr dirty="0">
              <a:latin typeface="Veranda"/>
            </a:endParaRPr>
          </a:p>
        </p:txBody>
      </p:sp>
      <p:pic>
        <p:nvPicPr>
          <p:cNvPr id="5" name="Picture 4" descr="Logo&#10;&#10;Description automatically generated">
            <a:extLst>
              <a:ext uri="{FF2B5EF4-FFF2-40B4-BE49-F238E27FC236}">
                <a16:creationId xmlns:a16="http://schemas.microsoft.com/office/drawing/2014/main" id="{730E9C17-CCDE-4119-9A9D-FCCCF77F3B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0915" y="5177724"/>
            <a:ext cx="1611086" cy="1611086"/>
          </a:xfrm>
          <a:prstGeom prst="rect">
            <a:avLst/>
          </a:prstGeom>
        </p:spPr>
      </p:pic>
      <p:pic>
        <p:nvPicPr>
          <p:cNvPr id="7" name="Picture 6" descr="A gold and blue badge with a flag and text&#10;&#10;Description automatically generated">
            <a:extLst>
              <a:ext uri="{FF2B5EF4-FFF2-40B4-BE49-F238E27FC236}">
                <a16:creationId xmlns:a16="http://schemas.microsoft.com/office/drawing/2014/main" id="{9F56377A-25A3-2823-61D2-C401DB76BF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0543" y="524145"/>
            <a:ext cx="3470911" cy="3470911"/>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Priority 1 Control Areas:</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2" name="TextBox 1">
            <a:extLst>
              <a:ext uri="{FF2B5EF4-FFF2-40B4-BE49-F238E27FC236}">
                <a16:creationId xmlns:a16="http://schemas.microsoft.com/office/drawing/2014/main" id="{5CCF244B-91EB-15AB-D448-E936EFABF4CE}"/>
              </a:ext>
            </a:extLst>
          </p:cNvPr>
          <p:cNvSpPr txBox="1"/>
          <p:nvPr/>
        </p:nvSpPr>
        <p:spPr>
          <a:xfrm>
            <a:off x="699190" y="2600587"/>
            <a:ext cx="10717294" cy="3970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Systems and Communications Protection (SC)</a:t>
            </a:r>
          </a:p>
          <a:p>
            <a:pPr marR="0" algn="l" defTabSz="457200" rtl="0" fontAlgn="auto" latinLnBrk="0" hangingPunct="0">
              <a:lnSpc>
                <a:spcPct val="100000"/>
              </a:lnSpc>
              <a:spcBef>
                <a:spcPts val="0"/>
              </a:spcBef>
              <a:spcAft>
                <a:spcPts val="0"/>
              </a:spcAft>
              <a:buClrTx/>
              <a:buSzTx/>
              <a:tabLst/>
            </a:pPr>
            <a:r>
              <a:rPr lang="en-US" sz="2800" dirty="0"/>
              <a:t>	1. Boundary Protection – AP’s, External Telecom Services, Routing, PII</a:t>
            </a:r>
          </a:p>
          <a:p>
            <a:pPr marR="0" algn="l" defTabSz="457200" rtl="0" fontAlgn="auto" latinLnBrk="0" hangingPunct="0">
              <a:lnSpc>
                <a:spcPct val="100000"/>
              </a:lnSpc>
              <a:spcBef>
                <a:spcPts val="0"/>
              </a:spcBef>
              <a:spcAft>
                <a:spcPts val="0"/>
              </a:spcAft>
              <a:buClrTx/>
              <a:buSzTx/>
              <a:tabLst/>
            </a:pPr>
            <a:endParaRPr lang="en-US" sz="2800" dirty="0"/>
          </a:p>
          <a:p>
            <a:pPr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System and Information Integrity (SI)</a:t>
            </a:r>
          </a:p>
          <a:p>
            <a:pPr lvl="1" indent="0"/>
            <a:r>
              <a:rPr lang="en-US" sz="2800" dirty="0"/>
              <a:t>	1. Flaw Remediation</a:t>
            </a:r>
          </a:p>
          <a:p>
            <a:pPr lvl="1" indent="0"/>
            <a:r>
              <a:rPr lang="en-US" sz="2800" dirty="0"/>
              <a:t>	2. Malicious Code Protection</a:t>
            </a:r>
          </a:p>
          <a:p>
            <a:pPr lvl="1" indent="0"/>
            <a:r>
              <a:rPr lang="en-US" sz="2800" dirty="0"/>
              <a:t>	3. System Monitoring</a:t>
            </a:r>
          </a:p>
          <a:p>
            <a:pPr lvl="1" indent="0"/>
            <a:r>
              <a:rPr lang="en-US" sz="2800" dirty="0"/>
              <a:t>	4. Software/Firmware and Information Integrity</a:t>
            </a:r>
          </a:p>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endParaRPr lang="en-US" sz="2800" dirty="0"/>
          </a:p>
        </p:txBody>
      </p:sp>
    </p:spTree>
    <p:extLst>
      <p:ext uri="{BB962C8B-B14F-4D97-AF65-F5344CB8AC3E}">
        <p14:creationId xmlns:p14="http://schemas.microsoft.com/office/powerpoint/2010/main" val="134606665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Priority 1 Control Areas:</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2" name="TextBox 1">
            <a:extLst>
              <a:ext uri="{FF2B5EF4-FFF2-40B4-BE49-F238E27FC236}">
                <a16:creationId xmlns:a16="http://schemas.microsoft.com/office/drawing/2014/main" id="{5CCF244B-91EB-15AB-D448-E936EFABF4CE}"/>
              </a:ext>
            </a:extLst>
          </p:cNvPr>
          <p:cNvSpPr txBox="1"/>
          <p:nvPr/>
        </p:nvSpPr>
        <p:spPr>
          <a:xfrm>
            <a:off x="699190" y="2600587"/>
            <a:ext cx="10717294" cy="32932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Risk Assessment (RA)</a:t>
            </a:r>
          </a:p>
          <a:p>
            <a:pPr marR="0" algn="l" defTabSz="457200" rtl="0" fontAlgn="auto" latinLnBrk="0" hangingPunct="0">
              <a:lnSpc>
                <a:spcPct val="100000"/>
              </a:lnSpc>
              <a:spcBef>
                <a:spcPts val="0"/>
              </a:spcBef>
              <a:spcAft>
                <a:spcPts val="0"/>
              </a:spcAft>
              <a:buClrTx/>
              <a:buSzTx/>
              <a:tabLst/>
            </a:pPr>
            <a:r>
              <a:rPr lang="en-US" sz="2800" dirty="0"/>
              <a:t>	1. Vulnerability Monitoring and Scanning</a:t>
            </a:r>
          </a:p>
          <a:p>
            <a:pPr marR="0" algn="l" defTabSz="457200" rtl="0" fontAlgn="auto" latinLnBrk="0" hangingPunct="0">
              <a:lnSpc>
                <a:spcPct val="100000"/>
              </a:lnSpc>
              <a:spcBef>
                <a:spcPts val="0"/>
              </a:spcBef>
              <a:spcAft>
                <a:spcPts val="0"/>
              </a:spcAft>
              <a:buClrTx/>
              <a:buSzTx/>
              <a:tabLst/>
            </a:pPr>
            <a:br>
              <a:rPr lang="en-US" sz="2800" dirty="0"/>
            </a:br>
            <a:r>
              <a:rPr lang="en-US" sz="2400" dirty="0"/>
              <a:t>* All previously mentioned Priority 1 sections are those as defined by the APB for the CJIS Security Policy and agreed upon by all 50 states. The following areas may or may not be CJIS defined Priority 1 controls, but those areas that CIB would highly recommend that agencies also concentrate on modernizing. </a:t>
            </a:r>
          </a:p>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endParaRPr lang="en-US" sz="2800" dirty="0"/>
          </a:p>
        </p:txBody>
      </p:sp>
    </p:spTree>
    <p:extLst>
      <p:ext uri="{BB962C8B-B14F-4D97-AF65-F5344CB8AC3E}">
        <p14:creationId xmlns:p14="http://schemas.microsoft.com/office/powerpoint/2010/main" val="232948899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group of usb drives&#10;&#10;Description automatically generated">
            <a:extLst>
              <a:ext uri="{FF2B5EF4-FFF2-40B4-BE49-F238E27FC236}">
                <a16:creationId xmlns:a16="http://schemas.microsoft.com/office/drawing/2014/main" id="{0723BD7C-F6A3-1EB0-2BCB-7827AC6228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7532" y="5239443"/>
            <a:ext cx="1532580" cy="1341007"/>
          </a:xfrm>
          <a:prstGeom prst="rect">
            <a:avLst/>
          </a:prstGeom>
        </p:spPr>
      </p:pic>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4"/>
              </a:defRPr>
            </a:lvl1pPr>
          </a:lstStyle>
          <a:p>
            <a:pPr>
              <a:defRPr u="none">
                <a:solidFill>
                  <a:srgbClr val="005EA2"/>
                </a:solidFill>
                <a:uFillTx/>
              </a:defRPr>
            </a:pPr>
            <a:r>
              <a:rPr lang="en-US" u="sng" dirty="0">
                <a:solidFill>
                  <a:srgbClr val="0563C1"/>
                </a:solidFill>
                <a:uFill>
                  <a:solidFill>
                    <a:srgbClr val="0563C1"/>
                  </a:solidFill>
                </a:uFill>
                <a:latin typeface="Veranda"/>
                <a:hlinkClick r:id="rId4"/>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6"/>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Multi-Factor Authentication (Priority 1)</a:t>
            </a:r>
          </a:p>
          <a:p>
            <a:pPr marL="342900" indent="-342900" defTabSz="914400">
              <a:buFont typeface="Wingdings" panose="05000000000000000000" pitchFamily="2" charset="2"/>
              <a:buChar char="Ø"/>
              <a:defRPr sz="4200">
                <a:solidFill>
                  <a:srgbClr val="993047"/>
                </a:solidFill>
                <a:latin typeface="Public Sans Thin Regular"/>
                <a:ea typeface="Public Sans Thin Regular"/>
                <a:cs typeface="Public Sans Thin Regular"/>
                <a:sym typeface="Public Sans Thin Regular"/>
              </a:defRPr>
            </a:pP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3" name="TextBox 2">
            <a:extLst>
              <a:ext uri="{FF2B5EF4-FFF2-40B4-BE49-F238E27FC236}">
                <a16:creationId xmlns:a16="http://schemas.microsoft.com/office/drawing/2014/main" id="{90373DA9-36E1-5FF7-9D19-432625AE0C7C}"/>
              </a:ext>
            </a:extLst>
          </p:cNvPr>
          <p:cNvSpPr txBox="1"/>
          <p:nvPr/>
        </p:nvSpPr>
        <p:spPr>
          <a:xfrm>
            <a:off x="699190" y="2600587"/>
            <a:ext cx="10717294" cy="3108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400" dirty="0"/>
              <a:t>Formerly known as Advanced Authentication or 2-Factor Advanced 	Authentication (2FA). </a:t>
            </a:r>
          </a:p>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400" dirty="0"/>
              <a:t>Factor Types – 2 of 3 required for use with CJIS systems.</a:t>
            </a:r>
          </a:p>
          <a:p>
            <a:pPr lvl="1" indent="0"/>
            <a:r>
              <a:rPr lang="en-US" sz="2400" dirty="0"/>
              <a:t>	- “Something You Have” (e.g., physical authenticator/token)</a:t>
            </a:r>
          </a:p>
          <a:p>
            <a:pPr lvl="1" indent="0"/>
            <a:r>
              <a:rPr lang="en-US" sz="2400" dirty="0"/>
              <a:t>	- “Something You Know” (e.g., a PIN, memorized secret)</a:t>
            </a:r>
          </a:p>
          <a:p>
            <a:pPr lvl="1" indent="0"/>
            <a:r>
              <a:rPr lang="en-US" sz="2400" b="1" dirty="0"/>
              <a:t>	</a:t>
            </a:r>
            <a:r>
              <a:rPr lang="en-US" sz="2400" dirty="0"/>
              <a:t>- “Something You Are” (e.g., biometrics) </a:t>
            </a:r>
            <a:r>
              <a:rPr lang="en-US" sz="2400" dirty="0">
                <a:solidFill>
                  <a:srgbClr val="FF0000"/>
                </a:solidFill>
              </a:rPr>
              <a:t>*</a:t>
            </a:r>
            <a:r>
              <a:rPr lang="en-US" sz="2400" dirty="0"/>
              <a:t> </a:t>
            </a:r>
            <a:br>
              <a:rPr lang="en-US" sz="2400" b="1" dirty="0"/>
            </a:br>
            <a:r>
              <a:rPr lang="en-US" sz="2400" b="1" dirty="0"/>
              <a:t>		</a:t>
            </a:r>
            <a:r>
              <a:rPr lang="en-US" sz="1600" dirty="0">
                <a:solidFill>
                  <a:srgbClr val="FF0000"/>
                </a:solidFill>
              </a:rPr>
              <a:t>* Cannot be used as primary factor, can only be used as an enhanced factor in addition to a “Have” or “Know” factor.</a:t>
            </a:r>
          </a:p>
          <a:p>
            <a:pPr marR="0" algn="l" defTabSz="457200" rtl="0" fontAlgn="auto" latinLnBrk="0" hangingPunct="0">
              <a:lnSpc>
                <a:spcPct val="100000"/>
              </a:lnSpc>
              <a:spcBef>
                <a:spcPts val="0"/>
              </a:spcBef>
              <a:spcAft>
                <a:spcPts val="0"/>
              </a:spcAft>
              <a:buClrTx/>
              <a:buSzTx/>
              <a:tabLst/>
            </a:pPr>
            <a:r>
              <a:rPr lang="en-US" sz="2800" dirty="0"/>
              <a:t> </a:t>
            </a:r>
          </a:p>
        </p:txBody>
      </p:sp>
      <p:pic>
        <p:nvPicPr>
          <p:cNvPr id="7" name="Picture 6" descr="A number collage of numbers&#10;&#10;Description automatically generated">
            <a:extLst>
              <a:ext uri="{FF2B5EF4-FFF2-40B4-BE49-F238E27FC236}">
                <a16:creationId xmlns:a16="http://schemas.microsoft.com/office/drawing/2014/main" id="{532C1561-5E80-354C-88ED-BE6A528F9C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49082" y="5287944"/>
            <a:ext cx="1630017" cy="1083961"/>
          </a:xfrm>
          <a:prstGeom prst="rect">
            <a:avLst/>
          </a:prstGeom>
        </p:spPr>
      </p:pic>
      <p:pic>
        <p:nvPicPr>
          <p:cNvPr id="9" name="Picture 8" descr="A fingerprint scan on a screen&#10;&#10;Description automatically generated">
            <a:extLst>
              <a:ext uri="{FF2B5EF4-FFF2-40B4-BE49-F238E27FC236}">
                <a16:creationId xmlns:a16="http://schemas.microsoft.com/office/drawing/2014/main" id="{B74961C9-68F0-128F-15E4-99DFCD2DA60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1001" y="5239443"/>
            <a:ext cx="1771451" cy="1180967"/>
          </a:xfrm>
          <a:prstGeom prst="rect">
            <a:avLst/>
          </a:prstGeom>
        </p:spPr>
      </p:pic>
      <p:pic>
        <p:nvPicPr>
          <p:cNvPr id="4" name="Picture 3" descr="A black and white symbol with a lock&#10;&#10;Description automatically generated">
            <a:extLst>
              <a:ext uri="{FF2B5EF4-FFF2-40B4-BE49-F238E27FC236}">
                <a16:creationId xmlns:a16="http://schemas.microsoft.com/office/drawing/2014/main" id="{FA479278-78A1-05F1-6A75-B4A2A4B52BE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58069" y="5239444"/>
            <a:ext cx="1083962" cy="1083962"/>
          </a:xfrm>
          <a:prstGeom prst="rect">
            <a:avLst/>
          </a:prstGeom>
        </p:spPr>
      </p:pic>
    </p:spTree>
    <p:extLst>
      <p:ext uri="{BB962C8B-B14F-4D97-AF65-F5344CB8AC3E}">
        <p14:creationId xmlns:p14="http://schemas.microsoft.com/office/powerpoint/2010/main" val="260658160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Multi-Factor Authentication (Priority 1)</a:t>
            </a:r>
          </a:p>
          <a:p>
            <a:pPr marL="342900" indent="-342900" defTabSz="914400">
              <a:buFont typeface="Wingdings" panose="05000000000000000000" pitchFamily="2" charset="2"/>
              <a:buChar char="Ø"/>
              <a:defRPr sz="4200">
                <a:solidFill>
                  <a:srgbClr val="993047"/>
                </a:solidFill>
                <a:latin typeface="Public Sans Thin Regular"/>
                <a:ea typeface="Public Sans Thin Regular"/>
                <a:cs typeface="Public Sans Thin Regular"/>
                <a:sym typeface="Public Sans Thin Regular"/>
              </a:defRPr>
            </a:pP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3" name="TextBox 2">
            <a:extLst>
              <a:ext uri="{FF2B5EF4-FFF2-40B4-BE49-F238E27FC236}">
                <a16:creationId xmlns:a16="http://schemas.microsoft.com/office/drawing/2014/main" id="{90373DA9-36E1-5FF7-9D19-432625AE0C7C}"/>
              </a:ext>
            </a:extLst>
          </p:cNvPr>
          <p:cNvSpPr txBox="1"/>
          <p:nvPr/>
        </p:nvSpPr>
        <p:spPr>
          <a:xfrm>
            <a:off x="699190" y="2600587"/>
            <a:ext cx="10717294" cy="3970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Deployed as close to the access of CJI as possible*. </a:t>
            </a:r>
          </a:p>
          <a:p>
            <a:pPr marR="0" algn="l" defTabSz="457200" rtl="0" fontAlgn="auto" latinLnBrk="0" hangingPunct="0">
              <a:lnSpc>
                <a:spcPct val="100000"/>
              </a:lnSpc>
              <a:spcBef>
                <a:spcPts val="0"/>
              </a:spcBef>
              <a:spcAft>
                <a:spcPts val="0"/>
              </a:spcAft>
              <a:buClrTx/>
              <a:buSzTx/>
              <a:tabLst/>
            </a:pPr>
            <a:r>
              <a:rPr lang="en-US" sz="2800" dirty="0"/>
              <a:t>	- Application login</a:t>
            </a:r>
          </a:p>
          <a:p>
            <a:pPr marR="0" algn="l" defTabSz="457200" rtl="0" fontAlgn="auto" latinLnBrk="0" hangingPunct="0">
              <a:lnSpc>
                <a:spcPct val="100000"/>
              </a:lnSpc>
              <a:spcBef>
                <a:spcPts val="0"/>
              </a:spcBef>
              <a:spcAft>
                <a:spcPts val="0"/>
              </a:spcAft>
              <a:buClrTx/>
              <a:buSzTx/>
              <a:tabLst/>
            </a:pPr>
            <a:r>
              <a:rPr lang="en-US" sz="2800" dirty="0"/>
              <a:t>	- Device login</a:t>
            </a:r>
          </a:p>
          <a:p>
            <a:pPr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Current projections from cyber security intelligence sources say that 	at some point in the coming future, MFA will be required for ALL 	access and/or login points. (consider SAML/OpenID/SSO)</a:t>
            </a:r>
          </a:p>
          <a:p>
            <a:pPr marR="0" algn="l" defTabSz="457200" rtl="0" fontAlgn="auto" latinLnBrk="0" hangingPunct="0">
              <a:lnSpc>
                <a:spcPct val="100000"/>
              </a:lnSpc>
              <a:spcBef>
                <a:spcPts val="0"/>
              </a:spcBef>
              <a:spcAft>
                <a:spcPts val="0"/>
              </a:spcAft>
              <a:buClrTx/>
              <a:buSzTx/>
              <a:tabLst/>
            </a:pPr>
            <a:endParaRPr lang="en-US" sz="2800" dirty="0"/>
          </a:p>
          <a:p>
            <a:pPr marR="0" algn="l" defTabSz="457200" rtl="0" fontAlgn="auto" latinLnBrk="0" hangingPunct="0">
              <a:lnSpc>
                <a:spcPct val="100000"/>
              </a:lnSpc>
              <a:spcBef>
                <a:spcPts val="0"/>
              </a:spcBef>
              <a:spcAft>
                <a:spcPts val="0"/>
              </a:spcAft>
              <a:buClrTx/>
              <a:buSzTx/>
              <a:tabLst/>
            </a:pPr>
            <a:r>
              <a:rPr lang="en-US" sz="2800" dirty="0"/>
              <a:t>	* CJI storage location determines where MFA is deployed </a:t>
            </a:r>
            <a:br>
              <a:rPr lang="en-US" sz="2800" dirty="0"/>
            </a:br>
            <a:r>
              <a:rPr lang="en-US" sz="2800" dirty="0"/>
              <a:t>			</a:t>
            </a:r>
          </a:p>
        </p:txBody>
      </p:sp>
    </p:spTree>
    <p:extLst>
      <p:ext uri="{BB962C8B-B14F-4D97-AF65-F5344CB8AC3E}">
        <p14:creationId xmlns:p14="http://schemas.microsoft.com/office/powerpoint/2010/main" val="254414057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mputer and globe with arrows&#10;&#10;Description automatically generated">
            <a:extLst>
              <a:ext uri="{FF2B5EF4-FFF2-40B4-BE49-F238E27FC236}">
                <a16:creationId xmlns:a16="http://schemas.microsoft.com/office/drawing/2014/main" id="{ED66331B-9B2C-5963-6F5B-F7570D6F19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1043" y="4689566"/>
            <a:ext cx="2610533" cy="1740355"/>
          </a:xfrm>
          <a:prstGeom prst="rect">
            <a:avLst/>
          </a:prstGeom>
        </p:spPr>
      </p:pic>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4"/>
              </a:defRPr>
            </a:lvl1pPr>
          </a:lstStyle>
          <a:p>
            <a:pPr>
              <a:defRPr u="none">
                <a:solidFill>
                  <a:srgbClr val="005EA2"/>
                </a:solidFill>
                <a:uFillTx/>
              </a:defRPr>
            </a:pPr>
            <a:r>
              <a:rPr lang="en-US" u="sng" dirty="0">
                <a:solidFill>
                  <a:srgbClr val="0563C1"/>
                </a:solidFill>
                <a:uFill>
                  <a:solidFill>
                    <a:srgbClr val="0563C1"/>
                  </a:solidFill>
                </a:uFill>
                <a:latin typeface="Veranda"/>
                <a:hlinkClick r:id="rId4"/>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6"/>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Remote Access</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17" name="TextBox 16">
            <a:extLst>
              <a:ext uri="{FF2B5EF4-FFF2-40B4-BE49-F238E27FC236}">
                <a16:creationId xmlns:a16="http://schemas.microsoft.com/office/drawing/2014/main" id="{E8EB507B-7518-409B-A3E4-B6F3A66D0C4F}"/>
              </a:ext>
            </a:extLst>
          </p:cNvPr>
          <p:cNvSpPr txBox="1"/>
          <p:nvPr/>
        </p:nvSpPr>
        <p:spPr>
          <a:xfrm>
            <a:off x="755602" y="2461599"/>
            <a:ext cx="10680795" cy="35394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indent="-457200">
              <a:buFont typeface="Wingdings" panose="05000000000000000000" pitchFamily="2" charset="2"/>
              <a:buChar char="Ø"/>
            </a:pPr>
            <a:r>
              <a:rPr lang="en-US" sz="2800" dirty="0">
                <a:latin typeface="Veranda"/>
              </a:rPr>
              <a:t>Defined as any access to organizational systems (or processes acting on behalf of users) that communicate through external networks (i.e., the Internet).</a:t>
            </a:r>
          </a:p>
          <a:p>
            <a:pPr marL="457200" indent="-457200">
              <a:buFont typeface="Wingdings" panose="05000000000000000000" pitchFamily="2" charset="2"/>
              <a:buChar char="Ø"/>
            </a:pPr>
            <a:r>
              <a:rPr lang="en-US" sz="2800" dirty="0">
                <a:latin typeface="Veranda"/>
              </a:rPr>
              <a:t>Includes internal applications used for communication between physically secure locations, and external applications that provide network/system support access for maintenance purposes. </a:t>
            </a:r>
          </a:p>
          <a:p>
            <a:pPr marL="457200" indent="-457200">
              <a:buFont typeface="Wingdings" panose="05000000000000000000" pitchFamily="2" charset="2"/>
              <a:buChar char="Ø"/>
            </a:pPr>
            <a:r>
              <a:rPr lang="en-US" sz="2800" dirty="0">
                <a:latin typeface="Veranda"/>
              </a:rPr>
              <a:t>Shall be encrypted to the requirements of the policy. </a:t>
            </a:r>
          </a:p>
          <a:p>
            <a:pPr marL="457200" indent="-457200">
              <a:buFont typeface="Wingdings" panose="05000000000000000000" pitchFamily="2" charset="2"/>
              <a:buChar char="Ø"/>
            </a:pPr>
            <a:r>
              <a:rPr lang="en-US" sz="2800" dirty="0">
                <a:latin typeface="Veranda"/>
              </a:rPr>
              <a:t>Shall be monitored and controlled by the agency.</a:t>
            </a:r>
          </a:p>
        </p:txBody>
      </p:sp>
    </p:spTree>
    <p:extLst>
      <p:ext uri="{BB962C8B-B14F-4D97-AF65-F5344CB8AC3E}">
        <p14:creationId xmlns:p14="http://schemas.microsoft.com/office/powerpoint/2010/main" val="200895302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Identification and Authentication (Priority 1)</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2" name="TextBox 1">
            <a:extLst>
              <a:ext uri="{FF2B5EF4-FFF2-40B4-BE49-F238E27FC236}">
                <a16:creationId xmlns:a16="http://schemas.microsoft.com/office/drawing/2014/main" id="{BBE09457-0BE4-8D6D-3DC1-842E479CF396}"/>
              </a:ext>
            </a:extLst>
          </p:cNvPr>
          <p:cNvSpPr txBox="1"/>
          <p:nvPr/>
        </p:nvSpPr>
        <p:spPr>
          <a:xfrm>
            <a:off x="699190" y="2600587"/>
            <a:ext cx="10717294" cy="3108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Agencies are required to identify and verify users, processes, and devices as a prerequisite to allowing access to system resources.</a:t>
            </a:r>
          </a:p>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Applies to all organizational personnel and those non-organizational personnel that directly support the agency.</a:t>
            </a:r>
          </a:p>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Agencies will not hire or contract with any person not physically present within US.</a:t>
            </a:r>
            <a:br>
              <a:rPr lang="en-US" sz="2800" dirty="0"/>
            </a:br>
            <a:r>
              <a:rPr lang="en-US" sz="2800" dirty="0"/>
              <a:t>			</a:t>
            </a:r>
          </a:p>
        </p:txBody>
      </p:sp>
    </p:spTree>
    <p:extLst>
      <p:ext uri="{BB962C8B-B14F-4D97-AF65-F5344CB8AC3E}">
        <p14:creationId xmlns:p14="http://schemas.microsoft.com/office/powerpoint/2010/main" val="265704001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Identification and Authentication (Priority 1)</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2" name="TextBox 1">
            <a:extLst>
              <a:ext uri="{FF2B5EF4-FFF2-40B4-BE49-F238E27FC236}">
                <a16:creationId xmlns:a16="http://schemas.microsoft.com/office/drawing/2014/main" id="{BBE09457-0BE4-8D6D-3DC1-842E479CF396}"/>
              </a:ext>
            </a:extLst>
          </p:cNvPr>
          <p:cNvSpPr txBox="1"/>
          <p:nvPr/>
        </p:nvSpPr>
        <p:spPr>
          <a:xfrm>
            <a:off x="699190" y="2600587"/>
            <a:ext cx="10717294" cy="3108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Identity Proofing (Priority 2)</a:t>
            </a:r>
          </a:p>
          <a:p>
            <a:pPr marR="0" algn="l" defTabSz="457200" rtl="0" fontAlgn="auto" latinLnBrk="0" hangingPunct="0">
              <a:lnSpc>
                <a:spcPct val="100000"/>
              </a:lnSpc>
              <a:spcBef>
                <a:spcPts val="0"/>
              </a:spcBef>
              <a:spcAft>
                <a:spcPts val="0"/>
              </a:spcAft>
              <a:buClrTx/>
              <a:buSzTx/>
              <a:tabLst/>
            </a:pPr>
            <a:r>
              <a:rPr lang="en-US" sz="2800" dirty="0"/>
              <a:t>	- The sole objective of identity proofing is to ensure the applicant is 		  who they claim to be to a stated level of certitude.</a:t>
            </a:r>
          </a:p>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Identity Evidence shall be collected from applicants and the types of evidence collected must meet notional strength benchmarks as identified in section IA-12(3)(y) of the CJIS Security Policy. </a:t>
            </a:r>
            <a:br>
              <a:rPr lang="en-US" sz="2800" dirty="0"/>
            </a:br>
            <a:r>
              <a:rPr lang="en-US" sz="2800" dirty="0"/>
              <a:t>			</a:t>
            </a:r>
          </a:p>
        </p:txBody>
      </p:sp>
    </p:spTree>
    <p:extLst>
      <p:ext uri="{BB962C8B-B14F-4D97-AF65-F5344CB8AC3E}">
        <p14:creationId xmlns:p14="http://schemas.microsoft.com/office/powerpoint/2010/main" val="203523096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a driver's license&#10;&#10;Description automatically generated">
            <a:extLst>
              <a:ext uri="{FF2B5EF4-FFF2-40B4-BE49-F238E27FC236}">
                <a16:creationId xmlns:a16="http://schemas.microsoft.com/office/drawing/2014/main" id="{847B0209-71A2-A30A-89E6-1539333D4A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695" y="4349221"/>
            <a:ext cx="3253451" cy="2137647"/>
          </a:xfrm>
          <a:prstGeom prst="rect">
            <a:avLst/>
          </a:prstGeom>
        </p:spPr>
      </p:pic>
      <p:pic>
        <p:nvPicPr>
          <p:cNvPr id="4" name="Picture 3" descr="A blue passport on a grey surface&#10;&#10;Description automatically generated">
            <a:extLst>
              <a:ext uri="{FF2B5EF4-FFF2-40B4-BE49-F238E27FC236}">
                <a16:creationId xmlns:a16="http://schemas.microsoft.com/office/drawing/2014/main" id="{D05E528D-932A-7526-E401-D0397105CB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363" y="4691396"/>
            <a:ext cx="2175597" cy="1453299"/>
          </a:xfrm>
          <a:prstGeom prst="rect">
            <a:avLst/>
          </a:prstGeom>
        </p:spPr>
      </p:pic>
      <p:pic>
        <p:nvPicPr>
          <p:cNvPr id="6" name="Picture 5" descr="Several identification cards with logos&#10;&#10;Description automatically generated">
            <a:extLst>
              <a:ext uri="{FF2B5EF4-FFF2-40B4-BE49-F238E27FC236}">
                <a16:creationId xmlns:a16="http://schemas.microsoft.com/office/drawing/2014/main" id="{344B34E7-E994-D73D-8040-2B6D785B83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6546" y="4700995"/>
            <a:ext cx="2175597" cy="1453901"/>
          </a:xfrm>
          <a:prstGeom prst="rect">
            <a:avLst/>
          </a:prstGeom>
        </p:spPr>
      </p:pic>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6"/>
              </a:defRPr>
            </a:lvl1pPr>
          </a:lstStyle>
          <a:p>
            <a:pPr>
              <a:defRPr u="none">
                <a:solidFill>
                  <a:srgbClr val="005EA2"/>
                </a:solidFill>
                <a:uFillTx/>
              </a:defRPr>
            </a:pPr>
            <a:r>
              <a:rPr lang="en-US" u="sng" dirty="0">
                <a:solidFill>
                  <a:srgbClr val="0563C1"/>
                </a:solidFill>
                <a:uFill>
                  <a:solidFill>
                    <a:srgbClr val="0563C1"/>
                  </a:solidFill>
                </a:uFill>
                <a:latin typeface="Veranda"/>
                <a:hlinkClick r:id="rId6"/>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8"/>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Identification and Authentication (Priority 1)</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2" name="TextBox 1">
            <a:extLst>
              <a:ext uri="{FF2B5EF4-FFF2-40B4-BE49-F238E27FC236}">
                <a16:creationId xmlns:a16="http://schemas.microsoft.com/office/drawing/2014/main" id="{BBE09457-0BE4-8D6D-3DC1-842E479CF396}"/>
              </a:ext>
            </a:extLst>
          </p:cNvPr>
          <p:cNvSpPr txBox="1"/>
          <p:nvPr/>
        </p:nvSpPr>
        <p:spPr>
          <a:xfrm>
            <a:off x="699190" y="2600587"/>
            <a:ext cx="10717294" cy="22467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Identity Evidence is categorized into 5 different levels: Superior, Strong Plus, Strong, Fair, and Weak</a:t>
            </a:r>
          </a:p>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Agencies will need to collect evidence that is equivalent to the </a:t>
            </a:r>
            <a:r>
              <a:rPr lang="en-US" sz="2800" u="sng" dirty="0"/>
              <a:t>minimum acceptable level of STRONG</a:t>
            </a:r>
            <a:r>
              <a:rPr lang="en-US" sz="2800" dirty="0"/>
              <a:t>. </a:t>
            </a:r>
            <a:br>
              <a:rPr lang="en-US" sz="2800" dirty="0"/>
            </a:br>
            <a:endParaRPr lang="en-US" sz="2800" dirty="0"/>
          </a:p>
        </p:txBody>
      </p:sp>
      <p:pic>
        <p:nvPicPr>
          <p:cNvPr id="15" name="Picture 14" descr="A close-up of a card&#10;&#10;Description automatically generated">
            <a:extLst>
              <a:ext uri="{FF2B5EF4-FFF2-40B4-BE49-F238E27FC236}">
                <a16:creationId xmlns:a16="http://schemas.microsoft.com/office/drawing/2014/main" id="{E3475588-C11C-7EA9-7D1D-3C380AC9F4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56046" y="4681196"/>
            <a:ext cx="2319266" cy="1473700"/>
          </a:xfrm>
          <a:prstGeom prst="rect">
            <a:avLst/>
          </a:prstGeom>
        </p:spPr>
      </p:pic>
      <p:sp>
        <p:nvSpPr>
          <p:cNvPr id="3" name="TextBox 2">
            <a:extLst>
              <a:ext uri="{FF2B5EF4-FFF2-40B4-BE49-F238E27FC236}">
                <a16:creationId xmlns:a16="http://schemas.microsoft.com/office/drawing/2014/main" id="{C144CC8F-7F97-B5C2-69F2-11BE055A6D63}"/>
              </a:ext>
            </a:extLst>
          </p:cNvPr>
          <p:cNvSpPr txBox="1"/>
          <p:nvPr/>
        </p:nvSpPr>
        <p:spPr>
          <a:xfrm>
            <a:off x="1142363" y="4349221"/>
            <a:ext cx="993294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          </a:t>
            </a:r>
            <a:r>
              <a:rPr kumimoji="0" lang="en-US" sz="1800" b="1" i="0" u="none" strike="noStrike" cap="none" spc="0" normalizeH="0" baseline="0" dirty="0">
                <a:ln>
                  <a:noFill/>
                </a:ln>
                <a:solidFill>
                  <a:srgbClr val="FF0000"/>
                </a:solidFill>
                <a:effectLst/>
                <a:uFillTx/>
                <a:latin typeface="+mj-lt"/>
                <a:ea typeface="+mj-ea"/>
                <a:cs typeface="+mj-cs"/>
                <a:sym typeface="Calibri"/>
              </a:rPr>
              <a:t>SUPERIOR		     SUPERIOR / STRONG +	  STRONG + / </a:t>
            </a:r>
            <a:r>
              <a:rPr lang="en-US" b="1" dirty="0">
                <a:solidFill>
                  <a:srgbClr val="FF0000"/>
                </a:solidFill>
              </a:rPr>
              <a:t>STRONG</a:t>
            </a:r>
            <a:r>
              <a:rPr kumimoji="0" lang="en-US" sz="1800" b="1" i="0" u="none" strike="noStrike" cap="none" spc="0" normalizeH="0" baseline="0" dirty="0">
                <a:ln>
                  <a:noFill/>
                </a:ln>
                <a:solidFill>
                  <a:srgbClr val="FF0000"/>
                </a:solidFill>
                <a:effectLst/>
                <a:uFillTx/>
                <a:latin typeface="+mj-lt"/>
                <a:ea typeface="+mj-ea"/>
                <a:cs typeface="+mj-cs"/>
                <a:sym typeface="Calibri"/>
              </a:rPr>
              <a:t>			</a:t>
            </a:r>
            <a:r>
              <a:rPr lang="en-US" b="1" dirty="0">
                <a:solidFill>
                  <a:srgbClr val="FF0000"/>
                </a:solidFill>
              </a:rPr>
              <a:t>    </a:t>
            </a:r>
            <a:r>
              <a:rPr kumimoji="0" lang="en-US" sz="1800" b="1" i="0" u="none" strike="noStrike" cap="none" spc="0" normalizeH="0" baseline="0" dirty="0">
                <a:ln>
                  <a:noFill/>
                </a:ln>
                <a:solidFill>
                  <a:srgbClr val="FF0000"/>
                </a:solidFill>
                <a:effectLst/>
                <a:uFillTx/>
                <a:latin typeface="+mj-lt"/>
                <a:ea typeface="+mj-ea"/>
                <a:cs typeface="+mj-cs"/>
                <a:sym typeface="Calibri"/>
              </a:rPr>
              <a:t> FAIR</a:t>
            </a:r>
          </a:p>
        </p:txBody>
      </p:sp>
    </p:spTree>
    <p:extLst>
      <p:ext uri="{BB962C8B-B14F-4D97-AF65-F5344CB8AC3E}">
        <p14:creationId xmlns:p14="http://schemas.microsoft.com/office/powerpoint/2010/main" val="267584065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Identification and Authentication (Priority 1)</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2" name="TextBox 1">
            <a:extLst>
              <a:ext uri="{FF2B5EF4-FFF2-40B4-BE49-F238E27FC236}">
                <a16:creationId xmlns:a16="http://schemas.microsoft.com/office/drawing/2014/main" id="{BBE09457-0BE4-8D6D-3DC1-842E479CF396}"/>
              </a:ext>
            </a:extLst>
          </p:cNvPr>
          <p:cNvSpPr txBox="1"/>
          <p:nvPr/>
        </p:nvSpPr>
        <p:spPr>
          <a:xfrm>
            <a:off x="699190" y="2600587"/>
            <a:ext cx="10717294" cy="3970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Identity Evidence nominal strength combinations</a:t>
            </a:r>
          </a:p>
          <a:p>
            <a:pPr marL="457200" marR="0" indent="-457200" algn="l" defTabSz="457200" rtl="0" fontAlgn="auto" latinLnBrk="0" hangingPunct="0">
              <a:lnSpc>
                <a:spcPct val="100000"/>
              </a:lnSpc>
              <a:spcBef>
                <a:spcPts val="0"/>
              </a:spcBef>
              <a:spcAft>
                <a:spcPts val="0"/>
              </a:spcAft>
              <a:buClrTx/>
              <a:buSzTx/>
              <a:tabLst/>
            </a:pPr>
            <a:r>
              <a:rPr lang="en-US" sz="2800" dirty="0"/>
              <a:t>	1. One piece of SUPERIOR or STRONG evidence if the evidence’s 	issuing source, during its identity proofing event, confirmed the 		claimed identity by collecting two or more forms of SUPERIOR or 		STRONG evidence and the CSP validates the evidence directly with 	the issuing source; OR</a:t>
            </a:r>
          </a:p>
          <a:p>
            <a:pPr marL="457200" marR="0" indent="-457200" algn="l" defTabSz="457200" rtl="0" fontAlgn="auto" latinLnBrk="0" hangingPunct="0">
              <a:lnSpc>
                <a:spcPct val="100000"/>
              </a:lnSpc>
              <a:spcBef>
                <a:spcPts val="0"/>
              </a:spcBef>
              <a:spcAft>
                <a:spcPts val="0"/>
              </a:spcAft>
              <a:buClrTx/>
              <a:buSzTx/>
              <a:tabLst/>
            </a:pPr>
            <a:r>
              <a:rPr lang="en-US" sz="2800" dirty="0"/>
              <a:t>	2. Two pieces of STRONG evidence; OR</a:t>
            </a:r>
          </a:p>
          <a:p>
            <a:pPr marL="457200" marR="0" indent="-457200" algn="l" defTabSz="457200" rtl="0" fontAlgn="auto" latinLnBrk="0" hangingPunct="0">
              <a:lnSpc>
                <a:spcPct val="100000"/>
              </a:lnSpc>
              <a:spcBef>
                <a:spcPts val="0"/>
              </a:spcBef>
              <a:spcAft>
                <a:spcPts val="0"/>
              </a:spcAft>
              <a:buClrTx/>
              <a:buSzTx/>
              <a:tabLst/>
            </a:pPr>
            <a:r>
              <a:rPr lang="en-US" sz="2800" dirty="0"/>
              <a:t>	3. One piece of STRONG evidence plus two pieces of FAIR evidence</a:t>
            </a:r>
            <a:br>
              <a:rPr lang="en-US" sz="2800" dirty="0"/>
            </a:br>
            <a:endParaRPr lang="en-US" sz="2800" dirty="0"/>
          </a:p>
        </p:txBody>
      </p:sp>
    </p:spTree>
    <p:extLst>
      <p:ext uri="{BB962C8B-B14F-4D97-AF65-F5344CB8AC3E}">
        <p14:creationId xmlns:p14="http://schemas.microsoft.com/office/powerpoint/2010/main" val="292978157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Identification and Authentication (Priority 1)</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2" name="TextBox 1">
            <a:extLst>
              <a:ext uri="{FF2B5EF4-FFF2-40B4-BE49-F238E27FC236}">
                <a16:creationId xmlns:a16="http://schemas.microsoft.com/office/drawing/2014/main" id="{BBE09457-0BE4-8D6D-3DC1-842E479CF396}"/>
              </a:ext>
            </a:extLst>
          </p:cNvPr>
          <p:cNvSpPr txBox="1"/>
          <p:nvPr/>
        </p:nvSpPr>
        <p:spPr>
          <a:xfrm>
            <a:off x="699190" y="2600587"/>
            <a:ext cx="10717294" cy="44012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Non-US Citizens</a:t>
            </a:r>
          </a:p>
          <a:p>
            <a:pPr marL="457200" marR="0" indent="-457200" algn="l" defTabSz="457200" rtl="0" fontAlgn="auto" latinLnBrk="0" hangingPunct="0">
              <a:lnSpc>
                <a:spcPct val="100000"/>
              </a:lnSpc>
              <a:spcBef>
                <a:spcPts val="0"/>
              </a:spcBef>
              <a:spcAft>
                <a:spcPts val="0"/>
              </a:spcAft>
              <a:buClrTx/>
              <a:buSzTx/>
              <a:tabLst/>
            </a:pPr>
            <a:r>
              <a:rPr lang="en-US" sz="2800" dirty="0"/>
              <a:t>	- </a:t>
            </a:r>
            <a:r>
              <a:rPr lang="en-US" sz="2400" dirty="0"/>
              <a:t>The person has “permanent resident” status or holds a valid H1B (Work) Visa. </a:t>
            </a:r>
          </a:p>
          <a:p>
            <a:pPr marL="457200" marR="0" indent="-457200" algn="l" defTabSz="457200" rtl="0" fontAlgn="auto" latinLnBrk="0" hangingPunct="0">
              <a:lnSpc>
                <a:spcPct val="100000"/>
              </a:lnSpc>
              <a:spcBef>
                <a:spcPts val="0"/>
              </a:spcBef>
              <a:spcAft>
                <a:spcPts val="0"/>
              </a:spcAft>
              <a:buClrTx/>
              <a:buSzTx/>
              <a:tabLst/>
            </a:pPr>
            <a:r>
              <a:rPr lang="en-US" sz="2400" dirty="0"/>
              <a:t>	- The person submits to a national fingerprint check and has no disqualifying 			responses.</a:t>
            </a:r>
          </a:p>
          <a:p>
            <a:pPr marL="457200" marR="0" indent="-457200" algn="l" defTabSz="457200" rtl="0" fontAlgn="auto" latinLnBrk="0" hangingPunct="0">
              <a:lnSpc>
                <a:spcPct val="100000"/>
              </a:lnSpc>
              <a:spcBef>
                <a:spcPts val="0"/>
              </a:spcBef>
              <a:spcAft>
                <a:spcPts val="0"/>
              </a:spcAft>
              <a:buClrTx/>
              <a:buSzTx/>
              <a:tabLst/>
            </a:pPr>
            <a:r>
              <a:rPr lang="en-US" sz="2400" dirty="0"/>
              <a:t>	- The Agency performs a IPQ (Portal form 0926) and IAQ (Portal form 0650) </a:t>
            </a:r>
            <a:br>
              <a:rPr lang="en-US" sz="2400" dirty="0"/>
            </a:br>
            <a:r>
              <a:rPr lang="en-US" sz="2400" dirty="0"/>
              <a:t>	NCIC query on the person and has no disqualifying responses. </a:t>
            </a:r>
          </a:p>
          <a:p>
            <a:pPr marL="457200" marR="0" indent="-457200" algn="l" defTabSz="457200" rtl="0" fontAlgn="auto" latinLnBrk="0" hangingPunct="0">
              <a:lnSpc>
                <a:spcPct val="100000"/>
              </a:lnSpc>
              <a:spcBef>
                <a:spcPts val="0"/>
              </a:spcBef>
              <a:spcAft>
                <a:spcPts val="0"/>
              </a:spcAft>
              <a:buClrTx/>
              <a:buSzTx/>
              <a:tabLst/>
            </a:pPr>
            <a:r>
              <a:rPr lang="en-US" sz="2400" dirty="0"/>
              <a:t>	- HR performs a USCIS eVerify check with no red flags.</a:t>
            </a:r>
          </a:p>
          <a:p>
            <a:pPr marL="457200" marR="0" indent="-457200" algn="l" defTabSz="457200" rtl="0" fontAlgn="auto" latinLnBrk="0" hangingPunct="0">
              <a:lnSpc>
                <a:spcPct val="100000"/>
              </a:lnSpc>
              <a:spcBef>
                <a:spcPts val="0"/>
              </a:spcBef>
              <a:spcAft>
                <a:spcPts val="0"/>
              </a:spcAft>
              <a:buClrTx/>
              <a:buSzTx/>
              <a:tabLst/>
            </a:pPr>
            <a:r>
              <a:rPr lang="en-US" sz="2400" dirty="0"/>
              <a:t>	- The person submits a verifiable work history, and the hiring supervisor contacts 	the previous employers. </a:t>
            </a:r>
          </a:p>
          <a:p>
            <a:pPr marR="0" algn="l" defTabSz="457200" rtl="0" fontAlgn="auto" latinLnBrk="0" hangingPunct="0">
              <a:lnSpc>
                <a:spcPct val="100000"/>
              </a:lnSpc>
              <a:spcBef>
                <a:spcPts val="0"/>
              </a:spcBef>
              <a:spcAft>
                <a:spcPts val="0"/>
              </a:spcAft>
              <a:buClrTx/>
              <a:buSzTx/>
              <a:tabLst/>
            </a:pPr>
            <a:br>
              <a:rPr lang="en-US" sz="2800" dirty="0"/>
            </a:br>
            <a:endParaRPr lang="en-US" sz="2800" dirty="0"/>
          </a:p>
        </p:txBody>
      </p:sp>
    </p:spTree>
    <p:extLst>
      <p:ext uri="{BB962C8B-B14F-4D97-AF65-F5344CB8AC3E}">
        <p14:creationId xmlns:p14="http://schemas.microsoft.com/office/powerpoint/2010/main" val="134054345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p:cNvSpPr txBox="1">
            <a:spLocks noGrp="1"/>
          </p:cNvSpPr>
          <p:nvPr>
            <p:ph type="title"/>
          </p:nvPr>
        </p:nvSpPr>
        <p:spPr>
          <a:xfrm>
            <a:off x="3658810" y="520934"/>
            <a:ext cx="4874380" cy="1174571"/>
          </a:xfrm>
          <a:prstGeom prst="rect">
            <a:avLst/>
          </a:prstGeom>
        </p:spPr>
        <p:txBody>
          <a:bodyPr anchor="t">
            <a:normAutofit fontScale="90000"/>
          </a:bodyPr>
          <a:lstStyle>
            <a:lvl1pPr algn="l" defTabSz="896111">
              <a:lnSpc>
                <a:spcPct val="120000"/>
              </a:lnSpc>
              <a:defRPr sz="4116">
                <a:solidFill>
                  <a:srgbClr val="002C3F"/>
                </a:solidFill>
                <a:latin typeface="Public Sans SemiBold"/>
                <a:ea typeface="Public Sans SemiBold"/>
                <a:cs typeface="Public Sans SemiBold"/>
                <a:sym typeface="Public Sans SemiBold"/>
              </a:defRPr>
            </a:lvl1pPr>
          </a:lstStyle>
          <a:p>
            <a:pPr algn="ctr">
              <a:defRPr>
                <a:solidFill>
                  <a:srgbClr val="000000"/>
                </a:solidFill>
              </a:defRPr>
            </a:pPr>
            <a:r>
              <a:rPr lang="en-US" sz="6600" dirty="0">
                <a:solidFill>
                  <a:srgbClr val="002C3F"/>
                </a:solidFill>
                <a:latin typeface="Veranda"/>
              </a:rPr>
              <a:t>Welcome</a:t>
            </a:r>
            <a:endParaRPr sz="6600" dirty="0">
              <a:solidFill>
                <a:srgbClr val="002C3F"/>
              </a:solidFill>
              <a:latin typeface="Veranda"/>
            </a:endParaRPr>
          </a:p>
        </p:txBody>
      </p:sp>
      <p:sp>
        <p:nvSpPr>
          <p:cNvPr id="99" name="Rectangle 6"/>
          <p:cNvSpPr/>
          <p:nvPr/>
        </p:nvSpPr>
        <p:spPr>
          <a:xfrm>
            <a:off x="0" y="6443980"/>
            <a:ext cx="12192000" cy="414020"/>
          </a:xfrm>
          <a:prstGeom prst="rect">
            <a:avLst/>
          </a:prstGeom>
          <a:solidFill>
            <a:schemeClr val="bg1">
              <a:lumMod val="20000"/>
              <a:lumOff val="80000"/>
            </a:schemeClr>
          </a:solidFill>
          <a:ln w="12700">
            <a:noFill/>
            <a:miter lim="400000"/>
          </a:ln>
        </p:spPr>
        <p:txBody>
          <a:bodyPr lIns="45719" rIns="45719" anchor="ctr"/>
          <a:lstStyle/>
          <a:p>
            <a:pPr algn="ctr">
              <a:defRPr>
                <a:solidFill>
                  <a:srgbClr val="FFFFFF"/>
                </a:solidFill>
              </a:defRPr>
            </a:pPr>
            <a:endParaRPr dirty="0">
              <a:latin typeface="Veranda"/>
            </a:endParaRPr>
          </a:p>
        </p:txBody>
      </p:sp>
      <p:pic>
        <p:nvPicPr>
          <p:cNvPr id="100" name="doj-logo-color.png" descr="doj-logo-color.png"/>
          <p:cNvPicPr>
            <a:picLocks noChangeAspect="1"/>
          </p:cNvPicPr>
          <p:nvPr/>
        </p:nvPicPr>
        <p:blipFill>
          <a:blip r:embed="rId3"/>
          <a:stretch>
            <a:fillRect/>
          </a:stretch>
        </p:blipFill>
        <p:spPr>
          <a:xfrm>
            <a:off x="652577" y="673662"/>
            <a:ext cx="2166041" cy="2166041"/>
          </a:xfrm>
          <a:prstGeom prst="rect">
            <a:avLst/>
          </a:prstGeom>
          <a:ln w="12700">
            <a:miter lim="400000"/>
          </a:ln>
        </p:spPr>
      </p:pic>
      <p:sp>
        <p:nvSpPr>
          <p:cNvPr id="101" name="Title 1"/>
          <p:cNvSpPr txBox="1"/>
          <p:nvPr/>
        </p:nvSpPr>
        <p:spPr>
          <a:xfrm>
            <a:off x="3159277" y="1924130"/>
            <a:ext cx="7297242" cy="406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70000" lnSpcReduction="20000"/>
          </a:bodyPr>
          <a:lstStyle/>
          <a:p>
            <a:pPr defTabSz="914400">
              <a:defRPr sz="4000">
                <a:solidFill>
                  <a:srgbClr val="993047"/>
                </a:solidFill>
                <a:latin typeface="Public Sans Thin Regular"/>
                <a:ea typeface="Public Sans Thin Regular"/>
                <a:cs typeface="Public Sans Thin Regular"/>
                <a:sym typeface="Public Sans Thin Regular"/>
              </a:defRPr>
            </a:pPr>
            <a:r>
              <a:rPr lang="en-US" dirty="0">
                <a:latin typeface="Veranda"/>
                <a:ea typeface="Public Sans Thin ExtraLight"/>
                <a:cs typeface="Public Sans Thin ExtraLight"/>
                <a:sym typeface="Public Sans Thin ExtraLight"/>
              </a:rPr>
              <a:t>Craig Thering</a:t>
            </a:r>
          </a:p>
          <a:p>
            <a:pPr defTabSz="914400">
              <a:defRPr sz="4000">
                <a:solidFill>
                  <a:srgbClr val="993047"/>
                </a:solidFill>
                <a:latin typeface="Public Sans Thin Regular"/>
                <a:ea typeface="Public Sans Thin Regular"/>
                <a:cs typeface="Public Sans Thin Regular"/>
                <a:sym typeface="Public Sans Thin Regular"/>
              </a:defRPr>
            </a:pPr>
            <a:r>
              <a:rPr lang="en-US" dirty="0">
                <a:latin typeface="Veranda"/>
                <a:ea typeface="Public Sans Thin ExtraLight"/>
                <a:cs typeface="Public Sans Thin ExtraLight"/>
                <a:sym typeface="Public Sans Thin ExtraLight"/>
              </a:rPr>
              <a:t>Justice Program Supervisor</a:t>
            </a:r>
          </a:p>
          <a:p>
            <a:pPr defTabSz="914400">
              <a:defRPr sz="4000">
                <a:solidFill>
                  <a:srgbClr val="993047"/>
                </a:solidFill>
                <a:latin typeface="Public Sans Thin Regular"/>
                <a:ea typeface="Public Sans Thin Regular"/>
                <a:cs typeface="Public Sans Thin Regular"/>
                <a:sym typeface="Public Sans Thin Regular"/>
              </a:defRPr>
            </a:pPr>
            <a:r>
              <a:rPr lang="en-US" dirty="0">
                <a:latin typeface="Veranda"/>
                <a:ea typeface="Public Sans Thin ExtraLight"/>
                <a:cs typeface="Public Sans Thin ExtraLight"/>
                <a:sym typeface="Public Sans Thin ExtraLight"/>
              </a:rPr>
              <a:t>TIME &amp; Technical Unit</a:t>
            </a:r>
          </a:p>
          <a:p>
            <a:pPr defTabSz="914400">
              <a:defRPr sz="4000">
                <a:solidFill>
                  <a:srgbClr val="993047"/>
                </a:solidFill>
                <a:latin typeface="Public Sans Thin Regular"/>
                <a:ea typeface="Public Sans Thin Regular"/>
                <a:cs typeface="Public Sans Thin Regular"/>
                <a:sym typeface="Public Sans Thin Regular"/>
              </a:defRPr>
            </a:pPr>
            <a:endParaRPr lang="en-US" dirty="0">
              <a:latin typeface="Veranda"/>
              <a:ea typeface="Public Sans Thin ExtraLight"/>
              <a:cs typeface="Public Sans Thin ExtraLight"/>
              <a:sym typeface="Public Sans Thin ExtraLight"/>
            </a:endParaRPr>
          </a:p>
          <a:p>
            <a:pPr defTabSz="914400">
              <a:defRPr sz="4000">
                <a:solidFill>
                  <a:srgbClr val="993047"/>
                </a:solidFill>
                <a:latin typeface="Public Sans Thin Regular"/>
                <a:ea typeface="Public Sans Thin Regular"/>
                <a:cs typeface="Public Sans Thin Regular"/>
                <a:sym typeface="Public Sans Thin Regular"/>
              </a:defRPr>
            </a:pPr>
            <a:r>
              <a:rPr lang="en-US" dirty="0">
                <a:latin typeface="Veranda"/>
                <a:ea typeface="Public Sans Thin ExtraLight"/>
                <a:cs typeface="Public Sans Thin ExtraLight"/>
                <a:sym typeface="Public Sans Thin ExtraLight"/>
              </a:rPr>
              <a:t>Zach Polachek</a:t>
            </a:r>
          </a:p>
          <a:p>
            <a:pPr defTabSz="914400">
              <a:defRPr sz="4000">
                <a:solidFill>
                  <a:srgbClr val="993047"/>
                </a:solidFill>
                <a:latin typeface="Public Sans Thin Regular"/>
                <a:ea typeface="Public Sans Thin Regular"/>
                <a:cs typeface="Public Sans Thin Regular"/>
                <a:sym typeface="Public Sans Thin Regular"/>
              </a:defRPr>
            </a:pPr>
            <a:r>
              <a:rPr lang="en-US" dirty="0">
                <a:latin typeface="Veranda"/>
                <a:ea typeface="Public Sans Thin ExtraLight"/>
                <a:cs typeface="Public Sans Thin ExtraLight"/>
                <a:sym typeface="Public Sans Thin ExtraLight"/>
              </a:rPr>
              <a:t>Program &amp; Policy Analyst - Advanced</a:t>
            </a:r>
          </a:p>
          <a:p>
            <a:pPr defTabSz="914400">
              <a:defRPr sz="4000">
                <a:solidFill>
                  <a:srgbClr val="993047"/>
                </a:solidFill>
                <a:latin typeface="Public Sans Thin Regular"/>
                <a:ea typeface="Public Sans Thin Regular"/>
                <a:cs typeface="Public Sans Thin Regular"/>
                <a:sym typeface="Public Sans Thin Regular"/>
              </a:defRPr>
            </a:pPr>
            <a:r>
              <a:rPr lang="en-US" dirty="0">
                <a:latin typeface="Veranda"/>
                <a:ea typeface="Public Sans Thin ExtraLight"/>
                <a:cs typeface="Public Sans Thin ExtraLight"/>
                <a:sym typeface="Public Sans Thin ExtraLight"/>
              </a:rPr>
              <a:t>TIME &amp; Technical Unit</a:t>
            </a:r>
          </a:p>
          <a:p>
            <a:pPr defTabSz="914400">
              <a:defRPr sz="4000">
                <a:solidFill>
                  <a:srgbClr val="993047"/>
                </a:solidFill>
                <a:latin typeface="Public Sans Thin Regular"/>
                <a:ea typeface="Public Sans Thin Regular"/>
                <a:cs typeface="Public Sans Thin Regular"/>
                <a:sym typeface="Public Sans Thin Regular"/>
              </a:defRPr>
            </a:pPr>
            <a:endParaRPr lang="en-US" dirty="0">
              <a:latin typeface="Veranda"/>
              <a:ea typeface="Public Sans Thin ExtraLight"/>
              <a:cs typeface="Public Sans Thin ExtraLight"/>
              <a:sym typeface="Public Sans Thin ExtraLight"/>
            </a:endParaRPr>
          </a:p>
          <a:p>
            <a:pPr defTabSz="914400">
              <a:defRPr sz="4000">
                <a:solidFill>
                  <a:srgbClr val="993047"/>
                </a:solidFill>
                <a:latin typeface="Public Sans Thin Regular"/>
                <a:ea typeface="Public Sans Thin Regular"/>
                <a:cs typeface="Public Sans Thin Regular"/>
                <a:sym typeface="Public Sans Thin Regular"/>
              </a:defRPr>
            </a:pPr>
            <a:r>
              <a:rPr lang="en-US" dirty="0">
                <a:latin typeface="Veranda"/>
                <a:ea typeface="Public Sans Thin ExtraLight"/>
                <a:cs typeface="Public Sans Thin ExtraLight"/>
                <a:sym typeface="Public Sans Thin ExtraLight"/>
              </a:rPr>
              <a:t>Brian Kalinoski</a:t>
            </a:r>
          </a:p>
          <a:p>
            <a:pPr defTabSz="914400">
              <a:defRPr sz="4000">
                <a:solidFill>
                  <a:srgbClr val="993047"/>
                </a:solidFill>
                <a:latin typeface="Public Sans Thin Regular"/>
                <a:ea typeface="Public Sans Thin Regular"/>
                <a:cs typeface="Public Sans Thin Regular"/>
                <a:sym typeface="Public Sans Thin Regular"/>
              </a:defRPr>
            </a:pPr>
            <a:r>
              <a:rPr lang="en-US" dirty="0">
                <a:latin typeface="Veranda"/>
                <a:ea typeface="Public Sans Thin ExtraLight"/>
                <a:cs typeface="Public Sans Thin ExtraLight"/>
                <a:sym typeface="Public Sans Thin ExtraLight"/>
              </a:rPr>
              <a:t>WI ISO</a:t>
            </a:r>
          </a:p>
          <a:p>
            <a:pPr defTabSz="914400">
              <a:defRPr sz="4000">
                <a:solidFill>
                  <a:srgbClr val="993047"/>
                </a:solidFill>
                <a:latin typeface="Public Sans Thin Regular"/>
                <a:ea typeface="Public Sans Thin Regular"/>
                <a:cs typeface="Public Sans Thin Regular"/>
                <a:sym typeface="Public Sans Thin Regular"/>
              </a:defRPr>
            </a:pPr>
            <a:r>
              <a:rPr lang="en-US" dirty="0">
                <a:latin typeface="Veranda"/>
                <a:ea typeface="Public Sans Thin ExtraLight"/>
                <a:cs typeface="Public Sans Thin ExtraLight"/>
                <a:sym typeface="Public Sans Thin ExtraLight"/>
              </a:rPr>
              <a:t>TIME System Operations Manager</a:t>
            </a:r>
          </a:p>
          <a:p>
            <a:pPr defTabSz="914400">
              <a:defRPr sz="4000">
                <a:solidFill>
                  <a:srgbClr val="993047"/>
                </a:solidFill>
                <a:latin typeface="Public Sans Thin Regular"/>
                <a:ea typeface="Public Sans Thin Regular"/>
                <a:cs typeface="Public Sans Thin Regular"/>
                <a:sym typeface="Public Sans Thin Regular"/>
              </a:defRPr>
            </a:pPr>
            <a:endParaRPr lang="en-US" dirty="0">
              <a:latin typeface="Veranda"/>
              <a:ea typeface="Public Sans Thin ExtraLight"/>
              <a:cs typeface="Public Sans Thin ExtraLight"/>
              <a:sym typeface="Public Sans Thin ExtraLight"/>
            </a:endParaRPr>
          </a:p>
          <a:p>
            <a:pPr defTabSz="914400">
              <a:defRPr sz="4000">
                <a:solidFill>
                  <a:srgbClr val="993047"/>
                </a:solidFill>
                <a:latin typeface="Public Sans Thin Regular"/>
                <a:ea typeface="Public Sans Thin Regular"/>
                <a:cs typeface="Public Sans Thin Regular"/>
                <a:sym typeface="Public Sans Thin Regular"/>
              </a:defRPr>
            </a:pPr>
            <a:endParaRPr lang="en-US" dirty="0">
              <a:latin typeface="Veranda"/>
              <a:ea typeface="Public Sans Thin ExtraLight"/>
              <a:cs typeface="Public Sans Thin ExtraLight"/>
              <a:sym typeface="Public Sans Thin ExtraLight"/>
            </a:endParaRPr>
          </a:p>
          <a:p>
            <a:pPr defTabSz="914400">
              <a:defRPr sz="40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02" name="Subtitle 2"/>
          <p:cNvSpPr txBox="1"/>
          <p:nvPr/>
        </p:nvSpPr>
        <p:spPr>
          <a:xfrm>
            <a:off x="295642" y="6503902"/>
            <a:ext cx="11600716" cy="294641"/>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r" defTabSz="914400">
              <a:lnSpc>
                <a:spcPct val="90000"/>
              </a:lnSpc>
              <a:spcBef>
                <a:spcPts val="1000"/>
              </a:spcBef>
              <a:defRPr sz="1400">
                <a:solidFill>
                  <a:srgbClr val="005EA2"/>
                </a:solidFill>
                <a:latin typeface="Public Sans Thin Regular"/>
                <a:ea typeface="Public Sans Thin Regular"/>
                <a:cs typeface="Public Sans Thin Regular"/>
                <a:sym typeface="Public Sans Thin Regular"/>
              </a:defRPr>
            </a:pPr>
            <a:r>
              <a:rPr lang="en-US" dirty="0">
                <a:latin typeface="Veranda"/>
              </a:rPr>
              <a:t> </a:t>
            </a:r>
            <a:r>
              <a:rPr lang="en-US" u="sng" dirty="0">
                <a:solidFill>
                  <a:srgbClr val="0563C1"/>
                </a:solidFill>
                <a:uFill>
                  <a:solidFill>
                    <a:srgbClr val="0563C1"/>
                  </a:solidFill>
                </a:uFill>
                <a:latin typeface="Veranda"/>
                <a:hlinkClick r:id="rId4"/>
              </a:rPr>
              <a:t>https://www.doj.state.wi.us/</a:t>
            </a:r>
          </a:p>
        </p:txBody>
      </p:sp>
      <p:pic>
        <p:nvPicPr>
          <p:cNvPr id="3" name="Picture 2" descr="Logo&#10;&#10;Description automatically generated">
            <a:extLst>
              <a:ext uri="{FF2B5EF4-FFF2-40B4-BE49-F238E27FC236}">
                <a16:creationId xmlns:a16="http://schemas.microsoft.com/office/drawing/2014/main" id="{74BC3B4B-2730-48B2-8284-045D245C90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56519" y="4649042"/>
            <a:ext cx="1735481" cy="1735481"/>
          </a:xfrm>
          <a:prstGeom prst="rect">
            <a:avLst/>
          </a:prstGeom>
        </p:spPr>
      </p:pic>
      <p:pic>
        <p:nvPicPr>
          <p:cNvPr id="6" name="Picture 5" descr="A person in a suit and tie&#10;&#10;Description automatically generated">
            <a:extLst>
              <a:ext uri="{FF2B5EF4-FFF2-40B4-BE49-F238E27FC236}">
                <a16:creationId xmlns:a16="http://schemas.microsoft.com/office/drawing/2014/main" id="{BC34BF68-94C3-F6BC-FAB1-008079BD59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84503" y="1864673"/>
            <a:ext cx="864052" cy="1296079"/>
          </a:xfrm>
          <a:prstGeom prst="rect">
            <a:avLst/>
          </a:prstGeom>
        </p:spPr>
      </p:pic>
      <p:pic>
        <p:nvPicPr>
          <p:cNvPr id="10" name="Picture 9" descr="A person in a suit and tie&#10;&#10;Description automatically generated">
            <a:extLst>
              <a:ext uri="{FF2B5EF4-FFF2-40B4-BE49-F238E27FC236}">
                <a16:creationId xmlns:a16="http://schemas.microsoft.com/office/drawing/2014/main" id="{78EC5809-8C5C-B6B6-2296-B9618EFF16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84502" y="3288949"/>
            <a:ext cx="864053" cy="1183082"/>
          </a:xfrm>
          <a:prstGeom prst="rect">
            <a:avLst/>
          </a:prstGeom>
        </p:spPr>
      </p:pic>
      <p:pic>
        <p:nvPicPr>
          <p:cNvPr id="14" name="Picture 13" descr="A person in a suit and tie&#10;&#10;Description automatically generated">
            <a:extLst>
              <a:ext uri="{FF2B5EF4-FFF2-40B4-BE49-F238E27FC236}">
                <a16:creationId xmlns:a16="http://schemas.microsoft.com/office/drawing/2014/main" id="{6075D2EA-5ADB-54B2-6E5B-6A2901117BC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84502" y="4581341"/>
            <a:ext cx="864053" cy="1296080"/>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ogo with stars and words&#10;&#10;Description automatically generated">
            <a:extLst>
              <a:ext uri="{FF2B5EF4-FFF2-40B4-BE49-F238E27FC236}">
                <a16:creationId xmlns:a16="http://schemas.microsoft.com/office/drawing/2014/main" id="{91709972-4747-AE71-A2B5-94CDD8C55A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2736" y="5218613"/>
            <a:ext cx="1058932" cy="1076640"/>
          </a:xfrm>
          <a:prstGeom prst="rect">
            <a:avLst/>
          </a:prstGeom>
        </p:spPr>
      </p:pic>
      <p:pic>
        <p:nvPicPr>
          <p:cNvPr id="8" name="Picture 7" descr="A logo with a key and a lock&#10;&#10;Description automatically generated">
            <a:extLst>
              <a:ext uri="{FF2B5EF4-FFF2-40B4-BE49-F238E27FC236}">
                <a16:creationId xmlns:a16="http://schemas.microsoft.com/office/drawing/2014/main" id="{38A12C0F-8CC4-C462-0BF5-0E0CDC459E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9952" y="5296632"/>
            <a:ext cx="1873639" cy="1157820"/>
          </a:xfrm>
          <a:prstGeom prst="rect">
            <a:avLst/>
          </a:prstGeom>
        </p:spPr>
      </p:pic>
      <p:pic>
        <p:nvPicPr>
          <p:cNvPr id="4" name="Picture 3" descr="A close-up of a logo&#10;&#10;Description automatically generated">
            <a:extLst>
              <a:ext uri="{FF2B5EF4-FFF2-40B4-BE49-F238E27FC236}">
                <a16:creationId xmlns:a16="http://schemas.microsoft.com/office/drawing/2014/main" id="{AC1227F0-D27E-8FC2-994C-50ACFF8BC2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7915" y="5296632"/>
            <a:ext cx="1495633" cy="900485"/>
          </a:xfrm>
          <a:prstGeom prst="rect">
            <a:avLst/>
          </a:prstGeom>
        </p:spPr>
      </p:pic>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6"/>
              </a:defRPr>
            </a:lvl1pPr>
          </a:lstStyle>
          <a:p>
            <a:pPr>
              <a:defRPr u="none">
                <a:solidFill>
                  <a:srgbClr val="005EA2"/>
                </a:solidFill>
                <a:uFillTx/>
              </a:defRPr>
            </a:pPr>
            <a:r>
              <a:rPr lang="en-US" u="sng" dirty="0">
                <a:solidFill>
                  <a:srgbClr val="0563C1"/>
                </a:solidFill>
                <a:uFill>
                  <a:solidFill>
                    <a:srgbClr val="0563C1"/>
                  </a:solidFill>
                </a:uFill>
                <a:latin typeface="Veranda"/>
                <a:hlinkClick r:id="rId6"/>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8"/>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Encryption (Priority 2)</a:t>
            </a:r>
          </a:p>
          <a:p>
            <a:pPr marL="342900" indent="-342900" defTabSz="914400">
              <a:buFont typeface="Wingdings" panose="05000000000000000000" pitchFamily="2" charset="2"/>
              <a:buChar char="Ø"/>
              <a:defRPr sz="4200">
                <a:solidFill>
                  <a:srgbClr val="993047"/>
                </a:solidFill>
                <a:latin typeface="Public Sans Thin Regular"/>
                <a:ea typeface="Public Sans Thin Regular"/>
                <a:cs typeface="Public Sans Thin Regular"/>
                <a:sym typeface="Public Sans Thin Regular"/>
              </a:defRPr>
            </a:pP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3" name="TextBox 2">
            <a:extLst>
              <a:ext uri="{FF2B5EF4-FFF2-40B4-BE49-F238E27FC236}">
                <a16:creationId xmlns:a16="http://schemas.microsoft.com/office/drawing/2014/main" id="{90373DA9-36E1-5FF7-9D19-432625AE0C7C}"/>
              </a:ext>
            </a:extLst>
          </p:cNvPr>
          <p:cNvSpPr txBox="1"/>
          <p:nvPr/>
        </p:nvSpPr>
        <p:spPr>
          <a:xfrm>
            <a:off x="699190" y="2600587"/>
            <a:ext cx="10717294" cy="35394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FIPS 140-2 – not acceptable for use after 9/21/2026 </a:t>
            </a:r>
          </a:p>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FIPS 140-3 – Shall be employed by 10/1/2026</a:t>
            </a:r>
          </a:p>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Agencies shall employ FIPS 140-3 Certified encryption modules </a:t>
            </a:r>
            <a:r>
              <a:rPr lang="en-US" sz="2800" u="sng" dirty="0"/>
              <a:t>or</a:t>
            </a:r>
            <a:r>
              <a:rPr lang="en-US" sz="2800" dirty="0"/>
              <a:t> “FIPS Compliant” encryption for protection of CJI if using FIPS validated algorithms for symmetric key encryption with a cipher key of at least 128-bit strength (in-transit) and 256-bit strength (at rest). </a:t>
            </a:r>
          </a:p>
          <a:p>
            <a:pPr marR="0" algn="l" defTabSz="457200" rtl="0" fontAlgn="auto" latinLnBrk="0" hangingPunct="0">
              <a:lnSpc>
                <a:spcPct val="100000"/>
              </a:lnSpc>
              <a:spcBef>
                <a:spcPts val="0"/>
              </a:spcBef>
              <a:spcAft>
                <a:spcPts val="0"/>
              </a:spcAft>
              <a:buClrTx/>
              <a:buSzTx/>
              <a:tabLst/>
            </a:pPr>
            <a:br>
              <a:rPr lang="en-US" sz="2800" dirty="0"/>
            </a:br>
            <a:r>
              <a:rPr lang="en-US" sz="2800" dirty="0"/>
              <a:t>			</a:t>
            </a:r>
          </a:p>
        </p:txBody>
      </p:sp>
    </p:spTree>
    <p:extLst>
      <p:ext uri="{BB962C8B-B14F-4D97-AF65-F5344CB8AC3E}">
        <p14:creationId xmlns:p14="http://schemas.microsoft.com/office/powerpoint/2010/main" val="126419310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Incident Response (Priority 2)</a:t>
            </a:r>
          </a:p>
          <a:p>
            <a:pPr marL="342900" indent="-342900" defTabSz="914400">
              <a:buFont typeface="Wingdings" panose="05000000000000000000" pitchFamily="2" charset="2"/>
              <a:buChar char="Ø"/>
              <a:defRPr sz="4200">
                <a:solidFill>
                  <a:srgbClr val="993047"/>
                </a:solidFill>
                <a:latin typeface="Public Sans Thin Regular"/>
                <a:ea typeface="Public Sans Thin Regular"/>
                <a:cs typeface="Public Sans Thin Regular"/>
                <a:sym typeface="Public Sans Thin Regular"/>
              </a:defRPr>
            </a:pP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3" name="TextBox 2">
            <a:extLst>
              <a:ext uri="{FF2B5EF4-FFF2-40B4-BE49-F238E27FC236}">
                <a16:creationId xmlns:a16="http://schemas.microsoft.com/office/drawing/2014/main" id="{90373DA9-36E1-5FF7-9D19-432625AE0C7C}"/>
              </a:ext>
            </a:extLst>
          </p:cNvPr>
          <p:cNvSpPr txBox="1"/>
          <p:nvPr/>
        </p:nvSpPr>
        <p:spPr>
          <a:xfrm>
            <a:off x="699190" y="2637609"/>
            <a:ext cx="10717294" cy="3970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Font typeface="Wingdings" panose="05000000000000000000" pitchFamily="2" charset="2"/>
              <a:buChar char="Ø"/>
            </a:pPr>
            <a:r>
              <a:rPr lang="en-US" sz="2800" dirty="0">
                <a:latin typeface="Veranda"/>
              </a:rPr>
              <a:t>What is a security incident?</a:t>
            </a:r>
          </a:p>
          <a:p>
            <a:pPr marL="342900" indent="-342900">
              <a:buFont typeface="Wingdings" panose="05000000000000000000" pitchFamily="2" charset="2"/>
              <a:buChar char="Ø"/>
            </a:pPr>
            <a:r>
              <a:rPr lang="en-US" sz="2800" dirty="0">
                <a:latin typeface="Veranda"/>
              </a:rPr>
              <a:t>A security incident can be defined as any physical or logical security breach that negatively affects an agency’s devices, systems, and/or networks that connect to, store, or handle information traffic with criminal justice information (CJI), CJIS data (obtained from TIME/NCIC), and/or any confidential information used for the administration of criminal justice or law enforcement. </a:t>
            </a:r>
          </a:p>
          <a:p>
            <a:pPr marR="0" algn="l" defTabSz="457200" rtl="0" fontAlgn="auto" latinLnBrk="0" hangingPunct="0">
              <a:lnSpc>
                <a:spcPct val="100000"/>
              </a:lnSpc>
              <a:spcBef>
                <a:spcPts val="0"/>
              </a:spcBef>
              <a:spcAft>
                <a:spcPts val="0"/>
              </a:spcAft>
              <a:buClrTx/>
              <a:buSzTx/>
              <a:tabLst/>
            </a:pPr>
            <a:br>
              <a:rPr lang="en-US" sz="2800" dirty="0"/>
            </a:br>
            <a:r>
              <a:rPr lang="en-US" sz="2800" dirty="0"/>
              <a:t>			</a:t>
            </a:r>
          </a:p>
        </p:txBody>
      </p:sp>
    </p:spTree>
    <p:extLst>
      <p:ext uri="{BB962C8B-B14F-4D97-AF65-F5344CB8AC3E}">
        <p14:creationId xmlns:p14="http://schemas.microsoft.com/office/powerpoint/2010/main" val="364969153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Incident Response (Priority 2)</a:t>
            </a:r>
          </a:p>
          <a:p>
            <a:pPr marL="342900" indent="-342900" defTabSz="914400">
              <a:buFont typeface="Wingdings" panose="05000000000000000000" pitchFamily="2" charset="2"/>
              <a:buChar char="Ø"/>
              <a:defRPr sz="4200">
                <a:solidFill>
                  <a:srgbClr val="993047"/>
                </a:solidFill>
                <a:latin typeface="Public Sans Thin Regular"/>
                <a:ea typeface="Public Sans Thin Regular"/>
                <a:cs typeface="Public Sans Thin Regular"/>
                <a:sym typeface="Public Sans Thin Regular"/>
              </a:defRPr>
            </a:pP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3" name="TextBox 2">
            <a:extLst>
              <a:ext uri="{FF2B5EF4-FFF2-40B4-BE49-F238E27FC236}">
                <a16:creationId xmlns:a16="http://schemas.microsoft.com/office/drawing/2014/main" id="{90373DA9-36E1-5FF7-9D19-432625AE0C7C}"/>
              </a:ext>
            </a:extLst>
          </p:cNvPr>
          <p:cNvSpPr txBox="1"/>
          <p:nvPr/>
        </p:nvSpPr>
        <p:spPr>
          <a:xfrm>
            <a:off x="699190" y="2600587"/>
            <a:ext cx="10717294" cy="3970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Policies and Procedures</a:t>
            </a:r>
          </a:p>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Incident Handling</a:t>
            </a:r>
          </a:p>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Incident Response Plans</a:t>
            </a:r>
          </a:p>
          <a:p>
            <a:pPr lvl="1" indent="0"/>
            <a:r>
              <a:rPr lang="en-US" sz="2800" dirty="0"/>
              <a:t>	- Both Physical and Logical Security Incidents</a:t>
            </a:r>
          </a:p>
          <a:p>
            <a:pPr lvl="1" indent="0"/>
            <a:endParaRPr lang="en-US" sz="2800" dirty="0"/>
          </a:p>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Although a Priority 2 area, due to the rising security threats against public safety infrastructure agencies should place a higher emphasis on ensuring those above items are up to date and in-place.</a:t>
            </a:r>
            <a:br>
              <a:rPr lang="en-US" sz="2800" dirty="0"/>
            </a:br>
            <a:r>
              <a:rPr lang="en-US" sz="2800" dirty="0"/>
              <a:t>			</a:t>
            </a:r>
          </a:p>
        </p:txBody>
      </p:sp>
    </p:spTree>
    <p:extLst>
      <p:ext uri="{BB962C8B-B14F-4D97-AF65-F5344CB8AC3E}">
        <p14:creationId xmlns:p14="http://schemas.microsoft.com/office/powerpoint/2010/main" val="81596634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Incident Response (Priority 2)</a:t>
            </a:r>
          </a:p>
          <a:p>
            <a:pPr marL="342900" indent="-342900" defTabSz="914400">
              <a:buFont typeface="Wingdings" panose="05000000000000000000" pitchFamily="2" charset="2"/>
              <a:buChar char="Ø"/>
              <a:defRPr sz="4200">
                <a:solidFill>
                  <a:srgbClr val="993047"/>
                </a:solidFill>
                <a:latin typeface="Public Sans Thin Regular"/>
                <a:ea typeface="Public Sans Thin Regular"/>
                <a:cs typeface="Public Sans Thin Regular"/>
                <a:sym typeface="Public Sans Thin Regular"/>
              </a:defRPr>
            </a:pP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3" name="TextBox 2">
            <a:extLst>
              <a:ext uri="{FF2B5EF4-FFF2-40B4-BE49-F238E27FC236}">
                <a16:creationId xmlns:a16="http://schemas.microsoft.com/office/drawing/2014/main" id="{90373DA9-36E1-5FF7-9D19-432625AE0C7C}"/>
              </a:ext>
            </a:extLst>
          </p:cNvPr>
          <p:cNvSpPr txBox="1"/>
          <p:nvPr/>
        </p:nvSpPr>
        <p:spPr>
          <a:xfrm>
            <a:off x="713555" y="2484266"/>
            <a:ext cx="10717294" cy="3970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indent="-457200">
              <a:buFont typeface="Wingdings" panose="05000000000000000000" pitchFamily="2" charset="2"/>
              <a:buChar char="Ø"/>
            </a:pPr>
            <a:r>
              <a:rPr lang="en-US" sz="2800" dirty="0">
                <a:latin typeface="Veranda"/>
              </a:rPr>
              <a:t>Notification of Incidents</a:t>
            </a:r>
          </a:p>
          <a:p>
            <a:pPr marL="457200" indent="-457200">
              <a:buFont typeface="Wingdings" panose="05000000000000000000" pitchFamily="2" charset="2"/>
              <a:buChar char="Ø"/>
            </a:pPr>
            <a:r>
              <a:rPr lang="en-US" sz="2800" dirty="0">
                <a:latin typeface="Veranda"/>
              </a:rPr>
              <a:t>Agencies are required to notify WI DOJ – CIB &amp; DCI </a:t>
            </a:r>
            <a:r>
              <a:rPr lang="en-US" sz="2800" u="sng" dirty="0">
                <a:latin typeface="Veranda"/>
              </a:rPr>
              <a:t>within 24 hours of initial discovery of a security incident</a:t>
            </a:r>
            <a:r>
              <a:rPr lang="en-US" sz="2800" dirty="0">
                <a:latin typeface="Veranda"/>
              </a:rPr>
              <a:t> and shall provide required details of the incident upon request from CIB so that determinations can be made as to any TIME/NCIC system effects. </a:t>
            </a:r>
          </a:p>
          <a:p>
            <a:pPr marL="457200" indent="-457200">
              <a:buFont typeface="Wingdings" panose="05000000000000000000" pitchFamily="2" charset="2"/>
              <a:buChar char="Ø"/>
            </a:pPr>
            <a:r>
              <a:rPr lang="en-US" sz="2800" dirty="0">
                <a:latin typeface="Veranda"/>
              </a:rPr>
              <a:t>Agencies are also required to notify the WI Statewide Intelligence Center/DCI (WI DOJ - Division of Criminal Investigation). </a:t>
            </a:r>
          </a:p>
          <a:p>
            <a:pPr marR="0" algn="l" defTabSz="457200" rtl="0" fontAlgn="auto" latinLnBrk="0" hangingPunct="0">
              <a:lnSpc>
                <a:spcPct val="100000"/>
              </a:lnSpc>
              <a:spcBef>
                <a:spcPts val="0"/>
              </a:spcBef>
              <a:spcAft>
                <a:spcPts val="0"/>
              </a:spcAft>
              <a:buClrTx/>
              <a:buSzTx/>
              <a:tabLst/>
            </a:pPr>
            <a:br>
              <a:rPr lang="en-US" sz="2800" dirty="0"/>
            </a:br>
            <a:r>
              <a:rPr lang="en-US" sz="2800" dirty="0"/>
              <a:t>			</a:t>
            </a:r>
          </a:p>
        </p:txBody>
      </p:sp>
    </p:spTree>
    <p:extLst>
      <p:ext uri="{BB962C8B-B14F-4D97-AF65-F5344CB8AC3E}">
        <p14:creationId xmlns:p14="http://schemas.microsoft.com/office/powerpoint/2010/main" val="145314786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Incident Response (Priority 2)</a:t>
            </a:r>
          </a:p>
          <a:p>
            <a:pPr marL="342900" indent="-342900" defTabSz="914400">
              <a:buFont typeface="Wingdings" panose="05000000000000000000" pitchFamily="2" charset="2"/>
              <a:buChar char="Ø"/>
              <a:defRPr sz="4200">
                <a:solidFill>
                  <a:srgbClr val="993047"/>
                </a:solidFill>
                <a:latin typeface="Public Sans Thin Regular"/>
                <a:ea typeface="Public Sans Thin Regular"/>
                <a:cs typeface="Public Sans Thin Regular"/>
                <a:sym typeface="Public Sans Thin Regular"/>
              </a:defRPr>
            </a:pP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3" name="TextBox 2">
            <a:extLst>
              <a:ext uri="{FF2B5EF4-FFF2-40B4-BE49-F238E27FC236}">
                <a16:creationId xmlns:a16="http://schemas.microsoft.com/office/drawing/2014/main" id="{90373DA9-36E1-5FF7-9D19-432625AE0C7C}"/>
              </a:ext>
            </a:extLst>
          </p:cNvPr>
          <p:cNvSpPr txBox="1"/>
          <p:nvPr/>
        </p:nvSpPr>
        <p:spPr>
          <a:xfrm>
            <a:off x="713555" y="2484266"/>
            <a:ext cx="10717294" cy="45550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dirty="0">
                <a:latin typeface="Veranda"/>
              </a:rPr>
              <a:t>Agencies will be required to provide CIB with an initial report of incident to include:</a:t>
            </a:r>
          </a:p>
          <a:p>
            <a:pPr marL="742950" marR="0" lvl="1" indent="-285750">
              <a:spcBef>
                <a:spcPts val="0"/>
              </a:spcBef>
              <a:spcAft>
                <a:spcPts val="0"/>
              </a:spcAft>
              <a:buFont typeface="+mj-lt"/>
              <a:buAutoNum type="alphaLcPeriod"/>
              <a:tabLst>
                <a:tab pos="914400" algn="l"/>
              </a:tabLst>
            </a:pPr>
            <a:r>
              <a:rPr lang="en-US" sz="1800" dirty="0">
                <a:effectLst/>
                <a:latin typeface="Veranda"/>
                <a:ea typeface="Times New Roman" panose="02020603050405020304" pitchFamily="18" charset="0"/>
              </a:rPr>
              <a:t>the specific type of malware/virus or hostile application</a:t>
            </a:r>
            <a:endParaRPr lang="en-US" sz="1800" dirty="0">
              <a:effectLst/>
              <a:latin typeface="Veranda"/>
              <a:ea typeface="Calibri" panose="020F0502020204030204" pitchFamily="34" charset="0"/>
            </a:endParaRPr>
          </a:p>
          <a:p>
            <a:pPr marL="742950" marR="0" lvl="1" indent="-285750">
              <a:spcBef>
                <a:spcPts val="0"/>
              </a:spcBef>
              <a:spcAft>
                <a:spcPts val="0"/>
              </a:spcAft>
              <a:buFont typeface="+mj-lt"/>
              <a:buAutoNum type="alphaLcPeriod"/>
              <a:tabLst>
                <a:tab pos="914400" algn="l"/>
              </a:tabLst>
            </a:pPr>
            <a:r>
              <a:rPr lang="en-US" sz="1800" dirty="0">
                <a:effectLst/>
                <a:latin typeface="Veranda"/>
                <a:ea typeface="Times New Roman" panose="02020603050405020304" pitchFamily="18" charset="0"/>
              </a:rPr>
              <a:t>when the hostile actor was first observed on the network</a:t>
            </a:r>
            <a:endParaRPr lang="en-US" sz="1800" dirty="0">
              <a:effectLst/>
              <a:latin typeface="Veranda"/>
              <a:ea typeface="Calibri" panose="020F0502020204030204" pitchFamily="34" charset="0"/>
            </a:endParaRPr>
          </a:p>
          <a:p>
            <a:pPr marL="742950" marR="0" lvl="1" indent="-285750">
              <a:spcBef>
                <a:spcPts val="0"/>
              </a:spcBef>
              <a:spcAft>
                <a:spcPts val="0"/>
              </a:spcAft>
              <a:buFont typeface="+mj-lt"/>
              <a:buAutoNum type="alphaLcPeriod"/>
              <a:tabLst>
                <a:tab pos="914400" algn="l"/>
              </a:tabLst>
            </a:pPr>
            <a:r>
              <a:rPr lang="en-US" sz="1800" dirty="0">
                <a:effectLst/>
                <a:latin typeface="Veranda"/>
                <a:ea typeface="Times New Roman" panose="02020603050405020304" pitchFamily="18" charset="0"/>
              </a:rPr>
              <a:t>who was initially contacted and for what purpose</a:t>
            </a:r>
            <a:endParaRPr lang="en-US" sz="1800" dirty="0">
              <a:effectLst/>
              <a:latin typeface="Veranda"/>
              <a:ea typeface="Calibri" panose="020F0502020204030204" pitchFamily="34" charset="0"/>
            </a:endParaRPr>
          </a:p>
          <a:p>
            <a:pPr marL="742950" marR="0" lvl="1" indent="-285750">
              <a:spcBef>
                <a:spcPts val="0"/>
              </a:spcBef>
              <a:spcAft>
                <a:spcPts val="0"/>
              </a:spcAft>
              <a:buFont typeface="+mj-lt"/>
              <a:buAutoNum type="alphaLcPeriod"/>
              <a:tabLst>
                <a:tab pos="914400" algn="l"/>
              </a:tabLst>
            </a:pPr>
            <a:r>
              <a:rPr lang="en-US" sz="1800" dirty="0">
                <a:effectLst/>
                <a:latin typeface="Veranda"/>
                <a:ea typeface="Times New Roman" panose="02020603050405020304" pitchFamily="18" charset="0"/>
              </a:rPr>
              <a:t>what initial steps were performed to isolate or prevent extension</a:t>
            </a:r>
            <a:endParaRPr lang="en-US" sz="1800" dirty="0">
              <a:effectLst/>
              <a:latin typeface="Veranda"/>
              <a:ea typeface="Calibri" panose="020F0502020204030204" pitchFamily="34" charset="0"/>
            </a:endParaRPr>
          </a:p>
          <a:p>
            <a:pPr marL="742950" marR="0" lvl="1" indent="-285750">
              <a:spcBef>
                <a:spcPts val="0"/>
              </a:spcBef>
              <a:spcAft>
                <a:spcPts val="0"/>
              </a:spcAft>
              <a:buFont typeface="+mj-lt"/>
              <a:buAutoNum type="alphaLcPeriod"/>
              <a:tabLst>
                <a:tab pos="914400" algn="l"/>
              </a:tabLst>
            </a:pPr>
            <a:r>
              <a:rPr lang="en-US" sz="1800" dirty="0">
                <a:effectLst/>
                <a:latin typeface="Veranda"/>
                <a:ea typeface="Times New Roman" panose="02020603050405020304" pitchFamily="18" charset="0"/>
              </a:rPr>
              <a:t>was any extension known or found prior to contacting higher agencies</a:t>
            </a:r>
            <a:endParaRPr lang="en-US" sz="1800" dirty="0">
              <a:effectLst/>
              <a:latin typeface="Veranda"/>
              <a:ea typeface="Calibri" panose="020F0502020204030204" pitchFamily="34" charset="0"/>
            </a:endParaRPr>
          </a:p>
          <a:p>
            <a:pPr marL="742950" marR="0" lvl="1" indent="-285750">
              <a:spcBef>
                <a:spcPts val="0"/>
              </a:spcBef>
              <a:spcAft>
                <a:spcPts val="0"/>
              </a:spcAft>
              <a:buFont typeface="+mj-lt"/>
              <a:buAutoNum type="alphaLcPeriod"/>
              <a:tabLst>
                <a:tab pos="914400" algn="l"/>
              </a:tabLst>
            </a:pPr>
            <a:r>
              <a:rPr lang="en-US" sz="1800" dirty="0">
                <a:effectLst/>
                <a:latin typeface="Veranda"/>
                <a:ea typeface="Times New Roman" panose="02020603050405020304" pitchFamily="18" charset="0"/>
              </a:rPr>
              <a:t>what caused delays in notification to logically connected agencies</a:t>
            </a:r>
            <a:endParaRPr lang="en-US" sz="1800" dirty="0">
              <a:effectLst/>
              <a:latin typeface="Veranda"/>
              <a:ea typeface="Calibri" panose="020F0502020204030204" pitchFamily="34" charset="0"/>
            </a:endParaRPr>
          </a:p>
          <a:p>
            <a:pPr marL="742950" marR="0" lvl="1" indent="-285750">
              <a:spcBef>
                <a:spcPts val="0"/>
              </a:spcBef>
              <a:spcAft>
                <a:spcPts val="0"/>
              </a:spcAft>
              <a:buFont typeface="+mj-lt"/>
              <a:buAutoNum type="alphaLcPeriod"/>
              <a:tabLst>
                <a:tab pos="914400" algn="l"/>
              </a:tabLst>
            </a:pPr>
            <a:r>
              <a:rPr lang="en-US" sz="1800" dirty="0">
                <a:effectLst/>
                <a:latin typeface="Veranda"/>
                <a:ea typeface="Times New Roman" panose="02020603050405020304" pitchFamily="18" charset="0"/>
              </a:rPr>
              <a:t>was there any information found to have been harvested by hostile actors</a:t>
            </a:r>
            <a:endParaRPr lang="en-US" sz="1800" dirty="0">
              <a:effectLst/>
              <a:latin typeface="Veranda"/>
              <a:ea typeface="Calibri" panose="020F0502020204030204" pitchFamily="34" charset="0"/>
            </a:endParaRPr>
          </a:p>
          <a:p>
            <a:pPr marL="742950" marR="0" lvl="1" indent="-285750">
              <a:spcBef>
                <a:spcPts val="0"/>
              </a:spcBef>
              <a:spcAft>
                <a:spcPts val="0"/>
              </a:spcAft>
              <a:buFont typeface="+mj-lt"/>
              <a:buAutoNum type="alphaLcPeriod"/>
              <a:tabLst>
                <a:tab pos="914400" algn="l"/>
              </a:tabLst>
            </a:pPr>
            <a:r>
              <a:rPr lang="en-US" sz="1800" dirty="0">
                <a:effectLst/>
                <a:latin typeface="Veranda"/>
                <a:ea typeface="Times New Roman" panose="02020603050405020304" pitchFamily="18" charset="0"/>
              </a:rPr>
              <a:t>was there any credential harvesting found</a:t>
            </a:r>
            <a:endParaRPr lang="en-US" sz="1800" dirty="0">
              <a:effectLst/>
              <a:latin typeface="Veranda"/>
              <a:ea typeface="Calibri" panose="020F0502020204030204" pitchFamily="34" charset="0"/>
            </a:endParaRPr>
          </a:p>
          <a:p>
            <a:endParaRPr lang="en-US" dirty="0">
              <a:latin typeface="Veranda"/>
            </a:endParaRPr>
          </a:p>
          <a:p>
            <a:pPr marL="457200"/>
            <a:r>
              <a:rPr lang="en-US" dirty="0">
                <a:latin typeface="Veranda"/>
              </a:rPr>
              <a:t>Regardless of what insurance or any involved legal counsel advise, those items </a:t>
            </a:r>
            <a:r>
              <a:rPr lang="en-US" b="1" u="sng" dirty="0">
                <a:latin typeface="Veranda"/>
              </a:rPr>
              <a:t>shall</a:t>
            </a:r>
            <a:r>
              <a:rPr lang="en-US" dirty="0">
                <a:latin typeface="Veranda"/>
              </a:rPr>
              <a:t> be provided to WI DOJ per federal and state requirements to maintain any TIME System access and connections. </a:t>
            </a:r>
            <a:r>
              <a:rPr lang="en-US" b="1" dirty="0">
                <a:latin typeface="Veranda"/>
              </a:rPr>
              <a:t>Failure to provide those items will result in total access and connection loss until CIB determines otherwise. </a:t>
            </a:r>
          </a:p>
          <a:p>
            <a:pPr marR="0" algn="l" defTabSz="457200" rtl="0" fontAlgn="auto" latinLnBrk="0" hangingPunct="0">
              <a:lnSpc>
                <a:spcPct val="100000"/>
              </a:lnSpc>
              <a:spcBef>
                <a:spcPts val="0"/>
              </a:spcBef>
              <a:spcAft>
                <a:spcPts val="0"/>
              </a:spcAft>
              <a:buClrTx/>
              <a:buSzTx/>
              <a:tabLst/>
            </a:pPr>
            <a:br>
              <a:rPr lang="en-US" sz="2800" dirty="0"/>
            </a:br>
            <a:r>
              <a:rPr lang="en-US" sz="2800" dirty="0"/>
              <a:t>			</a:t>
            </a:r>
          </a:p>
        </p:txBody>
      </p:sp>
    </p:spTree>
    <p:extLst>
      <p:ext uri="{BB962C8B-B14F-4D97-AF65-F5344CB8AC3E}">
        <p14:creationId xmlns:p14="http://schemas.microsoft.com/office/powerpoint/2010/main" val="366106331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of a department of justice&#10;&#10;Description automatically generated">
            <a:extLst>
              <a:ext uri="{FF2B5EF4-FFF2-40B4-BE49-F238E27FC236}">
                <a16:creationId xmlns:a16="http://schemas.microsoft.com/office/drawing/2014/main" id="{247B398C-190E-9F06-5FD3-2DA859EEB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142050"/>
            <a:ext cx="961559" cy="965851"/>
          </a:xfrm>
          <a:prstGeom prst="rect">
            <a:avLst/>
          </a:prstGeom>
        </p:spPr>
      </p:pic>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4"/>
              </a:defRPr>
            </a:lvl1pPr>
          </a:lstStyle>
          <a:p>
            <a:pPr>
              <a:defRPr u="none">
                <a:solidFill>
                  <a:srgbClr val="005EA2"/>
                </a:solidFill>
                <a:uFillTx/>
              </a:defRPr>
            </a:pPr>
            <a:r>
              <a:rPr lang="en-US" u="sng" dirty="0">
                <a:solidFill>
                  <a:srgbClr val="0563C1"/>
                </a:solidFill>
                <a:uFill>
                  <a:solidFill>
                    <a:srgbClr val="0563C1"/>
                  </a:solidFill>
                </a:uFill>
                <a:latin typeface="Veranda"/>
                <a:hlinkClick r:id="rId4"/>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6"/>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75392" y="1518064"/>
            <a:ext cx="10841216" cy="998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Incident Response (Priority 2)</a:t>
            </a:r>
          </a:p>
          <a:p>
            <a:pPr marL="342900" indent="-342900" defTabSz="914400">
              <a:buFont typeface="Wingdings" panose="05000000000000000000" pitchFamily="2" charset="2"/>
              <a:buChar char="Ø"/>
              <a:defRPr sz="4200">
                <a:solidFill>
                  <a:srgbClr val="993047"/>
                </a:solidFill>
                <a:latin typeface="Public Sans Thin Regular"/>
                <a:ea typeface="Public Sans Thin Regular"/>
                <a:cs typeface="Public Sans Thin Regular"/>
                <a:sym typeface="Public Sans Thin Regular"/>
              </a:defRPr>
            </a:pP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017331"/>
            <a:ext cx="10688564" cy="1"/>
          </a:xfrm>
          <a:prstGeom prst="line">
            <a:avLst/>
          </a:prstGeom>
          <a:ln w="25400">
            <a:solidFill>
              <a:srgbClr val="993047"/>
            </a:solidFill>
            <a:miter/>
          </a:ln>
        </p:spPr>
        <p:txBody>
          <a:bodyPr lIns="45719" rIns="45719"/>
          <a:lstStyle/>
          <a:p>
            <a:endParaRPr dirty="0">
              <a:latin typeface="Veranda"/>
            </a:endParaRPr>
          </a:p>
        </p:txBody>
      </p:sp>
      <p:sp>
        <p:nvSpPr>
          <p:cNvPr id="3" name="TextBox 2">
            <a:extLst>
              <a:ext uri="{FF2B5EF4-FFF2-40B4-BE49-F238E27FC236}">
                <a16:creationId xmlns:a16="http://schemas.microsoft.com/office/drawing/2014/main" id="{90373DA9-36E1-5FF7-9D19-432625AE0C7C}"/>
              </a:ext>
            </a:extLst>
          </p:cNvPr>
          <p:cNvSpPr txBox="1"/>
          <p:nvPr/>
        </p:nvSpPr>
        <p:spPr>
          <a:xfrm>
            <a:off x="737353" y="2424624"/>
            <a:ext cx="10717294" cy="48320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Font typeface="Wingdings" panose="05000000000000000000" pitchFamily="2" charset="2"/>
              <a:buChar char="Ø"/>
            </a:pPr>
            <a:r>
              <a:rPr lang="en-US" sz="2800" dirty="0">
                <a:latin typeface="Veranda"/>
              </a:rPr>
              <a:t>How do I contact WI DOJ?</a:t>
            </a:r>
          </a:p>
          <a:p>
            <a:pPr marL="342900" indent="-342900">
              <a:buFont typeface="Wingdings" panose="05000000000000000000" pitchFamily="2" charset="2"/>
              <a:buChar char="Ø"/>
            </a:pPr>
            <a:r>
              <a:rPr lang="en-US" sz="2800" dirty="0">
                <a:latin typeface="Veranda"/>
              </a:rPr>
              <a:t>CIB</a:t>
            </a:r>
          </a:p>
          <a:p>
            <a:pPr lvl="2" indent="0"/>
            <a:r>
              <a:rPr lang="en-US" sz="2000" dirty="0">
                <a:latin typeface="Veranda"/>
              </a:rPr>
              <a:t>	- TIME System Control Center (TSCC), open 24/7/365  – 608-266-7633</a:t>
            </a:r>
          </a:p>
          <a:p>
            <a:pPr lvl="2" indent="0"/>
            <a:r>
              <a:rPr lang="en-US" sz="2000" dirty="0">
                <a:latin typeface="Veranda"/>
              </a:rPr>
              <a:t>	- Brian Kalinoski, TIME Ops Manager/WI-ISO – 608-266-7394, </a:t>
            </a:r>
            <a:r>
              <a:rPr lang="en-US" sz="2000" u="sng" dirty="0">
                <a:solidFill>
                  <a:srgbClr val="0000FF"/>
                </a:solidFill>
                <a:latin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kalinoskibt@doj.state.wi.us</a:t>
            </a:r>
            <a:r>
              <a:rPr lang="en-US" sz="2000" u="sng" dirty="0">
                <a:solidFill>
                  <a:srgbClr val="0000FF"/>
                </a:solidFill>
                <a:latin typeface="Calibri" panose="020F0502020204030204" pitchFamily="34" charset="0"/>
                <a:cs typeface="Times New Roman" panose="02020603050405020304" pitchFamily="18" charset="0"/>
              </a:rPr>
              <a:t> </a:t>
            </a:r>
          </a:p>
          <a:p>
            <a:pPr lvl="2" indent="0"/>
            <a:r>
              <a:rPr lang="en-U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Veranda"/>
              </a:rPr>
              <a:t>- Zach Polachek, PPA-A, TIME &amp; Tech Unit – 608-264-9470, </a:t>
            </a:r>
            <a:r>
              <a:rPr lang="en-US" sz="2000" u="sng" dirty="0">
                <a:solidFill>
                  <a:srgbClr val="0000FF"/>
                </a:solidFill>
                <a:latin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polachekzd@doj.state.wi.us</a:t>
            </a:r>
            <a:endParaRPr lang="en-US" sz="2000" u="sng" dirty="0">
              <a:solidFill>
                <a:srgbClr val="0000FF"/>
              </a:solidFill>
              <a:latin typeface="Calibri" panose="020F0502020204030204" pitchFamily="34" charset="0"/>
              <a:cs typeface="Times New Roman" panose="02020603050405020304" pitchFamily="18" charset="0"/>
            </a:endParaRPr>
          </a:p>
          <a:p>
            <a:pPr lvl="2" indent="-457200"/>
            <a:r>
              <a:rPr lang="en-U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Veranda"/>
              </a:rPr>
              <a:t>- Craig Thering, TIME &amp; Tech Manager – 608-261-0667, </a:t>
            </a:r>
            <a:r>
              <a:rPr lang="en-US" sz="2000" u="sng" dirty="0">
                <a:solidFill>
                  <a:srgbClr val="0000FF"/>
                </a:solidFill>
                <a:latin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theringcd@doj.state.wi.us</a:t>
            </a:r>
            <a:r>
              <a:rPr lang="en-US"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p>
          <a:p>
            <a:pPr lvl="2" indent="0"/>
            <a:r>
              <a:rPr lang="en-U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Veranda"/>
              </a:rPr>
              <a:t>- Katie Schuh, Deputy Director-TIME System – 608-266-0335, </a:t>
            </a:r>
            <a:r>
              <a:rPr lang="en-US" sz="2000" u="sng" dirty="0">
                <a:solidFill>
                  <a:srgbClr val="0000FF"/>
                </a:solidFill>
                <a:latin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schuhkr@doj.state.wi.us</a:t>
            </a:r>
            <a:r>
              <a:rPr lang="en-US" sz="2000" u="sng" dirty="0">
                <a:solidFill>
                  <a:srgbClr val="0000FF"/>
                </a:solidFill>
                <a:latin typeface="Calibri" panose="020F0502020204030204" pitchFamily="34" charset="0"/>
                <a:cs typeface="Times New Roman" panose="02020603050405020304" pitchFamily="18" charset="0"/>
              </a:rPr>
              <a:t> </a:t>
            </a:r>
          </a:p>
          <a:p>
            <a:pPr lvl="2" indent="0"/>
            <a:r>
              <a:rPr lang="en-US" sz="2000" dirty="0">
                <a:latin typeface="Veranda"/>
              </a:rPr>
              <a:t>	</a:t>
            </a:r>
            <a:endParaRPr lang="en-US" sz="2000" u="sng" dirty="0">
              <a:solidFill>
                <a:srgbClr val="0000FF"/>
              </a:solidFill>
              <a:latin typeface="Calibri" panose="020F0502020204030204" pitchFamily="34" charset="0"/>
              <a:cs typeface="Times New Roman" panose="02020603050405020304" pitchFamily="18" charset="0"/>
            </a:endParaRPr>
          </a:p>
          <a:p>
            <a:pPr marL="342900" lvl="2" indent="-342900">
              <a:buFont typeface="Wingdings" panose="05000000000000000000" pitchFamily="2" charset="2"/>
              <a:buChar char="Ø"/>
            </a:pPr>
            <a:r>
              <a:rPr lang="en-US" sz="2800" dirty="0">
                <a:latin typeface="Veranda"/>
              </a:rPr>
              <a:t>DCI/WI Statewide Intelligence Center</a:t>
            </a:r>
          </a:p>
          <a:p>
            <a:pPr lvl="2" indent="0"/>
            <a:r>
              <a:rPr lang="en-US" sz="2800" dirty="0">
                <a:latin typeface="Veranda"/>
              </a:rPr>
              <a:t>	</a:t>
            </a:r>
            <a:r>
              <a:rPr lang="en-US" sz="2000" dirty="0">
                <a:latin typeface="Veranda"/>
              </a:rPr>
              <a:t>- 888-324-9742, </a:t>
            </a:r>
            <a:r>
              <a:rPr lang="en-US" sz="2000" u="sng" dirty="0">
                <a:solidFill>
                  <a:srgbClr val="0000FF"/>
                </a:solidFill>
                <a:latin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wsic@doj.state.wi.us</a:t>
            </a:r>
            <a:r>
              <a:rPr lang="en-US" sz="2000" u="sng" dirty="0">
                <a:solidFill>
                  <a:srgbClr val="0000FF"/>
                </a:solidFill>
                <a:latin typeface="Calibri" panose="020F0502020204030204" pitchFamily="34" charset="0"/>
                <a:cs typeface="Times New Roman" panose="02020603050405020304" pitchFamily="18" charset="0"/>
              </a:rPr>
              <a:t> </a:t>
            </a:r>
          </a:p>
          <a:p>
            <a:pPr lvl="2" indent="0"/>
            <a:r>
              <a:rPr lang="en-US" sz="2000" dirty="0">
                <a:latin typeface="Veranda"/>
              </a:rPr>
              <a:t>		Online form: </a:t>
            </a:r>
            <a:r>
              <a:rPr lang="en-US" sz="1800" u="none" strike="noStrik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https://wifusion.widoj.gov/form/cyber-incident-reporting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gn="l" defTabSz="457200" rtl="0" fontAlgn="auto" latinLnBrk="0" hangingPunct="0">
              <a:lnSpc>
                <a:spcPct val="100000"/>
              </a:lnSpc>
              <a:spcBef>
                <a:spcPts val="0"/>
              </a:spcBef>
              <a:spcAft>
                <a:spcPts val="0"/>
              </a:spcAft>
              <a:buClrTx/>
              <a:buSzTx/>
              <a:tabLst/>
            </a:pPr>
            <a:br>
              <a:rPr lang="en-US" sz="2800" dirty="0"/>
            </a:br>
            <a:r>
              <a:rPr lang="en-US" sz="2800" dirty="0"/>
              <a:t>			</a:t>
            </a:r>
          </a:p>
        </p:txBody>
      </p:sp>
      <p:pic>
        <p:nvPicPr>
          <p:cNvPr id="2" name="Picture 1" descr="Logo&#10;&#10;Description automatically generated">
            <a:extLst>
              <a:ext uri="{FF2B5EF4-FFF2-40B4-BE49-F238E27FC236}">
                <a16:creationId xmlns:a16="http://schemas.microsoft.com/office/drawing/2014/main" id="{B4BA6E8F-1F56-CFB8-E56E-0FBAABF82B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7752" y="2113451"/>
            <a:ext cx="994450" cy="994450"/>
          </a:xfrm>
          <a:prstGeom prst="rect">
            <a:avLst/>
          </a:prstGeom>
        </p:spPr>
      </p:pic>
    </p:spTree>
    <p:extLst>
      <p:ext uri="{BB962C8B-B14F-4D97-AF65-F5344CB8AC3E}">
        <p14:creationId xmlns:p14="http://schemas.microsoft.com/office/powerpoint/2010/main" val="103615139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System &amp; Services Acquisition (Priority 2)</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17" name="TextBox 16">
            <a:extLst>
              <a:ext uri="{FF2B5EF4-FFF2-40B4-BE49-F238E27FC236}">
                <a16:creationId xmlns:a16="http://schemas.microsoft.com/office/drawing/2014/main" id="{E8EB507B-7518-409B-A3E4-B6F3A66D0C4F}"/>
              </a:ext>
            </a:extLst>
          </p:cNvPr>
          <p:cNvSpPr txBox="1"/>
          <p:nvPr/>
        </p:nvSpPr>
        <p:spPr>
          <a:xfrm>
            <a:off x="675392" y="2581809"/>
            <a:ext cx="10680795" cy="39087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indent="-457200">
              <a:buFont typeface="Wingdings" panose="05000000000000000000" pitchFamily="2" charset="2"/>
              <a:buChar char="Ø"/>
            </a:pPr>
            <a:r>
              <a:rPr lang="en-US" sz="2800" dirty="0">
                <a:latin typeface="Veranda"/>
              </a:rPr>
              <a:t>Replace system components when support for the components are no longer available from the manufacturer, developer, and/or vendor. </a:t>
            </a:r>
          </a:p>
          <a:p>
            <a:pPr marL="457200" indent="-457200">
              <a:buFont typeface="Wingdings" panose="05000000000000000000" pitchFamily="2" charset="2"/>
              <a:buChar char="Ø"/>
            </a:pPr>
            <a:r>
              <a:rPr lang="en-US" sz="2800" dirty="0">
                <a:latin typeface="Veranda"/>
              </a:rPr>
              <a:t>Budget, Budget, Budget! This stuff is not cheap, but with proper planning you can save money in the long run.</a:t>
            </a:r>
          </a:p>
          <a:p>
            <a:pPr marL="457200" indent="-457200">
              <a:buFont typeface="Wingdings" panose="05000000000000000000" pitchFamily="2" charset="2"/>
              <a:buChar char="Ø"/>
            </a:pPr>
            <a:r>
              <a:rPr lang="en-US" sz="2800" dirty="0">
                <a:latin typeface="Veranda"/>
              </a:rPr>
              <a:t>Failure to keep system components up to date is one of the biggest reasons for cyber security breaches as hackers are always looking to exploit vulnerabilities in the systems. </a:t>
            </a:r>
          </a:p>
          <a:p>
            <a:pPr marL="342900" indent="-342900">
              <a:buFont typeface="Wingdings" panose="05000000000000000000" pitchFamily="2" charset="2"/>
              <a:buChar char="Ø"/>
            </a:pPr>
            <a:endParaRPr lang="en-US" sz="2400" dirty="0">
              <a:latin typeface="Veranda"/>
            </a:endParaRPr>
          </a:p>
        </p:txBody>
      </p:sp>
    </p:spTree>
    <p:extLst>
      <p:ext uri="{BB962C8B-B14F-4D97-AF65-F5344CB8AC3E}">
        <p14:creationId xmlns:p14="http://schemas.microsoft.com/office/powerpoint/2010/main" val="189732913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TIME System Audits</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17" name="TextBox 16">
            <a:extLst>
              <a:ext uri="{FF2B5EF4-FFF2-40B4-BE49-F238E27FC236}">
                <a16:creationId xmlns:a16="http://schemas.microsoft.com/office/drawing/2014/main" id="{E8EB507B-7518-409B-A3E4-B6F3A66D0C4F}"/>
              </a:ext>
            </a:extLst>
          </p:cNvPr>
          <p:cNvSpPr txBox="1"/>
          <p:nvPr/>
        </p:nvSpPr>
        <p:spPr>
          <a:xfrm>
            <a:off x="675392" y="2581809"/>
            <a:ext cx="10680795" cy="39087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indent="-457200">
              <a:buFont typeface="Wingdings" panose="05000000000000000000" pitchFamily="2" charset="2"/>
              <a:buChar char="Ø"/>
            </a:pPr>
            <a:r>
              <a:rPr lang="en-US" sz="2800" dirty="0">
                <a:latin typeface="Veranda"/>
              </a:rPr>
              <a:t>Audit questionnaires continue to be updated as new policy releases are published.	</a:t>
            </a:r>
          </a:p>
          <a:p>
            <a:pPr marL="457200" indent="-457200">
              <a:buFont typeface="Wingdings" panose="05000000000000000000" pitchFamily="2" charset="2"/>
              <a:buChar char="Ø"/>
            </a:pPr>
            <a:r>
              <a:rPr lang="en-US" sz="2800" dirty="0">
                <a:latin typeface="Veranda"/>
              </a:rPr>
              <a:t>IT that supports law enforcement should be prepared to assist with technical questionnaires. </a:t>
            </a:r>
          </a:p>
          <a:p>
            <a:pPr marL="457200" indent="-457200">
              <a:buFont typeface="Wingdings" panose="05000000000000000000" pitchFamily="2" charset="2"/>
              <a:buChar char="Ø"/>
            </a:pPr>
            <a:r>
              <a:rPr lang="en-US" sz="2800" dirty="0">
                <a:latin typeface="Veranda"/>
              </a:rPr>
              <a:t>Audits are scheduled on a 3-year schedule (may changed based on mitigating factors) as per the CJIS Security Policy requirements.</a:t>
            </a:r>
          </a:p>
          <a:p>
            <a:pPr marL="457200" indent="-457200">
              <a:buFont typeface="Wingdings" panose="05000000000000000000" pitchFamily="2" charset="2"/>
              <a:buChar char="Ø"/>
            </a:pPr>
            <a:r>
              <a:rPr lang="en-US" sz="2800" dirty="0">
                <a:latin typeface="Veranda"/>
              </a:rPr>
              <a:t>Sample policies are available on WILEnet and from CIB, please contact the CIB Audit email inbox for samples: </a:t>
            </a:r>
            <a:r>
              <a:rPr lang="en-US" sz="2800" dirty="0">
                <a:latin typeface="Veranda"/>
                <a:hlinkClick r:id="rId6"/>
              </a:rPr>
              <a:t>cibaudit@doj.state.wi.us</a:t>
            </a:r>
            <a:r>
              <a:rPr lang="en-US" sz="2800" dirty="0">
                <a:latin typeface="Veranda"/>
              </a:rPr>
              <a:t> </a:t>
            </a:r>
          </a:p>
          <a:p>
            <a:pPr marL="342900" indent="-342900">
              <a:buFont typeface="Wingdings" panose="05000000000000000000" pitchFamily="2" charset="2"/>
              <a:buChar char="Ø"/>
            </a:pPr>
            <a:endParaRPr lang="en-US" sz="2400" dirty="0">
              <a:latin typeface="Veranda"/>
            </a:endParaRPr>
          </a:p>
        </p:txBody>
      </p:sp>
      <p:pic>
        <p:nvPicPr>
          <p:cNvPr id="3" name="Picture 2" descr="A blue letter with black text&#10;&#10;Description automatically generated">
            <a:extLst>
              <a:ext uri="{FF2B5EF4-FFF2-40B4-BE49-F238E27FC236}">
                <a16:creationId xmlns:a16="http://schemas.microsoft.com/office/drawing/2014/main" id="{F5553F99-72BF-F8DE-6540-BE5A8BC97C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5789" y="1658673"/>
            <a:ext cx="2028825" cy="600075"/>
          </a:xfrm>
          <a:prstGeom prst="rect">
            <a:avLst/>
          </a:prstGeom>
        </p:spPr>
      </p:pic>
      <p:pic>
        <p:nvPicPr>
          <p:cNvPr id="5" name="Picture 4" descr="A blue and black logo&#10;&#10;Description automatically generated">
            <a:extLst>
              <a:ext uri="{FF2B5EF4-FFF2-40B4-BE49-F238E27FC236}">
                <a16:creationId xmlns:a16="http://schemas.microsoft.com/office/drawing/2014/main" id="{3B54403E-D47E-6435-2881-3ACFE9C4B9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67292" y="1687248"/>
            <a:ext cx="2371725" cy="571500"/>
          </a:xfrm>
          <a:prstGeom prst="rect">
            <a:avLst/>
          </a:prstGeom>
        </p:spPr>
      </p:pic>
    </p:spTree>
    <p:extLst>
      <p:ext uri="{BB962C8B-B14F-4D97-AF65-F5344CB8AC3E}">
        <p14:creationId xmlns:p14="http://schemas.microsoft.com/office/powerpoint/2010/main" val="314424754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6284783" cy="998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TIME System Audits</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0"/>
            <a:ext cx="5934137" cy="34847"/>
          </a:xfrm>
          <a:prstGeom prst="line">
            <a:avLst/>
          </a:prstGeom>
          <a:ln w="25400">
            <a:solidFill>
              <a:srgbClr val="993047"/>
            </a:solidFill>
            <a:miter/>
          </a:ln>
        </p:spPr>
        <p:txBody>
          <a:bodyPr lIns="45719" rIns="45719"/>
          <a:lstStyle/>
          <a:p>
            <a:endParaRPr dirty="0">
              <a:latin typeface="Veranda"/>
            </a:endParaRPr>
          </a:p>
        </p:txBody>
      </p:sp>
      <p:grpSp>
        <p:nvGrpSpPr>
          <p:cNvPr id="2" name="Group 1">
            <a:extLst>
              <a:ext uri="{FF2B5EF4-FFF2-40B4-BE49-F238E27FC236}">
                <a16:creationId xmlns:a16="http://schemas.microsoft.com/office/drawing/2014/main" id="{0C43A081-C61D-1CF2-8BF2-65ABA643CC94}"/>
              </a:ext>
            </a:extLst>
          </p:cNvPr>
          <p:cNvGrpSpPr/>
          <p:nvPr/>
        </p:nvGrpSpPr>
        <p:grpSpPr>
          <a:xfrm>
            <a:off x="6932746" y="1133886"/>
            <a:ext cx="4963612" cy="5240573"/>
            <a:chOff x="7102368" y="1133886"/>
            <a:chExt cx="4440521" cy="5240573"/>
          </a:xfrm>
        </p:grpSpPr>
        <p:grpSp>
          <p:nvGrpSpPr>
            <p:cNvPr id="4" name="Group 3">
              <a:extLst>
                <a:ext uri="{FF2B5EF4-FFF2-40B4-BE49-F238E27FC236}">
                  <a16:creationId xmlns:a16="http://schemas.microsoft.com/office/drawing/2014/main" id="{B757B078-C6D5-DF19-F902-E6AC08F78988}"/>
                </a:ext>
              </a:extLst>
            </p:cNvPr>
            <p:cNvGrpSpPr/>
            <p:nvPr/>
          </p:nvGrpSpPr>
          <p:grpSpPr>
            <a:xfrm>
              <a:off x="7102368" y="1133886"/>
              <a:ext cx="4440521" cy="5240573"/>
              <a:chOff x="7102368" y="1133886"/>
              <a:chExt cx="4440521" cy="5240573"/>
            </a:xfrm>
          </p:grpSpPr>
          <p:pic>
            <p:nvPicPr>
              <p:cNvPr id="7" name="Picture 2">
                <a:extLst>
                  <a:ext uri="{FF2B5EF4-FFF2-40B4-BE49-F238E27FC236}">
                    <a16:creationId xmlns:a16="http://schemas.microsoft.com/office/drawing/2014/main" id="{0C1A2D22-33A0-EAAE-BB2D-2F089DCD8D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2113" y="4821893"/>
                <a:ext cx="3000230" cy="15525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A792759F-296D-FD4B-BA87-E1B60A5688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02368" y="3192449"/>
                <a:ext cx="4167349" cy="20633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EEB230DF-B3EF-E75A-7A9C-207E1789E6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02368" y="1133886"/>
                <a:ext cx="4440521" cy="270204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252D1D11-2144-763D-4663-0AE543A22F98}"/>
                  </a:ext>
                </a:extLst>
              </p:cNvPr>
              <p:cNvSpPr/>
              <p:nvPr/>
            </p:nvSpPr>
            <p:spPr>
              <a:xfrm>
                <a:off x="8237376" y="5215712"/>
                <a:ext cx="2560817" cy="769441"/>
              </a:xfrm>
              <a:prstGeom prst="rect">
                <a:avLst/>
              </a:prstGeom>
              <a:noFill/>
            </p:spPr>
            <p:txBody>
              <a:bodyPr wrap="square" lIns="91440" tIns="45720" rIns="91440" bIns="45720">
                <a:spAutoFit/>
              </a:bodyPr>
              <a:lstStyle/>
              <a:p>
                <a:pPr algn="ctr"/>
                <a:r>
                  <a:rPr lang="en-US" sz="44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rPr>
                  <a:t>1</a:t>
                </a:r>
                <a:r>
                  <a:rPr lang="en-US" sz="4400" b="1" cap="none" spc="0" baseline="30000" dirty="0">
                    <a:ln w="10160">
                      <a:solidFill>
                        <a:schemeClr val="tx1"/>
                      </a:solidFill>
                      <a:prstDash val="solid"/>
                    </a:ln>
                    <a:solidFill>
                      <a:srgbClr val="FFFFFF"/>
                    </a:solidFill>
                    <a:effectLst>
                      <a:outerShdw blurRad="38100" dist="22860" dir="5400000" algn="tl" rotWithShape="0">
                        <a:srgbClr val="000000">
                          <a:alpha val="30000"/>
                        </a:srgbClr>
                      </a:outerShdw>
                    </a:effectLst>
                  </a:rPr>
                  <a:t>st</a:t>
                </a:r>
                <a:r>
                  <a:rPr lang="en-US" sz="44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rPr>
                  <a:t> year</a:t>
                </a:r>
              </a:p>
            </p:txBody>
          </p:sp>
          <p:sp>
            <p:nvSpPr>
              <p:cNvPr id="18" name="Rectangle 17">
                <a:extLst>
                  <a:ext uri="{FF2B5EF4-FFF2-40B4-BE49-F238E27FC236}">
                    <a16:creationId xmlns:a16="http://schemas.microsoft.com/office/drawing/2014/main" id="{A78C3845-0A3D-7E9E-5B98-94CF4178E5D7}"/>
                  </a:ext>
                </a:extLst>
              </p:cNvPr>
              <p:cNvSpPr/>
              <p:nvPr/>
            </p:nvSpPr>
            <p:spPr>
              <a:xfrm>
                <a:off x="8037351" y="3910787"/>
                <a:ext cx="2560817" cy="769441"/>
              </a:xfrm>
              <a:prstGeom prst="rect">
                <a:avLst/>
              </a:prstGeom>
              <a:noFill/>
            </p:spPr>
            <p:txBody>
              <a:bodyPr wrap="square" lIns="91440" tIns="45720" rIns="91440" bIns="45720">
                <a:spAutoFit/>
              </a:bodyPr>
              <a:lstStyle/>
              <a:p>
                <a:pPr algn="ctr"/>
                <a:r>
                  <a:rPr lang="en-US" sz="44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rPr>
                  <a:t>2</a:t>
                </a:r>
                <a:r>
                  <a:rPr lang="en-US" sz="4400" b="1" cap="none" spc="0" baseline="30000" dirty="0">
                    <a:ln w="10160">
                      <a:solidFill>
                        <a:schemeClr val="tx1"/>
                      </a:solidFill>
                      <a:prstDash val="solid"/>
                    </a:ln>
                    <a:solidFill>
                      <a:srgbClr val="FFFFFF"/>
                    </a:solidFill>
                    <a:effectLst>
                      <a:outerShdw blurRad="38100" dist="22860" dir="5400000" algn="tl" rotWithShape="0">
                        <a:srgbClr val="000000">
                          <a:alpha val="30000"/>
                        </a:srgbClr>
                      </a:outerShdw>
                    </a:effectLst>
                  </a:rPr>
                  <a:t>nd</a:t>
                </a:r>
                <a:r>
                  <a:rPr lang="en-US" sz="44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rPr>
                  <a:t> year</a:t>
                </a:r>
              </a:p>
            </p:txBody>
          </p:sp>
          <p:sp>
            <p:nvSpPr>
              <p:cNvPr id="19" name="Rectangle 18">
                <a:extLst>
                  <a:ext uri="{FF2B5EF4-FFF2-40B4-BE49-F238E27FC236}">
                    <a16:creationId xmlns:a16="http://schemas.microsoft.com/office/drawing/2014/main" id="{3D9222C4-197C-D728-33C1-EFCED929AC6C}"/>
                  </a:ext>
                </a:extLst>
              </p:cNvPr>
              <p:cNvSpPr/>
              <p:nvPr/>
            </p:nvSpPr>
            <p:spPr>
              <a:xfrm>
                <a:off x="7703976" y="2329637"/>
                <a:ext cx="2560817" cy="769441"/>
              </a:xfrm>
              <a:prstGeom prst="rect">
                <a:avLst/>
              </a:prstGeom>
              <a:noFill/>
            </p:spPr>
            <p:txBody>
              <a:bodyPr wrap="square" lIns="91440" tIns="45720" rIns="91440" bIns="45720">
                <a:spAutoFit/>
              </a:bodyPr>
              <a:lstStyle/>
              <a:p>
                <a:pPr algn="ctr"/>
                <a:r>
                  <a:rPr lang="en-US" sz="4400" b="1" dirty="0">
                    <a:ln w="10160">
                      <a:solidFill>
                        <a:schemeClr val="tx1"/>
                      </a:solidFill>
                      <a:prstDash val="solid"/>
                    </a:ln>
                    <a:solidFill>
                      <a:srgbClr val="FFFFFF"/>
                    </a:solidFill>
                    <a:effectLst>
                      <a:outerShdw blurRad="38100" dist="22860" dir="5400000" algn="tl" rotWithShape="0">
                        <a:srgbClr val="000000">
                          <a:alpha val="30000"/>
                        </a:srgbClr>
                      </a:outerShdw>
                    </a:effectLst>
                  </a:rPr>
                  <a:t>3</a:t>
                </a:r>
                <a:r>
                  <a:rPr lang="en-US" sz="4400" b="1" baseline="30000" dirty="0">
                    <a:ln w="10160">
                      <a:solidFill>
                        <a:schemeClr val="tx1"/>
                      </a:solidFill>
                      <a:prstDash val="solid"/>
                    </a:ln>
                    <a:solidFill>
                      <a:srgbClr val="FFFFFF"/>
                    </a:solidFill>
                    <a:effectLst>
                      <a:outerShdw blurRad="38100" dist="22860" dir="5400000" algn="tl" rotWithShape="0">
                        <a:srgbClr val="000000">
                          <a:alpha val="30000"/>
                        </a:srgbClr>
                      </a:outerShdw>
                    </a:effectLst>
                  </a:rPr>
                  <a:t>rd</a:t>
                </a:r>
                <a:r>
                  <a:rPr lang="en-US" sz="4400" b="1" dirty="0">
                    <a:ln w="10160">
                      <a:solidFill>
                        <a:schemeClr val="tx1"/>
                      </a:solidFill>
                      <a:prstDash val="solid"/>
                    </a:ln>
                    <a:solidFill>
                      <a:srgbClr val="FFFFFF"/>
                    </a:solidFill>
                    <a:effectLst>
                      <a:outerShdw blurRad="38100" dist="22860" dir="5400000" algn="tl" rotWithShape="0">
                        <a:srgbClr val="000000">
                          <a:alpha val="30000"/>
                        </a:srgbClr>
                      </a:outerShdw>
                    </a:effectLst>
                  </a:rPr>
                  <a:t> </a:t>
                </a:r>
                <a:r>
                  <a:rPr lang="en-US" sz="44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rPr>
                  <a:t>year</a:t>
                </a:r>
              </a:p>
            </p:txBody>
          </p:sp>
        </p:grpSp>
        <p:sp>
          <p:nvSpPr>
            <p:cNvPr id="6" name="TextBox 5">
              <a:extLst>
                <a:ext uri="{FF2B5EF4-FFF2-40B4-BE49-F238E27FC236}">
                  <a16:creationId xmlns:a16="http://schemas.microsoft.com/office/drawing/2014/main" id="{27C41417-C1A5-946E-F8CB-69B633E87A58}"/>
                </a:ext>
              </a:extLst>
            </p:cNvPr>
            <p:cNvSpPr txBox="1"/>
            <p:nvPr/>
          </p:nvSpPr>
          <p:spPr>
            <a:xfrm>
              <a:off x="9479805" y="1478668"/>
              <a:ext cx="1789912"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457200" rtl="0" fontAlgn="auto" latinLnBrk="0" hangingPunct="0">
                <a:lnSpc>
                  <a:spcPct val="100000"/>
                </a:lnSpc>
                <a:spcBef>
                  <a:spcPts val="0"/>
                </a:spcBef>
                <a:spcAft>
                  <a:spcPts val="0"/>
                </a:spcAft>
                <a:buClrTx/>
                <a:buSzTx/>
                <a:buFontTx/>
                <a:buNone/>
                <a:tabLst/>
              </a:pPr>
              <a:r>
                <a:rPr lang="en-US" sz="1200" b="0" i="0" dirty="0">
                  <a:solidFill>
                    <a:srgbClr val="111111"/>
                  </a:solidFill>
                  <a:effectLst/>
                  <a:latin typeface="Red Hat Text"/>
                </a:rPr>
                <a:t>Map provided by</a:t>
              </a:r>
            </a:p>
            <a:p>
              <a:pPr marL="0" marR="0" indent="0" algn="r" defTabSz="457200" rtl="0" fontAlgn="auto" latinLnBrk="0" hangingPunct="0">
                <a:lnSpc>
                  <a:spcPct val="100000"/>
                </a:lnSpc>
                <a:spcBef>
                  <a:spcPts val="0"/>
                </a:spcBef>
                <a:spcAft>
                  <a:spcPts val="0"/>
                </a:spcAft>
                <a:buClrTx/>
                <a:buSzTx/>
                <a:buFontTx/>
                <a:buNone/>
                <a:tabLst/>
              </a:pPr>
              <a:r>
                <a:rPr lang="en-US" sz="1200" b="0" i="0" dirty="0">
                  <a:solidFill>
                    <a:srgbClr val="111111"/>
                  </a:solidFill>
                  <a:effectLst/>
                  <a:latin typeface="Red Hat Text"/>
                </a:rPr>
                <a:t>State Cartographer’s Office</a:t>
              </a:r>
              <a:endParaRPr kumimoji="0" lang="en-US" sz="1200" b="0" i="0" u="none" strike="noStrike" cap="none" spc="0" normalizeH="0" baseline="0" dirty="0">
                <a:ln>
                  <a:noFill/>
                </a:ln>
                <a:solidFill>
                  <a:srgbClr val="000000"/>
                </a:solidFill>
                <a:effectLst/>
                <a:uFillTx/>
                <a:latin typeface="+mj-lt"/>
                <a:ea typeface="+mj-ea"/>
                <a:cs typeface="+mj-cs"/>
                <a:sym typeface="Calibri"/>
              </a:endParaRPr>
            </a:p>
          </p:txBody>
        </p:sp>
      </p:grpSp>
      <p:sp>
        <p:nvSpPr>
          <p:cNvPr id="20" name="Text Placeholder 7">
            <a:extLst>
              <a:ext uri="{FF2B5EF4-FFF2-40B4-BE49-F238E27FC236}">
                <a16:creationId xmlns:a16="http://schemas.microsoft.com/office/drawing/2014/main" id="{9AC3C826-7D0C-23BA-CDF2-1EEE8D9A4FCB}"/>
              </a:ext>
            </a:extLst>
          </p:cNvPr>
          <p:cNvSpPr txBox="1">
            <a:spLocks/>
          </p:cNvSpPr>
          <p:nvPr/>
        </p:nvSpPr>
        <p:spPr>
          <a:xfrm>
            <a:off x="922283" y="2395787"/>
            <a:ext cx="5633202" cy="3978672"/>
          </a:xfrm>
          <a:prstGeom prst="rect">
            <a:avLst/>
          </a:prstGeom>
        </p:spPr>
        <p:txBody>
          <a:bodyPr>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marL="0" indent="-457200" defTabSz="457200" hangingPunct="0">
              <a:lnSpc>
                <a:spcPct val="100000"/>
              </a:lnSpc>
              <a:spcBef>
                <a:spcPts val="0"/>
              </a:spcBef>
              <a:buSzTx/>
              <a:buFont typeface="Wingdings" panose="05000000000000000000" pitchFamily="2" charset="2"/>
              <a:buChar char="Ø"/>
            </a:pPr>
            <a:r>
              <a:rPr lang="en-US" sz="2400" dirty="0">
                <a:latin typeface="Public Sans" pitchFamily="2" charset="0"/>
              </a:rPr>
              <a:t>Audits are done in a 3-year cycle</a:t>
            </a:r>
          </a:p>
          <a:p>
            <a:pPr marL="0" indent="-457200" defTabSz="457200" hangingPunct="0">
              <a:lnSpc>
                <a:spcPct val="100000"/>
              </a:lnSpc>
              <a:spcBef>
                <a:spcPts val="0"/>
              </a:spcBef>
              <a:buSzTx/>
              <a:buFont typeface="Wingdings" panose="05000000000000000000" pitchFamily="2" charset="2"/>
              <a:buChar char="Ø"/>
            </a:pPr>
            <a:r>
              <a:rPr lang="en-US" sz="2400" dirty="0">
                <a:latin typeface="Public Sans" pitchFamily="2" charset="0"/>
              </a:rPr>
              <a:t>Mostly geographical by county</a:t>
            </a:r>
          </a:p>
          <a:p>
            <a:pPr marL="0" indent="-457200" defTabSz="457200" hangingPunct="0">
              <a:lnSpc>
                <a:spcPct val="100000"/>
              </a:lnSpc>
              <a:spcBef>
                <a:spcPts val="0"/>
              </a:spcBef>
              <a:buSzTx/>
              <a:buFont typeface="Wingdings" panose="05000000000000000000" pitchFamily="2" charset="2"/>
              <a:buChar char="Ø"/>
            </a:pPr>
            <a:r>
              <a:rPr lang="en-US" sz="2400" dirty="0">
                <a:latin typeface="Public Sans" pitchFamily="2" charset="0"/>
              </a:rPr>
              <a:t>Exceptions:</a:t>
            </a:r>
          </a:p>
          <a:p>
            <a:pPr marL="0" lvl="5" indent="-457200" defTabSz="457200" hangingPunct="0">
              <a:lnSpc>
                <a:spcPct val="100000"/>
              </a:lnSpc>
              <a:spcBef>
                <a:spcPts val="0"/>
              </a:spcBef>
              <a:buNone/>
            </a:pPr>
            <a:r>
              <a:rPr lang="en-US" sz="2400" dirty="0">
                <a:latin typeface="Public Sans" pitchFamily="2" charset="0"/>
              </a:rPr>
              <a:t>	- DA’s offices, DOC, DNR, State 			Patrol</a:t>
            </a:r>
          </a:p>
          <a:p>
            <a:pPr marL="0" lvl="5" indent="-457200" defTabSz="457200" hangingPunct="0">
              <a:lnSpc>
                <a:spcPct val="100000"/>
              </a:lnSpc>
              <a:spcBef>
                <a:spcPts val="0"/>
              </a:spcBef>
              <a:buNone/>
            </a:pPr>
            <a:r>
              <a:rPr lang="en-US" sz="2400" dirty="0">
                <a:latin typeface="Public Sans" pitchFamily="2" charset="0"/>
              </a:rPr>
              <a:t>	- Other agencies located in 				multiple counties</a:t>
            </a:r>
          </a:p>
          <a:p>
            <a:pPr marL="0" lvl="5" indent="-457200" defTabSz="457200" hangingPunct="0">
              <a:lnSpc>
                <a:spcPct val="100000"/>
              </a:lnSpc>
              <a:spcBef>
                <a:spcPts val="0"/>
              </a:spcBef>
              <a:buNone/>
            </a:pPr>
            <a:r>
              <a:rPr lang="en-US" sz="2400" dirty="0">
                <a:latin typeface="Public Sans" pitchFamily="2" charset="0"/>
              </a:rPr>
              <a:t>	- Agencies joining the TIME system</a:t>
            </a:r>
          </a:p>
          <a:p>
            <a:pPr marL="0" lvl="1" indent="-457200" hangingPunct="1">
              <a:buFont typeface="Wingdings" panose="05000000000000000000" pitchFamily="2" charset="2"/>
              <a:buChar char="Ø"/>
            </a:pPr>
            <a:r>
              <a:rPr lang="en-US" sz="2400" dirty="0">
                <a:latin typeface="Public Sans" pitchFamily="2" charset="0"/>
              </a:rPr>
              <a:t>Currently in </a:t>
            </a:r>
            <a:r>
              <a:rPr lang="en-US" sz="2400" b="1" dirty="0">
                <a:latin typeface="Public Sans" pitchFamily="2" charset="0"/>
              </a:rPr>
              <a:t>year 1</a:t>
            </a:r>
            <a:r>
              <a:rPr lang="en-US" sz="2400" dirty="0">
                <a:latin typeface="Public Sans" pitchFamily="2" charset="0"/>
              </a:rPr>
              <a:t> of WI cycle</a:t>
            </a:r>
          </a:p>
          <a:p>
            <a:pPr marL="0" lvl="1" indent="-457200" hangingPunct="1">
              <a:buFont typeface="Wingdings" panose="05000000000000000000" pitchFamily="2" charset="2"/>
              <a:buChar char="Ø"/>
            </a:pPr>
            <a:r>
              <a:rPr lang="en-US" sz="2400" dirty="0">
                <a:latin typeface="Public Sans" pitchFamily="2" charset="0"/>
              </a:rPr>
              <a:t>FBI auditing WI in 2025</a:t>
            </a:r>
          </a:p>
          <a:p>
            <a:pPr hangingPunct="1"/>
            <a:endParaRPr lang="en-US" dirty="0"/>
          </a:p>
        </p:txBody>
      </p:sp>
    </p:spTree>
    <p:extLst>
      <p:ext uri="{BB962C8B-B14F-4D97-AF65-F5344CB8AC3E}">
        <p14:creationId xmlns:p14="http://schemas.microsoft.com/office/powerpoint/2010/main" val="182447230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Training Changes</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2" name="TextBox 1">
            <a:extLst>
              <a:ext uri="{FF2B5EF4-FFF2-40B4-BE49-F238E27FC236}">
                <a16:creationId xmlns:a16="http://schemas.microsoft.com/office/drawing/2014/main" id="{5CCF244B-91EB-15AB-D448-E936EFABF4CE}"/>
              </a:ext>
            </a:extLst>
          </p:cNvPr>
          <p:cNvSpPr txBox="1"/>
          <p:nvPr/>
        </p:nvSpPr>
        <p:spPr>
          <a:xfrm>
            <a:off x="699190" y="2600587"/>
            <a:ext cx="10717294" cy="26776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LASO training – Required annually </a:t>
            </a:r>
          </a:p>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Security Awareness training – Required annually</a:t>
            </a:r>
          </a:p>
          <a:p>
            <a:pPr marR="0" algn="l" defTabSz="457200" rtl="0" fontAlgn="auto" latinLnBrk="0" hangingPunct="0">
              <a:lnSpc>
                <a:spcPct val="100000"/>
              </a:lnSpc>
              <a:spcBef>
                <a:spcPts val="0"/>
              </a:spcBef>
              <a:spcAft>
                <a:spcPts val="0"/>
              </a:spcAft>
              <a:buClrTx/>
              <a:buSzTx/>
              <a:tabLst/>
            </a:pPr>
            <a:endParaRPr lang="en-US" sz="2800" dirty="0"/>
          </a:p>
          <a:p>
            <a:pPr marR="0" algn="l" defTabSz="457200" rtl="0" fontAlgn="auto" latinLnBrk="0" hangingPunct="0">
              <a:lnSpc>
                <a:spcPct val="100000"/>
              </a:lnSpc>
              <a:spcBef>
                <a:spcPts val="0"/>
              </a:spcBef>
              <a:spcAft>
                <a:spcPts val="0"/>
              </a:spcAft>
              <a:buClrTx/>
              <a:buSzTx/>
              <a:tabLst/>
            </a:pPr>
            <a:r>
              <a:rPr lang="en-US" sz="2800" dirty="0"/>
              <a:t>IT/IS sections that directly support LE/Criminal Justice Agencies are required to sign a management control agreement (MCA) with the LE/CJA if not directly employed by the LE/CJA.</a:t>
            </a:r>
          </a:p>
        </p:txBody>
      </p:sp>
    </p:spTree>
    <p:extLst>
      <p:ext uri="{BB962C8B-B14F-4D97-AF65-F5344CB8AC3E}">
        <p14:creationId xmlns:p14="http://schemas.microsoft.com/office/powerpoint/2010/main" val="415284224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1.1 Purpose and 1.2 Scope</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17" name="TextBox 16">
            <a:extLst>
              <a:ext uri="{FF2B5EF4-FFF2-40B4-BE49-F238E27FC236}">
                <a16:creationId xmlns:a16="http://schemas.microsoft.com/office/drawing/2014/main" id="{E8EB507B-7518-409B-A3E4-B6F3A66D0C4F}"/>
              </a:ext>
            </a:extLst>
          </p:cNvPr>
          <p:cNvSpPr txBox="1"/>
          <p:nvPr/>
        </p:nvSpPr>
        <p:spPr>
          <a:xfrm>
            <a:off x="699190" y="2481584"/>
            <a:ext cx="10680795" cy="4339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indent="-457200">
              <a:buFont typeface="Wingdings" panose="05000000000000000000" pitchFamily="2" charset="2"/>
              <a:buChar char="Ø"/>
            </a:pPr>
            <a:r>
              <a:rPr lang="en-US" sz="2800" dirty="0">
                <a:latin typeface="Veranda"/>
              </a:rPr>
              <a:t>The CJIS Security Policy provides agencies with the minimum set of security requirements to protect CJI.	</a:t>
            </a:r>
          </a:p>
          <a:p>
            <a:pPr marL="457200" indent="-457200">
              <a:buFont typeface="Wingdings" panose="05000000000000000000" pitchFamily="2" charset="2"/>
              <a:buChar char="Ø"/>
            </a:pPr>
            <a:r>
              <a:rPr lang="en-US" sz="2800" dirty="0">
                <a:latin typeface="Veranda"/>
              </a:rPr>
              <a:t>The CJIS Security Policy applies to any and all agencies with access to CJI.</a:t>
            </a:r>
          </a:p>
          <a:p>
            <a:pPr marL="457200" indent="-457200">
              <a:buFont typeface="Wingdings" panose="05000000000000000000" pitchFamily="2" charset="2"/>
              <a:buChar char="Ø"/>
            </a:pPr>
            <a:r>
              <a:rPr lang="en-US" sz="2800" dirty="0">
                <a:latin typeface="Veranda"/>
              </a:rPr>
              <a:t>CJIS Security Policy integrates presidential directives, federal laws, FBI directives, the criminal justice community’s Advisory Policy Board (APB) decisions along with guidance from the National Institute of Standards and Technology (NIST) and the Compact Council.</a:t>
            </a:r>
          </a:p>
          <a:p>
            <a:endParaRPr lang="en-US" sz="2800" dirty="0">
              <a:latin typeface="Veranda"/>
            </a:endParaRPr>
          </a:p>
          <a:p>
            <a:pPr marL="342900" indent="-342900">
              <a:buFont typeface="Wingdings" panose="05000000000000000000" pitchFamily="2" charset="2"/>
              <a:buChar char="Ø"/>
            </a:pPr>
            <a:endParaRPr lang="en-US" sz="2400" dirty="0">
              <a:latin typeface="Veranda"/>
            </a:endParaRPr>
          </a:p>
        </p:txBody>
      </p:sp>
    </p:spTree>
    <p:extLst>
      <p:ext uri="{BB962C8B-B14F-4D97-AF65-F5344CB8AC3E}">
        <p14:creationId xmlns:p14="http://schemas.microsoft.com/office/powerpoint/2010/main" val="143272343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TIME System Misuse</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2" name="TextBox 1">
            <a:extLst>
              <a:ext uri="{FF2B5EF4-FFF2-40B4-BE49-F238E27FC236}">
                <a16:creationId xmlns:a16="http://schemas.microsoft.com/office/drawing/2014/main" id="{5CCF244B-91EB-15AB-D448-E936EFABF4CE}"/>
              </a:ext>
            </a:extLst>
          </p:cNvPr>
          <p:cNvSpPr txBox="1"/>
          <p:nvPr/>
        </p:nvSpPr>
        <p:spPr>
          <a:xfrm>
            <a:off x="699190" y="2600587"/>
            <a:ext cx="10717294" cy="3108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CJISSECPOL 4.2.5.2- Improper access, use or dissemination of CHRI and NCIC Non-Restricted Files information is serious and may result in administrative sanctions including, but not limited to, termination of services and state and federal criminal penalties. </a:t>
            </a:r>
          </a:p>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u="sng" dirty="0"/>
              <a:t>FOR OFFICIAL USE ONLY! Curiosity checks are prohibited!</a:t>
            </a:r>
          </a:p>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Agencies sign access agreements with WI DOJ to access TIME/NCIC.</a:t>
            </a:r>
          </a:p>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All queries in the TIME System/NCIC are logged by CIB and FBI.</a:t>
            </a:r>
          </a:p>
        </p:txBody>
      </p:sp>
    </p:spTree>
    <p:extLst>
      <p:ext uri="{BB962C8B-B14F-4D97-AF65-F5344CB8AC3E}">
        <p14:creationId xmlns:p14="http://schemas.microsoft.com/office/powerpoint/2010/main" val="296918228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TIME System Misuse</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2" name="TextBox 1">
            <a:extLst>
              <a:ext uri="{FF2B5EF4-FFF2-40B4-BE49-F238E27FC236}">
                <a16:creationId xmlns:a16="http://schemas.microsoft.com/office/drawing/2014/main" id="{5CCF244B-91EB-15AB-D448-E936EFABF4CE}"/>
              </a:ext>
            </a:extLst>
          </p:cNvPr>
          <p:cNvSpPr txBox="1"/>
          <p:nvPr/>
        </p:nvSpPr>
        <p:spPr>
          <a:xfrm>
            <a:off x="699190" y="2600587"/>
            <a:ext cx="10717294" cy="35394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CJISSECPOL controls: AC-2(3)(c) and AC-2(13) require agencies to disable accounts within 1 week and 30 minutes respectively. </a:t>
            </a:r>
          </a:p>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All potential misuse is investigated by CIB and any users found to have committed an intentional violation will have their TIME access removed. Continued violations may result in permanent ban of TIME System access and criminal charges on state and/or federal level (depending on nature of violation) may be pursued. </a:t>
            </a:r>
          </a:p>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endParaRPr lang="en-US" sz="2800" dirty="0"/>
          </a:p>
        </p:txBody>
      </p:sp>
    </p:spTree>
    <p:extLst>
      <p:ext uri="{BB962C8B-B14F-4D97-AF65-F5344CB8AC3E}">
        <p14:creationId xmlns:p14="http://schemas.microsoft.com/office/powerpoint/2010/main" val="94029724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More Resources</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2" name="TextBox 1">
            <a:extLst>
              <a:ext uri="{FF2B5EF4-FFF2-40B4-BE49-F238E27FC236}">
                <a16:creationId xmlns:a16="http://schemas.microsoft.com/office/drawing/2014/main" id="{CFAFDCED-E178-BB8A-241F-B27C5B3961AF}"/>
              </a:ext>
            </a:extLst>
          </p:cNvPr>
          <p:cNvSpPr txBox="1"/>
          <p:nvPr/>
        </p:nvSpPr>
        <p:spPr>
          <a:xfrm>
            <a:off x="699190" y="2567031"/>
            <a:ext cx="10793620" cy="2585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kumimoji="0" lang="en-US" b="0" i="0" u="none" strike="noStrike" cap="none" spc="0" normalizeH="0" baseline="0" dirty="0">
                <a:ln>
                  <a:noFill/>
                </a:ln>
                <a:solidFill>
                  <a:srgbClr val="000000"/>
                </a:solidFill>
                <a:effectLst/>
                <a:uFillTx/>
                <a:latin typeface="+mj-lt"/>
                <a:ea typeface="+mj-ea"/>
                <a:cs typeface="+mj-cs"/>
                <a:sym typeface="Calibri"/>
              </a:rPr>
              <a:t>NIST – Considerations for Implementing MFA to Protect Criminal Justice Information</a:t>
            </a:r>
          </a:p>
          <a:p>
            <a:pPr lvl="1" indent="0"/>
            <a:r>
              <a:rPr lang="en-US" dirty="0"/>
              <a:t>	</a:t>
            </a:r>
            <a:r>
              <a:rPr kumimoji="0" lang="en-US" b="0" i="0" u="none" strike="noStrike" cap="none" spc="0" normalizeH="0" baseline="0" dirty="0">
                <a:ln>
                  <a:noFill/>
                </a:ln>
                <a:solidFill>
                  <a:srgbClr val="000000"/>
                </a:solidFill>
                <a:effectLst/>
                <a:uFillTx/>
                <a:latin typeface="+mj-lt"/>
                <a:ea typeface="+mj-ea"/>
                <a:cs typeface="+mj-cs"/>
                <a:sym typeface="Calibri"/>
              </a:rPr>
              <a:t>- </a:t>
            </a:r>
            <a:r>
              <a:rPr kumimoji="0" lang="en-US" b="0" i="0" u="none" strike="noStrike" cap="none" spc="0" normalizeH="0" baseline="0" dirty="0">
                <a:ln>
                  <a:noFill/>
                </a:ln>
                <a:solidFill>
                  <a:srgbClr val="000000"/>
                </a:solidFill>
                <a:effectLst/>
                <a:uFillTx/>
                <a:latin typeface="+mj-lt"/>
                <a:ea typeface="+mj-ea"/>
                <a:cs typeface="+mj-cs"/>
                <a:sym typeface="Calibri"/>
                <a:hlinkClick r:id="rId6"/>
              </a:rPr>
              <a:t>https://www.nccoe.nist.gov/sites/default/files/2024-05/mfa-webinar-05-17-24-presentation.pdf</a:t>
            </a:r>
            <a:endParaRPr kumimoji="0" lang="en-US" b="0" i="0" u="none" strike="noStrike" cap="none" spc="0" normalizeH="0" baseline="0" dirty="0">
              <a:ln>
                <a:noFill/>
              </a:ln>
              <a:solidFill>
                <a:srgbClr val="000000"/>
              </a:solidFill>
              <a:effectLst/>
              <a:uFillTx/>
              <a:latin typeface="+mj-lt"/>
              <a:ea typeface="+mj-ea"/>
              <a:cs typeface="+mj-cs"/>
              <a:sym typeface="Calibri"/>
            </a:endParaRPr>
          </a:p>
          <a:p>
            <a:pPr marL="285750" marR="0" indent="-285750" algn="l" defTabSz="457200" rtl="0" fontAlgn="auto" latinLnBrk="0" hangingPunct="0">
              <a:lnSpc>
                <a:spcPct val="100000"/>
              </a:lnSpc>
              <a:spcBef>
                <a:spcPts val="0"/>
              </a:spcBef>
              <a:spcAft>
                <a:spcPts val="0"/>
              </a:spcAft>
              <a:buClrTx/>
              <a:buSzTx/>
              <a:buFont typeface="Wingdings" panose="05000000000000000000" pitchFamily="2" charset="2"/>
              <a:buChar char="Ø"/>
              <a:tabLst/>
            </a:pPr>
            <a:endParaRPr kumimoji="0" lang="en-US" b="0" i="0" u="none" strike="noStrike" cap="none" spc="0" normalizeH="0" baseline="0" dirty="0">
              <a:ln>
                <a:noFill/>
              </a:ln>
              <a:solidFill>
                <a:srgbClr val="000000"/>
              </a:solidFill>
              <a:effectLst/>
              <a:uFillTx/>
              <a:latin typeface="+mj-lt"/>
              <a:ea typeface="+mj-ea"/>
              <a:cs typeface="+mj-cs"/>
              <a:sym typeface="Calibri"/>
            </a:endParaRPr>
          </a:p>
          <a:p>
            <a:pPr marL="285750" marR="0" indent="-28575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dirty="0"/>
              <a:t>IJIS Institute (In coordination with FBI CJIS)</a:t>
            </a:r>
          </a:p>
          <a:p>
            <a:pPr marR="0" algn="l" defTabSz="457200" rtl="0" fontAlgn="auto" latinLnBrk="0" hangingPunct="0">
              <a:lnSpc>
                <a:spcPct val="100000"/>
              </a:lnSpc>
              <a:spcBef>
                <a:spcPts val="0"/>
              </a:spcBef>
              <a:spcAft>
                <a:spcPts val="0"/>
              </a:spcAft>
              <a:buClrTx/>
              <a:buSzTx/>
              <a:tabLst/>
            </a:pPr>
            <a:r>
              <a:rPr kumimoji="0" lang="en-US" b="0" i="0" u="none" strike="noStrike" cap="none" spc="0" normalizeH="0" baseline="0" dirty="0">
                <a:ln>
                  <a:noFill/>
                </a:ln>
                <a:solidFill>
                  <a:srgbClr val="000000"/>
                </a:solidFill>
                <a:effectLst/>
                <a:uFillTx/>
                <a:latin typeface="+mj-lt"/>
                <a:ea typeface="+mj-ea"/>
                <a:cs typeface="+mj-cs"/>
                <a:sym typeface="Calibri"/>
              </a:rPr>
              <a:t>	CJIS Security Policy</a:t>
            </a:r>
            <a:r>
              <a:rPr lang="en-US" dirty="0"/>
              <a:t> Modernization Updates</a:t>
            </a:r>
            <a:endParaRPr kumimoji="0" lang="en-US" b="0" i="0" u="none" strike="noStrike" cap="none" spc="0" normalizeH="0" baseline="0" dirty="0">
              <a:ln>
                <a:noFill/>
              </a:ln>
              <a:solidFill>
                <a:srgbClr val="000000"/>
              </a:solidFill>
              <a:effectLst/>
              <a:uFillTx/>
              <a:latin typeface="+mj-lt"/>
              <a:ea typeface="+mj-ea"/>
              <a:cs typeface="+mj-cs"/>
              <a:sym typeface="Calibri"/>
            </a:endParaRPr>
          </a:p>
          <a:p>
            <a:pPr marR="0" algn="l" defTabSz="457200" rtl="0" fontAlgn="auto" latinLnBrk="0" hangingPunct="0">
              <a:lnSpc>
                <a:spcPct val="100000"/>
              </a:lnSpc>
              <a:spcBef>
                <a:spcPts val="0"/>
              </a:spcBef>
              <a:spcAft>
                <a:spcPts val="0"/>
              </a:spcAft>
              <a:buClrTx/>
              <a:buSzTx/>
              <a:tabLst/>
            </a:pPr>
            <a:r>
              <a:rPr lang="en-US" dirty="0"/>
              <a:t>	- Version 5.9.1 - </a:t>
            </a:r>
            <a:r>
              <a:rPr lang="en-US" dirty="0">
                <a:hlinkClick r:id="rId7"/>
              </a:rPr>
              <a:t>https://ijis.org/community-resources/cjis-security-policy-webinars/#Wby3oQAfnxc</a:t>
            </a:r>
            <a:endParaRPr lang="en-US" dirty="0"/>
          </a:p>
          <a:p>
            <a:pPr marR="0" algn="l" defTabSz="457200" rtl="0" fontAlgn="auto" latinLnBrk="0" hangingPunct="0">
              <a:lnSpc>
                <a:spcPct val="100000"/>
              </a:lnSpc>
              <a:spcBef>
                <a:spcPts val="0"/>
              </a:spcBef>
              <a:spcAft>
                <a:spcPts val="0"/>
              </a:spcAft>
              <a:buClrTx/>
              <a:buSzTx/>
              <a:tabLst/>
            </a:pPr>
            <a:r>
              <a:rPr kumimoji="0" lang="en-US" b="0" i="0" u="none" strike="noStrike" cap="none" spc="0" normalizeH="0" baseline="0" dirty="0">
                <a:ln>
                  <a:noFill/>
                </a:ln>
                <a:solidFill>
                  <a:srgbClr val="000000"/>
                </a:solidFill>
                <a:effectLst/>
                <a:uFillTx/>
                <a:latin typeface="+mj-lt"/>
                <a:ea typeface="+mj-ea"/>
                <a:cs typeface="+mj-cs"/>
                <a:sym typeface="Calibri"/>
              </a:rPr>
              <a:t>	- Version 5.9.2 - </a:t>
            </a:r>
            <a:r>
              <a:rPr kumimoji="0" lang="en-US" b="0" i="0" u="none" strike="noStrike" cap="none" spc="0" normalizeH="0" baseline="0" dirty="0">
                <a:ln>
                  <a:noFill/>
                </a:ln>
                <a:solidFill>
                  <a:srgbClr val="000000"/>
                </a:solidFill>
                <a:effectLst/>
                <a:uFillTx/>
                <a:latin typeface="+mj-lt"/>
                <a:ea typeface="+mj-ea"/>
                <a:cs typeface="+mj-cs"/>
                <a:sym typeface="Calibri"/>
                <a:hlinkClick r:id="rId8"/>
              </a:rPr>
              <a:t>https://ijis.org/community-resources/cjis-security-policy-webinars/#KGFvvngYGtI</a:t>
            </a:r>
            <a:endParaRPr kumimoji="0" lang="en-US" b="0" i="0" u="none" strike="noStrike" cap="none" spc="0" normalizeH="0" baseline="0" dirty="0">
              <a:ln>
                <a:noFill/>
              </a:ln>
              <a:solidFill>
                <a:srgbClr val="000000"/>
              </a:solidFill>
              <a:effectLst/>
              <a:uFillTx/>
              <a:latin typeface="+mj-lt"/>
              <a:ea typeface="+mj-ea"/>
              <a:cs typeface="+mj-cs"/>
              <a:sym typeface="Calibri"/>
            </a:endParaRPr>
          </a:p>
          <a:p>
            <a:pPr marR="0" algn="l" defTabSz="457200" rtl="0" fontAlgn="auto" latinLnBrk="0" hangingPunct="0">
              <a:lnSpc>
                <a:spcPct val="100000"/>
              </a:lnSpc>
              <a:spcBef>
                <a:spcPts val="0"/>
              </a:spcBef>
              <a:spcAft>
                <a:spcPts val="0"/>
              </a:spcAft>
              <a:buClrTx/>
              <a:buSzTx/>
              <a:tabLst/>
            </a:pPr>
            <a:r>
              <a:rPr lang="en-US" dirty="0"/>
              <a:t>	- Version 5.9.3 - </a:t>
            </a:r>
            <a:r>
              <a:rPr lang="en-US" dirty="0">
                <a:hlinkClick r:id="rId9"/>
              </a:rPr>
              <a:t>https://ijis.org/community-resources/cjis-security-policy-webinars/#MMJGaoKoUj4</a:t>
            </a:r>
            <a:r>
              <a:rPr lang="en-US" dirty="0"/>
              <a:t> </a:t>
            </a:r>
          </a:p>
          <a:p>
            <a:pPr marR="0" algn="l" defTabSz="457200" rtl="0" fontAlgn="auto" latinLnBrk="0" hangingPunct="0">
              <a:lnSpc>
                <a:spcPct val="100000"/>
              </a:lnSpc>
              <a:spcBef>
                <a:spcPts val="0"/>
              </a:spcBef>
              <a:spcAft>
                <a:spcPts val="0"/>
              </a:spcAft>
              <a:buClrTx/>
              <a:buSzTx/>
              <a:tabLst/>
            </a:pPr>
            <a:r>
              <a:rPr kumimoji="0" lang="en-US" b="0" i="0" u="none" strike="noStrike" cap="none" spc="0" normalizeH="0" baseline="0" dirty="0">
                <a:ln>
                  <a:noFill/>
                </a:ln>
                <a:solidFill>
                  <a:srgbClr val="000000"/>
                </a:solidFill>
                <a:effectLst/>
                <a:uFillTx/>
                <a:latin typeface="+mj-lt"/>
                <a:ea typeface="+mj-ea"/>
                <a:cs typeface="+mj-cs"/>
                <a:sym typeface="Calibri"/>
              </a:rPr>
              <a:t>	- Version 5.9.4 - </a:t>
            </a:r>
            <a:r>
              <a:rPr kumimoji="0" lang="en-US" b="0" i="0" u="none" strike="noStrike" cap="none" spc="0" normalizeH="0" baseline="0" dirty="0">
                <a:ln>
                  <a:noFill/>
                </a:ln>
                <a:solidFill>
                  <a:srgbClr val="000000"/>
                </a:solidFill>
                <a:effectLst/>
                <a:uFillTx/>
                <a:latin typeface="+mj-lt"/>
                <a:ea typeface="+mj-ea"/>
                <a:cs typeface="+mj-cs"/>
                <a:sym typeface="Calibri"/>
                <a:hlinkClick r:id="rId10"/>
              </a:rPr>
              <a:t>https://ijis.org/community-resources/cjis-security-policy-webinars/#JNI0Nfn_CJ8</a:t>
            </a:r>
            <a:r>
              <a:rPr kumimoji="0" lang="en-US" b="0" i="0" u="none" strike="noStrike" cap="none" spc="0" normalizeH="0" baseline="0" dirty="0">
                <a:ln>
                  <a:noFill/>
                </a:ln>
                <a:solidFill>
                  <a:srgbClr val="000000"/>
                </a:solidFill>
                <a:effectLst/>
                <a:uFillTx/>
                <a:latin typeface="+mj-lt"/>
                <a:ea typeface="+mj-ea"/>
                <a:cs typeface="+mj-cs"/>
                <a:sym typeface="Calibri"/>
              </a:rPr>
              <a:t> </a:t>
            </a:r>
          </a:p>
        </p:txBody>
      </p:sp>
    </p:spTree>
    <p:extLst>
      <p:ext uri="{BB962C8B-B14F-4D97-AF65-F5344CB8AC3E}">
        <p14:creationId xmlns:p14="http://schemas.microsoft.com/office/powerpoint/2010/main" val="3739880697"/>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Questions?</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3" name="TextBox 2">
            <a:extLst>
              <a:ext uri="{FF2B5EF4-FFF2-40B4-BE49-F238E27FC236}">
                <a16:creationId xmlns:a16="http://schemas.microsoft.com/office/drawing/2014/main" id="{39213872-679C-ED77-750F-334CD6A9D925}"/>
              </a:ext>
            </a:extLst>
          </p:cNvPr>
          <p:cNvSpPr txBox="1"/>
          <p:nvPr/>
        </p:nvSpPr>
        <p:spPr>
          <a:xfrm>
            <a:off x="3982493" y="3989641"/>
            <a:ext cx="4227011" cy="2031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1" dirty="0">
                <a:solidFill>
                  <a:schemeClr val="tx1"/>
                </a:solidFill>
                <a:latin typeface="Veranda"/>
              </a:rPr>
              <a:t>Contact the TIME &amp; Technical Unit or TSCC</a:t>
            </a:r>
            <a:endParaRPr lang="en-US" sz="1800" b="1" dirty="0">
              <a:solidFill>
                <a:schemeClr val="tx1"/>
              </a:solidFill>
              <a:latin typeface="Veranda"/>
            </a:endParaRPr>
          </a:p>
          <a:p>
            <a:pPr marL="285750" lvl="3" indent="-285750">
              <a:buClr>
                <a:schemeClr val="tx1"/>
              </a:buClr>
              <a:buFont typeface="Wingdings" panose="05000000000000000000" pitchFamily="2" charset="2"/>
              <a:buChar char="Ø"/>
            </a:pPr>
            <a:r>
              <a:rPr lang="en-US" dirty="0">
                <a:solidFill>
                  <a:srgbClr val="005EA2"/>
                </a:solidFill>
                <a:latin typeface="Veranda"/>
                <a:hlinkClick r:id="rId6"/>
              </a:rPr>
              <a:t>CIBTRAIN@DOJ.STATE.WI.US</a:t>
            </a:r>
            <a:r>
              <a:rPr lang="en-US" dirty="0">
                <a:solidFill>
                  <a:srgbClr val="005EA2"/>
                </a:solidFill>
                <a:latin typeface="Veranda"/>
              </a:rPr>
              <a:t> </a:t>
            </a:r>
            <a:endParaRPr lang="en-US" dirty="0">
              <a:latin typeface="Veranda"/>
              <a:hlinkClick r:id="rId7"/>
            </a:endParaRPr>
          </a:p>
          <a:p>
            <a:pPr marL="285750" indent="-285750">
              <a:buFont typeface="Wingdings" panose="05000000000000000000" pitchFamily="2" charset="2"/>
              <a:buChar char="Ø"/>
            </a:pPr>
            <a:r>
              <a:rPr lang="en-US" sz="1800" dirty="0">
                <a:latin typeface="Veranda"/>
                <a:hlinkClick r:id="rId7"/>
              </a:rPr>
              <a:t>CIBPSN@DOJ.STATE.WI.US</a:t>
            </a:r>
            <a:endParaRPr lang="en-US" sz="1800" dirty="0">
              <a:latin typeface="Veranda"/>
            </a:endParaRPr>
          </a:p>
          <a:p>
            <a:pPr marL="285750" indent="-285750">
              <a:buFont typeface="Wingdings" panose="05000000000000000000" pitchFamily="2" charset="2"/>
              <a:buChar char="Ø"/>
            </a:pPr>
            <a:r>
              <a:rPr lang="en-US" dirty="0">
                <a:latin typeface="Veranda"/>
                <a:hlinkClick r:id="rId8"/>
              </a:rPr>
              <a:t>ETIME@DOJ.STATE.WI.US</a:t>
            </a:r>
            <a:endParaRPr lang="en-US" dirty="0">
              <a:latin typeface="Veranda"/>
            </a:endParaRPr>
          </a:p>
          <a:p>
            <a:pPr marL="285750" indent="-285750">
              <a:buFont typeface="Wingdings" panose="05000000000000000000" pitchFamily="2" charset="2"/>
              <a:buChar char="Ø"/>
            </a:pPr>
            <a:r>
              <a:rPr lang="en-US" sz="1800" dirty="0">
                <a:latin typeface="Veranda"/>
                <a:hlinkClick r:id="rId9"/>
              </a:rPr>
              <a:t>TIMEBILLING</a:t>
            </a:r>
            <a:r>
              <a:rPr lang="en-US" dirty="0">
                <a:latin typeface="Veranda"/>
                <a:hlinkClick r:id="rId9"/>
              </a:rPr>
              <a:t>@DOJ.STATE.WI.US</a:t>
            </a:r>
            <a:endParaRPr lang="en-US" dirty="0">
              <a:latin typeface="Veranda"/>
            </a:endParaRPr>
          </a:p>
          <a:p>
            <a:pPr marL="285750" indent="-285750">
              <a:buFont typeface="Wingdings" panose="05000000000000000000" pitchFamily="2" charset="2"/>
              <a:buChar char="Ø"/>
            </a:pPr>
            <a:r>
              <a:rPr lang="en-US" sz="1800" dirty="0">
                <a:latin typeface="Veranda"/>
                <a:hlinkClick r:id="rId10"/>
              </a:rPr>
              <a:t>CIBAUDIT@DOJ.STATE.WI.US</a:t>
            </a:r>
            <a:r>
              <a:rPr lang="en-US" sz="1800" dirty="0">
                <a:latin typeface="Veranda"/>
              </a:rPr>
              <a:t> </a:t>
            </a:r>
          </a:p>
          <a:p>
            <a:pPr marL="285750" indent="-285750">
              <a:buFont typeface="Wingdings" panose="05000000000000000000" pitchFamily="2" charset="2"/>
              <a:buChar char="Ø"/>
            </a:pPr>
            <a:r>
              <a:rPr lang="en-US" dirty="0">
                <a:latin typeface="Veranda"/>
                <a:hlinkClick r:id="rId11"/>
              </a:rPr>
              <a:t>TSCC@DOJ.STATE.WI.US</a:t>
            </a:r>
            <a:r>
              <a:rPr lang="en-US" dirty="0">
                <a:latin typeface="Veranda"/>
              </a:rPr>
              <a:t>	</a:t>
            </a:r>
            <a:endParaRPr lang="en-US" sz="1800" dirty="0">
              <a:latin typeface="Veranda"/>
            </a:endParaRPr>
          </a:p>
        </p:txBody>
      </p:sp>
      <p:pic>
        <p:nvPicPr>
          <p:cNvPr id="4" name="Picture 2" descr="j0431560[1]">
            <a:extLst>
              <a:ext uri="{FF2B5EF4-FFF2-40B4-BE49-F238E27FC236}">
                <a16:creationId xmlns:a16="http://schemas.microsoft.com/office/drawing/2014/main" id="{57FF417D-B414-7590-2D62-0B327ACF658F}"/>
              </a:ext>
            </a:extLst>
          </p:cNvPr>
          <p:cNvPicPr>
            <a:picLocks noChangeAspect="1" noChangeArrowheads="1"/>
          </p:cNvPicPr>
          <p:nvPr/>
        </p:nvPicPr>
        <p:blipFill>
          <a:blip r:embed="rId12" cstate="print">
            <a:grayscl/>
            <a:lum bright="38000" contrast="-24000"/>
          </a:blip>
          <a:srcRect/>
          <a:stretch>
            <a:fillRect/>
          </a:stretch>
        </p:blipFill>
        <p:spPr bwMode="auto">
          <a:xfrm>
            <a:off x="4955587" y="1485554"/>
            <a:ext cx="2280821" cy="2280821"/>
          </a:xfrm>
          <a:prstGeom prst="rect">
            <a:avLst/>
          </a:prstGeom>
          <a:noFill/>
          <a:ln w="9525">
            <a:noFill/>
            <a:miter lim="800000"/>
            <a:headEnd/>
            <a:tailEnd/>
          </a:ln>
          <a:effectLst>
            <a:glow rad="63500">
              <a:schemeClr val="accent4">
                <a:satMod val="175000"/>
                <a:alpha val="40000"/>
              </a:schemeClr>
            </a:glow>
          </a:effectLst>
        </p:spPr>
      </p:pic>
    </p:spTree>
    <p:extLst>
      <p:ext uri="{BB962C8B-B14F-4D97-AF65-F5344CB8AC3E}">
        <p14:creationId xmlns:p14="http://schemas.microsoft.com/office/powerpoint/2010/main" val="164083083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C3F"/>
        </a:solidFill>
        <a:effectLst/>
      </p:bgPr>
    </p:bg>
    <p:spTree>
      <p:nvGrpSpPr>
        <p:cNvPr id="1" name=""/>
        <p:cNvGrpSpPr/>
        <p:nvPr/>
      </p:nvGrpSpPr>
      <p:grpSpPr>
        <a:xfrm>
          <a:off x="0" y="0"/>
          <a:ext cx="0" cy="0"/>
          <a:chOff x="0" y="0"/>
          <a:chExt cx="0" cy="0"/>
        </a:xfrm>
      </p:grpSpPr>
      <p:pic>
        <p:nvPicPr>
          <p:cNvPr id="210" name="doj-logo-color.png" descr="doj-logo-color.png"/>
          <p:cNvPicPr>
            <a:picLocks noChangeAspect="1"/>
          </p:cNvPicPr>
          <p:nvPr/>
        </p:nvPicPr>
        <p:blipFill>
          <a:blip r:embed="rId3"/>
          <a:stretch>
            <a:fillRect/>
          </a:stretch>
        </p:blipFill>
        <p:spPr>
          <a:xfrm>
            <a:off x="4313347" y="737162"/>
            <a:ext cx="3565306" cy="3565306"/>
          </a:xfrm>
          <a:prstGeom prst="rect">
            <a:avLst/>
          </a:prstGeom>
          <a:ln w="12700">
            <a:miter lim="400000"/>
          </a:ln>
        </p:spPr>
      </p:pic>
      <p:sp>
        <p:nvSpPr>
          <p:cNvPr id="211" name="Title 1"/>
          <p:cNvSpPr txBox="1"/>
          <p:nvPr/>
        </p:nvSpPr>
        <p:spPr>
          <a:xfrm>
            <a:off x="886740" y="5000700"/>
            <a:ext cx="10418520" cy="12649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defTabSz="914400">
              <a:defRPr sz="4000">
                <a:solidFill>
                  <a:srgbClr val="FFFFFF"/>
                </a:solidFill>
                <a:latin typeface="Public Sans Thin Medium"/>
                <a:ea typeface="Public Sans Thin Medium"/>
                <a:cs typeface="Public Sans Thin Medium"/>
                <a:sym typeface="Public Sans Thin Medium"/>
              </a:defRPr>
            </a:lvl1pPr>
          </a:lstStyle>
          <a:p>
            <a:r>
              <a:rPr dirty="0">
                <a:latin typeface="Veranda"/>
              </a:rPr>
              <a:t>Thank You!</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99190" y="1527658"/>
            <a:ext cx="10841216" cy="998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4.1 Criminal Justice Information (CJI) – Definition</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651594" y="2066816"/>
            <a:ext cx="10688564" cy="1"/>
          </a:xfrm>
          <a:prstGeom prst="line">
            <a:avLst/>
          </a:prstGeom>
          <a:ln w="25400">
            <a:solidFill>
              <a:srgbClr val="993047"/>
            </a:solidFill>
            <a:miter/>
          </a:ln>
        </p:spPr>
        <p:txBody>
          <a:bodyPr lIns="45719" rIns="45719"/>
          <a:lstStyle/>
          <a:p>
            <a:endParaRPr dirty="0">
              <a:latin typeface="Veranda"/>
            </a:endParaRPr>
          </a:p>
        </p:txBody>
      </p:sp>
      <p:sp>
        <p:nvSpPr>
          <p:cNvPr id="2" name="TextBox 1">
            <a:extLst>
              <a:ext uri="{FF2B5EF4-FFF2-40B4-BE49-F238E27FC236}">
                <a16:creationId xmlns:a16="http://schemas.microsoft.com/office/drawing/2014/main" id="{67C467F6-8421-5426-D7DC-A961EB436246}"/>
              </a:ext>
            </a:extLst>
          </p:cNvPr>
          <p:cNvSpPr txBox="1"/>
          <p:nvPr/>
        </p:nvSpPr>
        <p:spPr>
          <a:xfrm>
            <a:off x="675392" y="2133477"/>
            <a:ext cx="10680795" cy="43704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indent="-457200">
              <a:buFont typeface="Wingdings" panose="05000000000000000000" pitchFamily="2" charset="2"/>
              <a:buChar char="Ø"/>
            </a:pPr>
            <a:r>
              <a:rPr lang="en-US" dirty="0">
                <a:latin typeface="Veranda"/>
              </a:rPr>
              <a:t>Criminal Justice Information is the term used to refer to all FBI CJIS provided data necessary for law enforcement and civil agencies to perform their missions including, but not limited to biometric, identity history, biographic, property, and case/incident history data. The following categories of CJI describe the various data sets housed by the FBI CJIS architecture:</a:t>
            </a:r>
          </a:p>
          <a:p>
            <a:pPr marL="457200" lvl="2" indent="-457200"/>
            <a:r>
              <a:rPr lang="en-US" dirty="0">
                <a:latin typeface="Veranda"/>
              </a:rPr>
              <a:t>	1. Biometric Data—data derived from one or more intrinsic physical or behavioral traits of humans typically 	for the purpose of uniquely identifying individuals from within a population. Used to identify 	individuals, to include: fingerprints, palm prints, iris scans, and facial recognition data.</a:t>
            </a:r>
          </a:p>
          <a:p>
            <a:pPr marL="457200" indent="-457200"/>
            <a:r>
              <a:rPr lang="en-US" dirty="0">
                <a:latin typeface="Veranda"/>
              </a:rPr>
              <a:t>	2. Identity History Data—textual data that corresponds with an individual’s biometric data, providing a 	history of criminal and/or civil events for the identified individual.</a:t>
            </a:r>
          </a:p>
          <a:p>
            <a:pPr marL="457200" indent="-457200"/>
            <a:r>
              <a:rPr lang="en-US" dirty="0">
                <a:latin typeface="Veranda"/>
              </a:rPr>
              <a:t>	3. Biographic Data—information about individuals associated with a unique case, and not necessarily 	connected to identity data. Biographic data does not provide a history of an individual, only information 	related to a unique case.</a:t>
            </a:r>
          </a:p>
          <a:p>
            <a:pPr marL="457200" indent="-457200"/>
            <a:r>
              <a:rPr lang="en-US" dirty="0">
                <a:latin typeface="Veranda"/>
              </a:rPr>
              <a:t>	4. Property Data—information about vehicles and property associated with crime when accompanied by any 	personally identifiable information (PII).</a:t>
            </a:r>
          </a:p>
          <a:p>
            <a:pPr marL="457200" indent="-457200"/>
            <a:r>
              <a:rPr lang="en-US" dirty="0">
                <a:latin typeface="Veranda"/>
              </a:rPr>
              <a:t>	5. Case/Incident History—information about the history of criminal incidents.</a:t>
            </a:r>
            <a:endParaRPr lang="en-US" sz="1600" dirty="0">
              <a:latin typeface="Veranda"/>
            </a:endParaRPr>
          </a:p>
        </p:txBody>
      </p:sp>
    </p:spTree>
    <p:extLst>
      <p:ext uri="{BB962C8B-B14F-4D97-AF65-F5344CB8AC3E}">
        <p14:creationId xmlns:p14="http://schemas.microsoft.com/office/powerpoint/2010/main" val="1846615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Modernization of the CJIS Security Policy</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17" name="TextBox 16">
            <a:extLst>
              <a:ext uri="{FF2B5EF4-FFF2-40B4-BE49-F238E27FC236}">
                <a16:creationId xmlns:a16="http://schemas.microsoft.com/office/drawing/2014/main" id="{E8EB507B-7518-409B-A3E4-B6F3A66D0C4F}"/>
              </a:ext>
            </a:extLst>
          </p:cNvPr>
          <p:cNvSpPr txBox="1"/>
          <p:nvPr/>
        </p:nvSpPr>
        <p:spPr>
          <a:xfrm>
            <a:off x="699190" y="2481584"/>
            <a:ext cx="10680795" cy="4339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indent="-457200">
              <a:buFont typeface="Wingdings" panose="05000000000000000000" pitchFamily="2" charset="2"/>
              <a:buChar char="Ø"/>
            </a:pPr>
            <a:r>
              <a:rPr lang="en-US" sz="2800" dirty="0">
                <a:latin typeface="Veranda"/>
              </a:rPr>
              <a:t>Modernization efforts started in v5.9.1, October 1, 2022.</a:t>
            </a:r>
          </a:p>
          <a:p>
            <a:pPr marL="457200" indent="-457200">
              <a:buFont typeface="Wingdings" panose="05000000000000000000" pitchFamily="2" charset="2"/>
              <a:buChar char="Ø"/>
            </a:pPr>
            <a:r>
              <a:rPr lang="en-US" sz="2800" dirty="0">
                <a:latin typeface="Veranda"/>
              </a:rPr>
              <a:t>Currently at v5.9.5, can be obtained online: </a:t>
            </a:r>
            <a:br>
              <a:rPr lang="en-US" sz="2800" dirty="0">
                <a:latin typeface="Veranda"/>
              </a:rPr>
            </a:br>
            <a:r>
              <a:rPr lang="en-US" sz="2400" dirty="0">
                <a:latin typeface="Veranda"/>
                <a:hlinkClick r:id="rId6"/>
              </a:rPr>
              <a:t>https://le.fbi.gov/cjis-division/cjis-security-policy-resource-center</a:t>
            </a:r>
            <a:r>
              <a:rPr lang="en-US" sz="2400" dirty="0">
                <a:latin typeface="Veranda"/>
              </a:rPr>
              <a:t> </a:t>
            </a:r>
          </a:p>
          <a:p>
            <a:pPr marL="457200" indent="-457200">
              <a:buFont typeface="Wingdings" panose="05000000000000000000" pitchFamily="2" charset="2"/>
              <a:buChar char="Ø"/>
            </a:pPr>
            <a:r>
              <a:rPr lang="en-US" sz="2800" dirty="0">
                <a:latin typeface="Veranda"/>
              </a:rPr>
              <a:t>CJIS is actively working on updating/modernizing the policy and expects to release the final version (v6.0), sometime in 2025. </a:t>
            </a:r>
          </a:p>
          <a:p>
            <a:pPr marL="457200" indent="-457200">
              <a:buFont typeface="Wingdings" panose="05000000000000000000" pitchFamily="2" charset="2"/>
              <a:buChar char="Ø"/>
            </a:pPr>
            <a:r>
              <a:rPr lang="en-US" sz="2800" dirty="0">
                <a:latin typeface="Veranda"/>
              </a:rPr>
              <a:t>All areas of the policy are sanctionable by October 1, 2027.</a:t>
            </a:r>
          </a:p>
          <a:p>
            <a:pPr marL="457200" indent="-457200">
              <a:buFont typeface="Wingdings" panose="05000000000000000000" pitchFamily="2" charset="2"/>
              <a:buChar char="Ø"/>
            </a:pPr>
            <a:r>
              <a:rPr lang="en-US" sz="2800" dirty="0">
                <a:latin typeface="Veranda"/>
              </a:rPr>
              <a:t>CIB continues to review the changes and is updating triennial audit questionnaires as applicable. </a:t>
            </a:r>
          </a:p>
          <a:p>
            <a:pPr lvl="1" indent="0"/>
            <a:r>
              <a:rPr lang="en-US" sz="2800" dirty="0">
                <a:latin typeface="Veranda"/>
              </a:rPr>
              <a:t>	</a:t>
            </a:r>
          </a:p>
          <a:p>
            <a:pPr marL="342900" indent="-342900">
              <a:buFont typeface="Wingdings" panose="05000000000000000000" pitchFamily="2" charset="2"/>
              <a:buChar char="Ø"/>
            </a:pPr>
            <a:endParaRPr lang="en-US" sz="2400" dirty="0">
              <a:latin typeface="Veranda"/>
            </a:endParaRPr>
          </a:p>
        </p:txBody>
      </p:sp>
    </p:spTree>
    <p:extLst>
      <p:ext uri="{BB962C8B-B14F-4D97-AF65-F5344CB8AC3E}">
        <p14:creationId xmlns:p14="http://schemas.microsoft.com/office/powerpoint/2010/main" val="23819863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Priority Updates:</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3" name="TextBox 2">
            <a:extLst>
              <a:ext uri="{FF2B5EF4-FFF2-40B4-BE49-F238E27FC236}">
                <a16:creationId xmlns:a16="http://schemas.microsoft.com/office/drawing/2014/main" id="{2ED11E08-6634-EB5E-2953-C6BC843D8597}"/>
              </a:ext>
            </a:extLst>
          </p:cNvPr>
          <p:cNvSpPr txBox="1"/>
          <p:nvPr/>
        </p:nvSpPr>
        <p:spPr>
          <a:xfrm>
            <a:off x="638893" y="2595975"/>
            <a:ext cx="10717294" cy="3108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As of version 5.9.5, CJIS has identified 4 priority levels (P1, P2, P3, and 	P4) that different control areas will be categorized as based on 	current and emerging security threat analysis. </a:t>
            </a:r>
          </a:p>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Priority 1 (P1) items are those specific controls which are required to 	be in place immediately and they are sanctionable upon the date of 	publication of the policy (5.9.5 was published July 9th, 2024) unless 	otherwise specified in the security policy companion document.</a:t>
            </a:r>
          </a:p>
        </p:txBody>
      </p:sp>
    </p:spTree>
    <p:extLst>
      <p:ext uri="{BB962C8B-B14F-4D97-AF65-F5344CB8AC3E}">
        <p14:creationId xmlns:p14="http://schemas.microsoft.com/office/powerpoint/2010/main" val="268183471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Priority Updates:</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3" name="TextBox 2">
            <a:extLst>
              <a:ext uri="{FF2B5EF4-FFF2-40B4-BE49-F238E27FC236}">
                <a16:creationId xmlns:a16="http://schemas.microsoft.com/office/drawing/2014/main" id="{2ED11E08-6634-EB5E-2953-C6BC843D8597}"/>
              </a:ext>
            </a:extLst>
          </p:cNvPr>
          <p:cNvSpPr txBox="1"/>
          <p:nvPr/>
        </p:nvSpPr>
        <p:spPr>
          <a:xfrm>
            <a:off x="638893" y="2595975"/>
            <a:ext cx="10717294" cy="3108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Priority 2, 3, and 4 (P2, P3, P4) modernized controls </a:t>
            </a:r>
          </a:p>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Unless otherwise stated in the policy, control items in these 	categories will be required to be in place by the end of the zero-cycle 	if not already required under previous versions of the policy. </a:t>
            </a:r>
          </a:p>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Some areas of the policy have not been updated as part of the 	modernization process and those existing areas or controls remain 	auditable and are currently sanctionable. </a:t>
            </a:r>
          </a:p>
        </p:txBody>
      </p:sp>
    </p:spTree>
    <p:extLst>
      <p:ext uri="{BB962C8B-B14F-4D97-AF65-F5344CB8AC3E}">
        <p14:creationId xmlns:p14="http://schemas.microsoft.com/office/powerpoint/2010/main" val="154503075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Priority 1 Control Areas:</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2" name="TextBox 1">
            <a:extLst>
              <a:ext uri="{FF2B5EF4-FFF2-40B4-BE49-F238E27FC236}">
                <a16:creationId xmlns:a16="http://schemas.microsoft.com/office/drawing/2014/main" id="{5CCF244B-91EB-15AB-D448-E936EFABF4CE}"/>
              </a:ext>
            </a:extLst>
          </p:cNvPr>
          <p:cNvSpPr txBox="1"/>
          <p:nvPr/>
        </p:nvSpPr>
        <p:spPr>
          <a:xfrm>
            <a:off x="699190" y="2600587"/>
            <a:ext cx="10717294" cy="26776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Access Control (AC)</a:t>
            </a:r>
          </a:p>
          <a:p>
            <a:pPr lvl="4" indent="0"/>
            <a:r>
              <a:rPr lang="en-US" sz="2800" dirty="0"/>
              <a:t>	1. Account Management – creation, maintenance, deactivation</a:t>
            </a:r>
          </a:p>
          <a:p>
            <a:pPr lvl="4" indent="0"/>
            <a:r>
              <a:rPr lang="en-US" sz="2800" dirty="0"/>
              <a:t>	2. Remote Access – Internal &amp; External (server to squad; temporary 			remote access for support)</a:t>
            </a:r>
          </a:p>
          <a:p>
            <a:pPr lvl="4" indent="0"/>
            <a:r>
              <a:rPr lang="en-US" sz="2800" dirty="0"/>
              <a:t>	3. External Systems – Non-Agency owned/controlled</a:t>
            </a:r>
          </a:p>
          <a:p>
            <a:pPr lvl="4" indent="0"/>
            <a:endParaRPr lang="en-US" sz="2800" dirty="0"/>
          </a:p>
        </p:txBody>
      </p:sp>
    </p:spTree>
    <p:extLst>
      <p:ext uri="{BB962C8B-B14F-4D97-AF65-F5344CB8AC3E}">
        <p14:creationId xmlns:p14="http://schemas.microsoft.com/office/powerpoint/2010/main" val="135202540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6"/>
          <p:cNvSpPr/>
          <p:nvPr/>
        </p:nvSpPr>
        <p:spPr>
          <a:xfrm>
            <a:off x="0" y="-3738"/>
            <a:ext cx="12192001" cy="1266026"/>
          </a:xfrm>
          <a:prstGeom prst="rect">
            <a:avLst/>
          </a:prstGeom>
          <a:solidFill>
            <a:srgbClr val="002C3F"/>
          </a:solidFill>
          <a:ln w="12700">
            <a:miter lim="400000"/>
          </a:ln>
        </p:spPr>
        <p:txBody>
          <a:bodyPr lIns="45719" rIns="45719" anchor="ctr"/>
          <a:lstStyle/>
          <a:p>
            <a:pPr algn="ctr">
              <a:defRPr>
                <a:solidFill>
                  <a:srgbClr val="D9EDF7"/>
                </a:solidFill>
              </a:defRPr>
            </a:pPr>
            <a:endParaRPr dirty="0">
              <a:latin typeface="Veranda"/>
            </a:endParaRPr>
          </a:p>
        </p:txBody>
      </p:sp>
      <p:sp>
        <p:nvSpPr>
          <p:cNvPr id="110" name="Title 1"/>
          <p:cNvSpPr txBox="1">
            <a:spLocks noGrp="1"/>
          </p:cNvSpPr>
          <p:nvPr>
            <p:ph type="title"/>
          </p:nvPr>
        </p:nvSpPr>
        <p:spPr>
          <a:xfrm>
            <a:off x="699190" y="250075"/>
            <a:ext cx="10793620" cy="1000490"/>
          </a:xfrm>
          <a:prstGeom prst="rect">
            <a:avLst/>
          </a:prstGeom>
        </p:spPr>
        <p:txBody>
          <a:bodyPr anchor="t">
            <a:normAutofit fontScale="90000"/>
          </a:bodyPr>
          <a:lstStyle>
            <a:lvl1pPr algn="l">
              <a:lnSpc>
                <a:spcPct val="120000"/>
              </a:lnSpc>
              <a:defRPr sz="4200">
                <a:solidFill>
                  <a:srgbClr val="D9EDF7"/>
                </a:solidFill>
                <a:latin typeface="Public Sans SemiBold"/>
                <a:ea typeface="Public Sans SemiBold"/>
                <a:cs typeface="Public Sans SemiBold"/>
                <a:sym typeface="Public Sans SemiBold"/>
              </a:defRPr>
            </a:lvl1pPr>
          </a:lstStyle>
          <a:p>
            <a:r>
              <a:rPr lang="en-US" sz="5400" dirty="0">
                <a:solidFill>
                  <a:schemeClr val="bg1">
                    <a:lumMod val="20000"/>
                    <a:lumOff val="80000"/>
                  </a:schemeClr>
                </a:solidFill>
                <a:latin typeface="Veranda"/>
              </a:rPr>
              <a:t>CJIS Security Policy</a:t>
            </a:r>
            <a:endParaRPr sz="5400" dirty="0">
              <a:solidFill>
                <a:schemeClr val="bg1">
                  <a:lumMod val="20000"/>
                  <a:lumOff val="80000"/>
                </a:schemeClr>
              </a:solidFill>
              <a:latin typeface="Veranda"/>
            </a:endParaRPr>
          </a:p>
        </p:txBody>
      </p:sp>
      <p:sp>
        <p:nvSpPr>
          <p:cNvPr id="10" name="Rectangle 6">
            <a:extLst>
              <a:ext uri="{FF2B5EF4-FFF2-40B4-BE49-F238E27FC236}">
                <a16:creationId xmlns:a16="http://schemas.microsoft.com/office/drawing/2014/main" id="{DB4C1957-A900-4BEC-9C38-52DDB60F0583}"/>
              </a:ext>
            </a:extLst>
          </p:cNvPr>
          <p:cNvSpPr/>
          <p:nvPr/>
        </p:nvSpPr>
        <p:spPr>
          <a:xfrm>
            <a:off x="0" y="6454582"/>
            <a:ext cx="12192000" cy="414020"/>
          </a:xfrm>
          <a:prstGeom prst="rect">
            <a:avLst/>
          </a:prstGeom>
          <a:solidFill>
            <a:schemeClr val="bg1">
              <a:lumMod val="20000"/>
              <a:lumOff val="80000"/>
            </a:schemeClr>
          </a:solidFill>
          <a:ln w="12700">
            <a:miter lim="400000"/>
          </a:ln>
        </p:spPr>
        <p:txBody>
          <a:bodyPr lIns="45719" rIns="45719" anchor="ctr"/>
          <a:lstStyle/>
          <a:p>
            <a:pPr algn="ctr">
              <a:defRPr>
                <a:solidFill>
                  <a:srgbClr val="FFFFFF"/>
                </a:solidFill>
              </a:defRPr>
            </a:pPr>
            <a:endParaRPr dirty="0">
              <a:latin typeface="Veranda"/>
            </a:endParaRPr>
          </a:p>
        </p:txBody>
      </p:sp>
      <p:sp>
        <p:nvSpPr>
          <p:cNvPr id="11" name="Subtitle 2">
            <a:extLst>
              <a:ext uri="{FF2B5EF4-FFF2-40B4-BE49-F238E27FC236}">
                <a16:creationId xmlns:a16="http://schemas.microsoft.com/office/drawing/2014/main" id="{2B72B997-671E-44B8-B1A6-967B7B4D4433}"/>
              </a:ext>
            </a:extLst>
          </p:cNvPr>
          <p:cNvSpPr txBox="1"/>
          <p:nvPr/>
        </p:nvSpPr>
        <p:spPr>
          <a:xfrm>
            <a:off x="295642" y="6503902"/>
            <a:ext cx="11600716" cy="29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defTabSz="914400">
              <a:lnSpc>
                <a:spcPct val="90000"/>
              </a:lnSpc>
              <a:spcBef>
                <a:spcPts val="1000"/>
              </a:spcBef>
              <a:defRPr sz="1400" u="sng">
                <a:solidFill>
                  <a:srgbClr val="0563C1"/>
                </a:solidFill>
                <a:uFill>
                  <a:solidFill>
                    <a:srgbClr val="0563C1"/>
                  </a:solidFill>
                </a:uFill>
                <a:latin typeface="Public Sans Thin Regular"/>
                <a:ea typeface="Public Sans Thin Regular"/>
                <a:cs typeface="Public Sans Thin Regular"/>
                <a:sym typeface="Public Sans Thin Regular"/>
                <a:hlinkClick r:id="rId3"/>
              </a:defRPr>
            </a:lvl1pPr>
          </a:lstStyle>
          <a:p>
            <a:pPr>
              <a:defRPr u="none">
                <a:solidFill>
                  <a:srgbClr val="005EA2"/>
                </a:solidFill>
                <a:uFillTx/>
              </a:defRPr>
            </a:pPr>
            <a:r>
              <a:rPr lang="en-US" u="sng" dirty="0">
                <a:solidFill>
                  <a:srgbClr val="0563C1"/>
                </a:solidFill>
                <a:uFill>
                  <a:solidFill>
                    <a:srgbClr val="0563C1"/>
                  </a:solidFill>
                </a:uFill>
                <a:latin typeface="Veranda"/>
                <a:hlinkClick r:id="rId3"/>
              </a:rPr>
              <a:t>https://www.doj.state.wi.us/</a:t>
            </a:r>
          </a:p>
        </p:txBody>
      </p:sp>
      <p:pic>
        <p:nvPicPr>
          <p:cNvPr id="13" name="Picture 12" descr="Logo&#10;&#10;Description automatically generated">
            <a:extLst>
              <a:ext uri="{FF2B5EF4-FFF2-40B4-BE49-F238E27FC236}">
                <a16:creationId xmlns:a16="http://schemas.microsoft.com/office/drawing/2014/main" id="{7B5CAE1E-2EFF-4BD6-805A-DC3F1C8453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6187" y="5629909"/>
            <a:ext cx="817909" cy="817909"/>
          </a:xfrm>
          <a:prstGeom prst="rect">
            <a:avLst/>
          </a:prstGeom>
        </p:spPr>
      </p:pic>
      <p:pic>
        <p:nvPicPr>
          <p:cNvPr id="14" name="doj-logo-color.png" descr="doj-logo-color.png">
            <a:extLst>
              <a:ext uri="{FF2B5EF4-FFF2-40B4-BE49-F238E27FC236}">
                <a16:creationId xmlns:a16="http://schemas.microsoft.com/office/drawing/2014/main" id="{305BC940-1C95-4F9A-A0DA-9A0FB5BB9AD3}"/>
              </a:ext>
            </a:extLst>
          </p:cNvPr>
          <p:cNvPicPr>
            <a:picLocks noChangeAspect="1"/>
          </p:cNvPicPr>
          <p:nvPr/>
        </p:nvPicPr>
        <p:blipFill>
          <a:blip r:embed="rId5"/>
          <a:stretch>
            <a:fillRect/>
          </a:stretch>
        </p:blipFill>
        <p:spPr>
          <a:xfrm>
            <a:off x="43729" y="5612012"/>
            <a:ext cx="817909" cy="817909"/>
          </a:xfrm>
          <a:prstGeom prst="rect">
            <a:avLst/>
          </a:prstGeom>
          <a:ln w="12700">
            <a:miter lim="400000"/>
          </a:ln>
        </p:spPr>
      </p:pic>
      <p:sp>
        <p:nvSpPr>
          <p:cNvPr id="12" name="Title 1">
            <a:extLst>
              <a:ext uri="{FF2B5EF4-FFF2-40B4-BE49-F238E27FC236}">
                <a16:creationId xmlns:a16="http://schemas.microsoft.com/office/drawing/2014/main" id="{A60D659A-7CBE-4280-9122-064FB1336453}"/>
              </a:ext>
            </a:extLst>
          </p:cNvPr>
          <p:cNvSpPr txBox="1"/>
          <p:nvPr/>
        </p:nvSpPr>
        <p:spPr>
          <a:xfrm>
            <a:off x="651594" y="1809730"/>
            <a:ext cx="10841216" cy="998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914400">
              <a:defRPr sz="4200">
                <a:solidFill>
                  <a:srgbClr val="993047"/>
                </a:solidFill>
                <a:latin typeface="Public Sans Thin Regular"/>
                <a:ea typeface="Public Sans Thin Regular"/>
                <a:cs typeface="Public Sans Thin Regular"/>
                <a:sym typeface="Public Sans Thin Regular"/>
              </a:defRPr>
            </a:pPr>
            <a:r>
              <a:rPr lang="en-US" sz="3200" dirty="0">
                <a:latin typeface="Veranda"/>
                <a:ea typeface="Public Sans Thin ExtraLight"/>
                <a:cs typeface="Public Sans Thin ExtraLight"/>
                <a:sym typeface="Public Sans Thin ExtraLight"/>
              </a:rPr>
              <a:t>Priority 1 Control Areas:</a:t>
            </a:r>
            <a:endParaRPr lang="en-US" sz="2000" dirty="0">
              <a:latin typeface="Veranda"/>
              <a:ea typeface="Public Sans Thin ExtraLight"/>
              <a:cs typeface="Public Sans Thin ExtraLight"/>
              <a:sym typeface="Public Sans Thin ExtraLight"/>
            </a:endParaRPr>
          </a:p>
          <a:p>
            <a:pPr defTabSz="914400">
              <a:defRPr sz="4200">
                <a:solidFill>
                  <a:srgbClr val="993047"/>
                </a:solidFill>
                <a:latin typeface="Public Sans Thin Regular"/>
                <a:ea typeface="Public Sans Thin Regular"/>
                <a:cs typeface="Public Sans Thin Regular"/>
                <a:sym typeface="Public Sans Thin Regular"/>
              </a:defRPr>
            </a:pPr>
            <a:endParaRPr dirty="0">
              <a:latin typeface="Veranda"/>
              <a:ea typeface="Public Sans Thin ExtraLight"/>
              <a:cs typeface="Public Sans Thin ExtraLight"/>
              <a:sym typeface="Public Sans Thin ExtraLight"/>
            </a:endParaRPr>
          </a:p>
        </p:txBody>
      </p:sp>
      <p:sp>
        <p:nvSpPr>
          <p:cNvPr id="16" name="Line">
            <a:extLst>
              <a:ext uri="{FF2B5EF4-FFF2-40B4-BE49-F238E27FC236}">
                <a16:creationId xmlns:a16="http://schemas.microsoft.com/office/drawing/2014/main" id="{C8C3C27F-65C6-41A9-B180-FDDB03EC8233}"/>
              </a:ext>
            </a:extLst>
          </p:cNvPr>
          <p:cNvSpPr/>
          <p:nvPr/>
        </p:nvSpPr>
        <p:spPr>
          <a:xfrm>
            <a:off x="727920" y="2290881"/>
            <a:ext cx="10688564" cy="1"/>
          </a:xfrm>
          <a:prstGeom prst="line">
            <a:avLst/>
          </a:prstGeom>
          <a:ln w="25400">
            <a:solidFill>
              <a:srgbClr val="993047"/>
            </a:solidFill>
            <a:miter/>
          </a:ln>
        </p:spPr>
        <p:txBody>
          <a:bodyPr lIns="45719" rIns="45719"/>
          <a:lstStyle/>
          <a:p>
            <a:endParaRPr dirty="0">
              <a:latin typeface="Veranda"/>
            </a:endParaRPr>
          </a:p>
        </p:txBody>
      </p:sp>
      <p:sp>
        <p:nvSpPr>
          <p:cNvPr id="2" name="TextBox 1">
            <a:extLst>
              <a:ext uri="{FF2B5EF4-FFF2-40B4-BE49-F238E27FC236}">
                <a16:creationId xmlns:a16="http://schemas.microsoft.com/office/drawing/2014/main" id="{5CCF244B-91EB-15AB-D448-E936EFABF4CE}"/>
              </a:ext>
            </a:extLst>
          </p:cNvPr>
          <p:cNvSpPr txBox="1"/>
          <p:nvPr/>
        </p:nvSpPr>
        <p:spPr>
          <a:xfrm>
            <a:off x="699190" y="2600587"/>
            <a:ext cx="10717294" cy="3970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Identification &amp; Authentication (IA)</a:t>
            </a:r>
          </a:p>
          <a:p>
            <a:pPr marR="0" algn="l" defTabSz="457200" rtl="0" fontAlgn="auto" latinLnBrk="0" hangingPunct="0">
              <a:lnSpc>
                <a:spcPct val="100000"/>
              </a:lnSpc>
              <a:spcBef>
                <a:spcPts val="0"/>
              </a:spcBef>
              <a:spcAft>
                <a:spcPts val="0"/>
              </a:spcAft>
              <a:buClrTx/>
              <a:buSzTx/>
              <a:tabLst/>
            </a:pPr>
            <a:r>
              <a:rPr lang="en-US" sz="2800" dirty="0"/>
              <a:t>	1. Multi-Factor Authentication (MFA) – Organizational Users</a:t>
            </a:r>
          </a:p>
          <a:p>
            <a:pPr marR="0" algn="l" defTabSz="457200" rtl="0" fontAlgn="auto" latinLnBrk="0" hangingPunct="0">
              <a:lnSpc>
                <a:spcPct val="100000"/>
              </a:lnSpc>
              <a:spcBef>
                <a:spcPts val="0"/>
              </a:spcBef>
              <a:spcAft>
                <a:spcPts val="0"/>
              </a:spcAft>
              <a:buClrTx/>
              <a:buSzTx/>
              <a:tabLst/>
            </a:pPr>
            <a:r>
              <a:rPr lang="en-US" sz="2800" dirty="0"/>
              <a:t>	2. Authenticator Management – Types, Public Key Based, Protection</a:t>
            </a:r>
          </a:p>
          <a:p>
            <a:pPr marR="0" algn="l" defTabSz="457200" rtl="0" fontAlgn="auto" latinLnBrk="0" hangingPunct="0">
              <a:lnSpc>
                <a:spcPct val="100000"/>
              </a:lnSpc>
              <a:spcBef>
                <a:spcPts val="0"/>
              </a:spcBef>
              <a:spcAft>
                <a:spcPts val="0"/>
              </a:spcAft>
              <a:buClrTx/>
              <a:buSzTx/>
              <a:tabLst/>
            </a:pPr>
            <a:endParaRPr lang="en-US" sz="2800" dirty="0"/>
          </a:p>
          <a:p>
            <a:pPr marL="285750" marR="0" indent="-457200" algn="l" defTabSz="457200" rtl="0" fontAlgn="auto" latinLnBrk="0" hangingPunct="0">
              <a:lnSpc>
                <a:spcPct val="100000"/>
              </a:lnSpc>
              <a:spcBef>
                <a:spcPts val="0"/>
              </a:spcBef>
              <a:spcAft>
                <a:spcPts val="0"/>
              </a:spcAft>
              <a:buClrTx/>
              <a:buSzTx/>
              <a:buFont typeface="Wingdings" panose="05000000000000000000" pitchFamily="2" charset="2"/>
              <a:buChar char="Ø"/>
              <a:tabLst/>
            </a:pPr>
            <a:r>
              <a:rPr lang="en-US" sz="2800" dirty="0"/>
              <a:t>Configuration Management (CM)</a:t>
            </a:r>
          </a:p>
          <a:p>
            <a:pPr marR="0" algn="l" defTabSz="457200" rtl="0" fontAlgn="auto" latinLnBrk="0" hangingPunct="0">
              <a:lnSpc>
                <a:spcPct val="100000"/>
              </a:lnSpc>
              <a:spcBef>
                <a:spcPts val="0"/>
              </a:spcBef>
              <a:spcAft>
                <a:spcPts val="0"/>
              </a:spcAft>
              <a:buClrTx/>
              <a:buSzTx/>
              <a:tabLst/>
            </a:pPr>
            <a:r>
              <a:rPr lang="en-US" sz="2800" dirty="0"/>
              <a:t>	1. Baseline Configuration – in conjunction with network diagram</a:t>
            </a:r>
          </a:p>
          <a:p>
            <a:pPr marR="0" algn="l" defTabSz="457200" rtl="0" fontAlgn="auto" latinLnBrk="0" hangingPunct="0">
              <a:lnSpc>
                <a:spcPct val="100000"/>
              </a:lnSpc>
              <a:spcBef>
                <a:spcPts val="0"/>
              </a:spcBef>
              <a:spcAft>
                <a:spcPts val="0"/>
              </a:spcAft>
              <a:buClrTx/>
              <a:buSzTx/>
              <a:tabLst/>
            </a:pPr>
            <a:r>
              <a:rPr lang="en-US" sz="2800" dirty="0"/>
              <a:t>	2. Restrictions, Settings, Least Functionality, System Component 			    Inventory</a:t>
            </a:r>
          </a:p>
          <a:p>
            <a:pPr lvl="4" indent="0"/>
            <a:r>
              <a:rPr lang="en-US" sz="2800" dirty="0"/>
              <a:t>	</a:t>
            </a:r>
          </a:p>
        </p:txBody>
      </p:sp>
    </p:spTree>
    <p:extLst>
      <p:ext uri="{BB962C8B-B14F-4D97-AF65-F5344CB8AC3E}">
        <p14:creationId xmlns:p14="http://schemas.microsoft.com/office/powerpoint/2010/main" val="4091184113"/>
      </p:ext>
    </p:extLst>
  </p:cSld>
  <p:clrMapOvr>
    <a:masterClrMapping/>
  </p:clrMapOvr>
  <p:transition spd="med"/>
</p:sld>
</file>

<file path=ppt/theme/theme1.xml><?xml version="1.0" encoding="utf-8"?>
<a:theme xmlns:a="http://schemas.openxmlformats.org/drawingml/2006/main" name="Office Theme">
  <a:themeElements>
    <a:clrScheme name="DOJ-new">
      <a:dk1>
        <a:srgbClr val="002C3F"/>
      </a:dk1>
      <a:lt1>
        <a:srgbClr val="4AC8FF"/>
      </a:lt1>
      <a:dk2>
        <a:srgbClr val="5A5A5A"/>
      </a:dk2>
      <a:lt2>
        <a:srgbClr val="A5A5A5"/>
      </a:lt2>
      <a:accent1>
        <a:srgbClr val="993047"/>
      </a:accent1>
      <a:accent2>
        <a:srgbClr val="E9E1DB"/>
      </a:accent2>
      <a:accent3>
        <a:srgbClr val="FFCB18"/>
      </a:accent3>
      <a:accent4>
        <a:srgbClr val="14951D"/>
      </a:accent4>
      <a:accent5>
        <a:srgbClr val="D8D8D8"/>
      </a:accent5>
      <a:accent6>
        <a:srgbClr val="F0F0F0"/>
      </a:accent6>
      <a:hlink>
        <a:srgbClr val="005EA2"/>
      </a:hlink>
      <a:folHlink>
        <a:srgbClr val="954F72"/>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Slice</Template>
  <TotalTime>25465</TotalTime>
  <Words>3933</Words>
  <Application>Microsoft Office PowerPoint</Application>
  <PresentationFormat>Widescreen</PresentationFormat>
  <Paragraphs>304</Paragraphs>
  <Slides>34</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Public Sans</vt:lpstr>
      <vt:lpstr>Red Hat Text</vt:lpstr>
      <vt:lpstr>Veranda</vt:lpstr>
      <vt:lpstr>Wingdings</vt:lpstr>
      <vt:lpstr>Office Theme</vt:lpstr>
      <vt:lpstr>PowerPoint Presentation</vt:lpstr>
      <vt:lpstr>Welcome</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CJIS Security Policy</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Drummond, Gillian L.</dc:creator>
  <cp:lastModifiedBy>Polachek, Zach D.</cp:lastModifiedBy>
  <cp:revision>326</cp:revision>
  <cp:lastPrinted>2021-07-20T12:39:09Z</cp:lastPrinted>
  <dcterms:modified xsi:type="dcterms:W3CDTF">2024-09-05T20:43:40Z</dcterms:modified>
</cp:coreProperties>
</file>