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D_CC918DC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F_C63B6AE3.xml" ContentType="application/vnd.ms-powerpoint.comments+xml"/>
  <Override PartName="/ppt/notesSlides/notesSlide15.xml" ContentType="application/vnd.openxmlformats-officedocument.presentationml.notesSlide+xml"/>
  <Override PartName="/ppt/comments/modernComment_12F_CB63431A.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334" r:id="rId3"/>
    <p:sldId id="335" r:id="rId4"/>
    <p:sldId id="336" r:id="rId5"/>
    <p:sldId id="337" r:id="rId6"/>
    <p:sldId id="338" r:id="rId7"/>
    <p:sldId id="340" r:id="rId8"/>
    <p:sldId id="344" r:id="rId9"/>
    <p:sldId id="301" r:id="rId10"/>
    <p:sldId id="317" r:id="rId11"/>
    <p:sldId id="302" r:id="rId12"/>
    <p:sldId id="288" r:id="rId13"/>
    <p:sldId id="281" r:id="rId14"/>
    <p:sldId id="287" r:id="rId15"/>
    <p:sldId id="303" r:id="rId16"/>
    <p:sldId id="280" r:id="rId17"/>
    <p:sldId id="294" r:id="rId18"/>
    <p:sldId id="295" r:id="rId19"/>
    <p:sldId id="296" r:id="rId20"/>
    <p:sldId id="311" r:id="rId21"/>
    <p:sldId id="297" r:id="rId22"/>
    <p:sldId id="343" r:id="rId23"/>
    <p:sldId id="341" r:id="rId24"/>
    <p:sldId id="342" r:id="rId25"/>
    <p:sldId id="312" r:id="rId26"/>
    <p:sldId id="310" r:id="rId27"/>
    <p:sldId id="270"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2A402-8E55-1E43-A359-50A71543B09F}" name="Devereaux-Weber, Jeanette D." initials="DWJD" userId="S::deverjdlaq@doj.state.wi.us::246fa6e7-3487-4b14-b981-8e8777f5c146" providerId="AD"/>
  <p188:author id="{146FE272-0E5E-FB94-2DB2-19AEB84AC56D}" name="Brandner, Benjamin" initials="BB" userId="S::brandbntws@doj.state.wi.us::4a5b1db7-cecf-4404-b0fb-58704c89fd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49" autoAdjust="0"/>
  </p:normalViewPr>
  <p:slideViewPr>
    <p:cSldViewPr snapToGrid="0">
      <p:cViewPr varScale="1">
        <p:scale>
          <a:sx n="79" d="100"/>
          <a:sy n="79"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modernComment_11F_C63B6AE3.xml><?xml version="1.0" encoding="utf-8"?>
<p188:cmLst xmlns:a="http://schemas.openxmlformats.org/drawingml/2006/main" xmlns:r="http://schemas.openxmlformats.org/officeDocument/2006/relationships" xmlns:p188="http://schemas.microsoft.com/office/powerpoint/2018/8/main">
  <p188:cm id="{3B6A68D4-08AD-4A28-9949-882546C54597}" authorId="{146FE272-0E5E-FB94-2DB2-19AEB84AC56D}" status="resolved" created="2023-08-10T15:51:22.271" complete="100000">
    <pc:sldMkLst xmlns:pc="http://schemas.microsoft.com/office/powerpoint/2013/main/command">
      <pc:docMk/>
      <pc:sldMk cId="3325782755" sldId="287"/>
    </pc:sldMkLst>
    <p188:txBody>
      <a:bodyPr/>
      <a:lstStyle/>
      <a:p>
        <a:r>
          <a:rPr lang="en-US"/>
          <a:t>Add comment about making sure pop up blocker is turned off / if you aren't getting the floating form viewer check to see if a pop up has been blocked</a:t>
        </a:r>
      </a:p>
    </p188:txBody>
  </p188:cm>
</p188:cmLst>
</file>

<file path=ppt/comments/modernComment_12D_CC918DCE.xml><?xml version="1.0" encoding="utf-8"?>
<p188:cmLst xmlns:a="http://schemas.openxmlformats.org/drawingml/2006/main" xmlns:r="http://schemas.openxmlformats.org/officeDocument/2006/relationships" xmlns:p188="http://schemas.microsoft.com/office/powerpoint/2018/8/main">
  <p188:cm id="{5AF50AE8-9CFF-496E-97DB-C2A62801F88F}" authorId="{146FE272-0E5E-FB94-2DB2-19AEB84AC56D}" status="resolved" created="2023-08-10T15:43:30.788" complete="100000">
    <ac:deMkLst xmlns:ac="http://schemas.microsoft.com/office/drawing/2013/main/command">
      <pc:docMk xmlns:pc="http://schemas.microsoft.com/office/powerpoint/2013/main/command"/>
      <pc:sldMk xmlns:pc="http://schemas.microsoft.com/office/powerpoint/2013/main/command" cId="3432091086" sldId="301"/>
      <ac:spMk id="6" creationId="{6C3CCB33-480D-E884-E1E9-3E04C2CD8584}"/>
    </ac:deMkLst>
    <p188:txBody>
      <a:bodyPr/>
      <a:lstStyle/>
      <a:p>
        <a:r>
          <a:rPr lang="en-US"/>
          <a:t>Possibly change program to "application"</a:t>
        </a:r>
      </a:p>
    </p188:txBody>
  </p188:cm>
</p188:cmLst>
</file>

<file path=ppt/comments/modernComment_12F_CB63431A.xml><?xml version="1.0" encoding="utf-8"?>
<p188:cmLst xmlns:a="http://schemas.openxmlformats.org/drawingml/2006/main" xmlns:r="http://schemas.openxmlformats.org/officeDocument/2006/relationships" xmlns:p188="http://schemas.microsoft.com/office/powerpoint/2018/8/main">
  <p188:cm id="{EB5415AC-48C8-47FD-9E8B-D1F606674832}" authorId="{146FE272-0E5E-FB94-2DB2-19AEB84AC56D}" status="resolved" created="2023-08-10T16:10:18.700" complete="100000">
    <pc:sldMkLst xmlns:pc="http://schemas.microsoft.com/office/powerpoint/2013/main/command">
      <pc:docMk/>
      <pc:sldMk cId="3412280090" sldId="303"/>
    </pc:sldMkLst>
    <p188:txBody>
      <a:bodyPr/>
      <a:lstStyle/>
      <a:p>
        <a:r>
          <a:rPr lang="en-US"/>
          <a:t>Remove "as you can see"
You can enter a new form number in the bottom floating form viewer by right clicking "--" and entered the desired form number in the field that appears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5415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So, if you are double clicking in a field and not seeing any results pop-up, verify that your pop-up blocker isn’t turned on.  </a:t>
            </a:r>
          </a:p>
        </p:txBody>
      </p:sp>
    </p:spTree>
    <p:extLst>
      <p:ext uri="{BB962C8B-B14F-4D97-AF65-F5344CB8AC3E}">
        <p14:creationId xmlns:p14="http://schemas.microsoft.com/office/powerpoint/2010/main" val="312748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The receive window is divided into two sections (the left side shows the message logs in chronological order and the right side is the actual message that has been selected). </a:t>
            </a:r>
          </a:p>
          <a:p>
            <a:endParaRPr lang="en-US" dirty="0">
              <a:solidFill>
                <a:srgbClr val="000000"/>
              </a:solidFill>
              <a:latin typeface="Calibri"/>
              <a:cs typeface="Calibri"/>
            </a:endParaRPr>
          </a:p>
          <a:p>
            <a:r>
              <a:rPr lang="en-US" dirty="0">
                <a:solidFill>
                  <a:srgbClr val="000000"/>
                </a:solidFill>
                <a:latin typeface="Calibri"/>
                <a:cs typeface="Calibri"/>
              </a:rPr>
              <a:t>The links folder in PXL do work and they are easy to modify, so if any agencies have any suggestions on links to add, notify CIB and we can potentially get those added. </a:t>
            </a:r>
          </a:p>
        </p:txBody>
      </p:sp>
    </p:spTree>
    <p:extLst>
      <p:ext uri="{BB962C8B-B14F-4D97-AF65-F5344CB8AC3E}">
        <p14:creationId xmlns:p14="http://schemas.microsoft.com/office/powerpoint/2010/main" val="645211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two new icons and toolbar functions.  The icon with the magnifying glass opens a VIN decoder.  The icon that looks like the screen and panels opens a free floating message window.   The free floating window allows you to have ten of your most commonly used forms easily accessible </a:t>
            </a:r>
          </a:p>
        </p:txBody>
      </p:sp>
    </p:spTree>
    <p:extLst>
      <p:ext uri="{BB962C8B-B14F-4D97-AF65-F5344CB8AC3E}">
        <p14:creationId xmlns:p14="http://schemas.microsoft.com/office/powerpoint/2010/main" val="77119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three ways to access PXL forms.  You can choose a form from the tree menu on the left side or you can manually enter the form number in the black bar at the bottom of the screen or in the white bar at the top of the screen.</a:t>
            </a:r>
          </a:p>
          <a:p>
            <a:endParaRPr lang="en-US" dirty="0"/>
          </a:p>
          <a:p>
            <a:r>
              <a:rPr lang="en-US" dirty="0"/>
              <a:t>Side note:  The Default ORI that fills in for the Originating Agency Identifier is set by DOJ with PXL.</a:t>
            </a:r>
          </a:p>
          <a:p>
            <a:endParaRPr lang="en-US" dirty="0"/>
          </a:p>
          <a:p>
            <a:r>
              <a:rPr lang="en-US" dirty="0"/>
              <a:t>Additional ORIs configured on one workstation will automatically applied to all workstations.  </a:t>
            </a:r>
          </a:p>
        </p:txBody>
      </p:sp>
    </p:spTree>
    <p:extLst>
      <p:ext uri="{BB962C8B-B14F-4D97-AF65-F5344CB8AC3E}">
        <p14:creationId xmlns:p14="http://schemas.microsoft.com/office/powerpoint/2010/main" val="375427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Notice that whichever field that you are highlighted on automatically provides the Help information at the bottom of the screen.   If you double click on the field, a pop-up box will appear and will provide additional information for that field.  There is a Help button at the bottom of the pop-up box so you can obtain additional information about that particular field.  </a:t>
            </a:r>
          </a:p>
          <a:p>
            <a:endParaRPr lang="en-US" dirty="0"/>
          </a:p>
          <a:p>
            <a:r>
              <a:rPr lang="en-US" dirty="0"/>
              <a:t>If the form you entered is incorrect, you can right click on the form number at the bottom of the screen and choose to close the form(s) or you can re-type in the new message key.</a:t>
            </a:r>
          </a:p>
        </p:txBody>
      </p:sp>
    </p:spTree>
    <p:extLst>
      <p:ext uri="{BB962C8B-B14F-4D97-AF65-F5344CB8AC3E}">
        <p14:creationId xmlns:p14="http://schemas.microsoft.com/office/powerpoint/2010/main" val="3277979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Public Sans" pitchFamily="2" charset="0"/>
                <a:sym typeface="Calibri"/>
              </a:rPr>
              <a:t>You can enter </a:t>
            </a:r>
            <a:r>
              <a:rPr lang="en-US" dirty="0">
                <a:latin typeface="Public Sans" pitchFamily="2" charset="0"/>
              </a:rPr>
              <a:t>a </a:t>
            </a:r>
            <a:r>
              <a:rPr kumimoji="0" lang="en-US" sz="1200" b="0" i="0" u="none" strike="noStrike" cap="none" spc="0" normalizeH="0" baseline="0" dirty="0">
                <a:ln>
                  <a:noFill/>
                </a:ln>
                <a:solidFill>
                  <a:srgbClr val="000000"/>
                </a:solidFill>
                <a:effectLst/>
                <a:uFillTx/>
                <a:latin typeface="Public Sans" pitchFamily="2" charset="0"/>
                <a:sym typeface="Calibri"/>
              </a:rPr>
              <a:t>new form number in the bottom floating form viewer by right clicking  on the current form number and type the desired form number where it says “MKE”.  PXL will transition you to the new form.  </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2933515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446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save a form, the user will need to type Alt/Ctrl/S and then a message will pop up asking if you want to save it with data.  If you choose “Ok”, the message will be saved for later.  </a:t>
            </a:r>
          </a:p>
          <a:p>
            <a:endParaRPr lang="en-US" dirty="0"/>
          </a:p>
        </p:txBody>
      </p:sp>
    </p:spTree>
    <p:extLst>
      <p:ext uri="{BB962C8B-B14F-4D97-AF65-F5344CB8AC3E}">
        <p14:creationId xmlns:p14="http://schemas.microsoft.com/office/powerpoint/2010/main" val="41363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PXL allows you to search for forms by name if you don’t recall where in the tree menu it is located or what the form number is.  To search, right click within the tree menu panel and a pop up box will appear to Search and you fill in the word you want to search for and hit enter.</a:t>
            </a:r>
          </a:p>
          <a:p>
            <a:endParaRPr lang="en-US" dirty="0"/>
          </a:p>
          <a:p>
            <a:r>
              <a:rPr lang="en-US" dirty="0"/>
              <a:t>Once you hit enter, the tree menu will highlight every time that word appears to narrow down the items in the tree menu.</a:t>
            </a:r>
          </a:p>
          <a:p>
            <a:endParaRPr lang="en-US" dirty="0"/>
          </a:p>
          <a:p>
            <a:r>
              <a:rPr lang="en-US" dirty="0"/>
              <a:t>The results will be available until the folders are closed or a new search is performed. </a:t>
            </a:r>
          </a:p>
        </p:txBody>
      </p:sp>
    </p:spTree>
    <p:extLst>
      <p:ext uri="{BB962C8B-B14F-4D97-AF65-F5344CB8AC3E}">
        <p14:creationId xmlns:p14="http://schemas.microsoft.com/office/powerpoint/2010/main" val="2567693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Edit Quick Key assignments, click in the command line at the top right of the screen and hold down Alt &amp; Shift.</a:t>
            </a:r>
          </a:p>
          <a:p>
            <a:endParaRPr lang="en-US" dirty="0"/>
          </a:p>
          <a:p>
            <a:r>
              <a:rPr lang="en-US" dirty="0"/>
              <a:t>Click on the blank box to choose from the option for the message keys.</a:t>
            </a:r>
          </a:p>
          <a:p>
            <a:endParaRPr lang="en-US" dirty="0"/>
          </a:p>
          <a:p>
            <a:r>
              <a:rPr lang="en-US" dirty="0"/>
              <a:t>A list of form numbers will pop up.  You will need to choose the form you want to populate with quick keys you have chosen.</a:t>
            </a:r>
          </a:p>
          <a:p>
            <a:endParaRPr lang="en-US" dirty="0"/>
          </a:p>
          <a:p>
            <a:r>
              <a:rPr lang="en-US" dirty="0"/>
              <a:t>As a side note, F7 and F8 functionality have swapped.  </a:t>
            </a:r>
          </a:p>
          <a:p>
            <a:endParaRPr lang="en-US" dirty="0"/>
          </a:p>
          <a:p>
            <a:endParaRPr lang="en-US" dirty="0"/>
          </a:p>
        </p:txBody>
      </p:sp>
    </p:spTree>
    <p:extLst>
      <p:ext uri="{BB962C8B-B14F-4D97-AF65-F5344CB8AC3E}">
        <p14:creationId xmlns:p14="http://schemas.microsoft.com/office/powerpoint/2010/main" val="411062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Welcome and provide brief intros on staff</a:t>
            </a:r>
          </a:p>
        </p:txBody>
      </p:sp>
    </p:spTree>
    <p:extLst>
      <p:ext uri="{BB962C8B-B14F-4D97-AF65-F5344CB8AC3E}">
        <p14:creationId xmlns:p14="http://schemas.microsoft.com/office/powerpoint/2010/main" val="3473867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edit the quick text keys for commonly used texts, click on the command line on the top right side of PXL and hold down shift and control to edit the list.  </a:t>
            </a:r>
          </a:p>
          <a:p>
            <a:endParaRPr lang="en-US" dirty="0"/>
          </a:p>
          <a:p>
            <a:r>
              <a:rPr lang="en-US" dirty="0"/>
              <a:t>Click on the text key you want to use and then fill in the text you would like to display when using those hot text keys.  Hit save when finished.</a:t>
            </a:r>
          </a:p>
          <a:p>
            <a:endParaRPr lang="en-US" dirty="0"/>
          </a:p>
          <a:p>
            <a:r>
              <a:rPr lang="en-US" dirty="0"/>
              <a:t>Click on Apply changes after your text keys are set.  </a:t>
            </a:r>
          </a:p>
        </p:txBody>
      </p:sp>
    </p:spTree>
    <p:extLst>
      <p:ext uri="{BB962C8B-B14F-4D97-AF65-F5344CB8AC3E}">
        <p14:creationId xmlns:p14="http://schemas.microsoft.com/office/powerpoint/2010/main" val="3414034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Please be aware that PXL logs are only available for 10 days. In P100, they were available for about 30.  If you need anything beyond the 10 days, you will need to contact CIB to perform a recall.  </a:t>
            </a:r>
          </a:p>
          <a:p>
            <a:endParaRPr lang="en-US" dirty="0"/>
          </a:p>
          <a:p>
            <a:r>
              <a:rPr lang="en-US" dirty="0"/>
              <a:t>You will need to click on the icon to search the logs and then type in the word or number that you want to search and make sure to change the set of dates to search.  </a:t>
            </a:r>
          </a:p>
          <a:p>
            <a:endParaRPr lang="en-US" dirty="0"/>
          </a:p>
          <a:p>
            <a:r>
              <a:rPr lang="en-US" dirty="0"/>
              <a:t>You can then click on the hyperlink to view the full message.  </a:t>
            </a:r>
          </a:p>
        </p:txBody>
      </p:sp>
    </p:spTree>
    <p:extLst>
      <p:ext uri="{BB962C8B-B14F-4D97-AF65-F5344CB8AC3E}">
        <p14:creationId xmlns:p14="http://schemas.microsoft.com/office/powerpoint/2010/main" val="3783448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Messages (Unsolicited $, Hit Confirmations, Broadcast messages) sent to a terminal that is not currently connected will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see the messages upon logging in unless, the display messages by Workstation is selected. </a:t>
            </a:r>
          </a:p>
          <a:p>
            <a:endParaRPr lang="en-US" dirty="0"/>
          </a:p>
        </p:txBody>
      </p:sp>
    </p:spTree>
    <p:extLst>
      <p:ext uri="{BB962C8B-B14F-4D97-AF65-F5344CB8AC3E}">
        <p14:creationId xmlns:p14="http://schemas.microsoft.com/office/powerpoint/2010/main" val="2856676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344603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These instructions are specific to Chrome.  There may be a similar workaround for Edge, which users can search and attempt.  </a:t>
            </a:r>
          </a:p>
        </p:txBody>
      </p:sp>
    </p:spTree>
    <p:extLst>
      <p:ext uri="{BB962C8B-B14F-4D97-AF65-F5344CB8AC3E}">
        <p14:creationId xmlns:p14="http://schemas.microsoft.com/office/powerpoint/2010/main" val="2882683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434114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full contact list is available on WILENET</a:t>
            </a:r>
          </a:p>
        </p:txBody>
      </p:sp>
    </p:spTree>
    <p:extLst>
      <p:ext uri="{BB962C8B-B14F-4D97-AF65-F5344CB8AC3E}">
        <p14:creationId xmlns:p14="http://schemas.microsoft.com/office/powerpoint/2010/main" val="173383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007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72721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47535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411515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26530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Survey the room – has your agency converted to PXL?  </a:t>
            </a:r>
          </a:p>
        </p:txBody>
      </p:sp>
    </p:spTree>
    <p:extLst>
      <p:ext uri="{BB962C8B-B14F-4D97-AF65-F5344CB8AC3E}">
        <p14:creationId xmlns:p14="http://schemas.microsoft.com/office/powerpoint/2010/main" val="342478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Currently, the “change password” function is still handled from the TRAIN log in page, but eventually it will be done through </a:t>
            </a:r>
            <a:r>
              <a:rPr lang="en-US" dirty="0" err="1">
                <a:solidFill>
                  <a:srgbClr val="000000"/>
                </a:solidFill>
                <a:latin typeface="Calibri"/>
                <a:cs typeface="Calibri"/>
              </a:rPr>
              <a:t>Acadis</a:t>
            </a:r>
            <a:r>
              <a:rPr lang="en-US" dirty="0">
                <a:solidFill>
                  <a:srgbClr val="000000"/>
                </a:solidFill>
                <a:latin typeface="Calibri"/>
                <a:cs typeface="Calibri"/>
              </a:rPr>
              <a:t> (once it goes live).  When you attempt to change a password in </a:t>
            </a:r>
            <a:r>
              <a:rPr lang="en-US" dirty="0" err="1">
                <a:solidFill>
                  <a:srgbClr val="000000"/>
                </a:solidFill>
                <a:latin typeface="Calibri"/>
                <a:cs typeface="Calibri"/>
              </a:rPr>
              <a:t>Acadis</a:t>
            </a:r>
            <a:r>
              <a:rPr lang="en-US" dirty="0">
                <a:solidFill>
                  <a:srgbClr val="000000"/>
                </a:solidFill>
                <a:latin typeface="Calibri"/>
                <a:cs typeface="Calibri"/>
              </a:rPr>
              <a:t>, you will still be routed back to a screen that looks similar to the TRAIN log in page to do so.</a:t>
            </a:r>
          </a:p>
          <a:p>
            <a:endParaRPr lang="en-US" dirty="0">
              <a:solidFill>
                <a:srgbClr val="000000"/>
              </a:solidFill>
              <a:latin typeface="Calibri"/>
              <a:cs typeface="Calibri"/>
            </a:endParaRPr>
          </a:p>
          <a:p>
            <a:r>
              <a:rPr lang="en-US" dirty="0">
                <a:solidFill>
                  <a:srgbClr val="000000"/>
                </a:solidFill>
                <a:latin typeface="Calibri"/>
                <a:cs typeface="Calibri"/>
              </a:rPr>
              <a:t>There is also a Change Password option on the top left side of the menu once you are logged into Portal XL.</a:t>
            </a:r>
          </a:p>
          <a:p>
            <a:endParaRPr lang="en-US" dirty="0">
              <a:solidFill>
                <a:srgbClr val="000000"/>
              </a:solidFill>
              <a:latin typeface="Calibri"/>
              <a:cs typeface="Calibri"/>
            </a:endParaRPr>
          </a:p>
          <a:p>
            <a:r>
              <a:rPr lang="en-US" dirty="0">
                <a:solidFill>
                  <a:srgbClr val="000000"/>
                </a:solidFill>
                <a:latin typeface="Calibri"/>
                <a:cs typeface="Calibri"/>
              </a:rPr>
              <a:t>Users are not permitted to log into PXL multiple concurrent times within the same device. </a:t>
            </a:r>
          </a:p>
          <a:p>
            <a:endParaRPr lang="en-US" dirty="0">
              <a:solidFill>
                <a:srgbClr val="000000"/>
              </a:solidFill>
              <a:latin typeface="Calibri"/>
              <a:cs typeface="Calibri"/>
            </a:endParaRPr>
          </a:p>
          <a:p>
            <a:r>
              <a:rPr lang="en-US" dirty="0">
                <a:solidFill>
                  <a:srgbClr val="000000"/>
                </a:solidFill>
                <a:latin typeface="Calibri"/>
                <a:cs typeface="Calibri"/>
              </a:rPr>
              <a:t>The URL for </a:t>
            </a:r>
            <a:r>
              <a:rPr lang="en-US" dirty="0" err="1">
                <a:solidFill>
                  <a:srgbClr val="000000"/>
                </a:solidFill>
                <a:latin typeface="Calibri"/>
                <a:cs typeface="Calibri"/>
              </a:rPr>
              <a:t>PXLcan</a:t>
            </a:r>
            <a:r>
              <a:rPr lang="en-US" dirty="0">
                <a:solidFill>
                  <a:srgbClr val="000000"/>
                </a:solidFill>
                <a:latin typeface="Calibri"/>
                <a:cs typeface="Calibri"/>
              </a:rPr>
              <a:t> be bookmarked/favorited </a:t>
            </a:r>
            <a:r>
              <a:rPr lang="en-US" i="1" dirty="0">
                <a:solidFill>
                  <a:srgbClr val="000000"/>
                </a:solidFill>
                <a:latin typeface="Calibri"/>
                <a:cs typeface="Calibri"/>
              </a:rPr>
              <a:t>or </a:t>
            </a:r>
            <a:r>
              <a:rPr lang="en-US" i="0" dirty="0">
                <a:solidFill>
                  <a:srgbClr val="000000"/>
                </a:solidFill>
                <a:latin typeface="Calibri"/>
                <a:cs typeface="Calibri"/>
              </a:rPr>
              <a:t>IT can create a public desktop icon. </a:t>
            </a:r>
            <a:endParaRPr lang="en-US" dirty="0">
              <a:solidFill>
                <a:srgbClr val="000000"/>
              </a:solidFill>
              <a:latin typeface="Calibri"/>
              <a:cs typeface="Calibri"/>
            </a:endParaRPr>
          </a:p>
        </p:txBody>
      </p:sp>
    </p:spTree>
    <p:extLst>
      <p:ext uri="{BB962C8B-B14F-4D97-AF65-F5344CB8AC3E}">
        <p14:creationId xmlns:p14="http://schemas.microsoft.com/office/powerpoint/2010/main" val="43665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18/10/relationships/comments" Target="../comments/modernComment_11F_C63B6AE3.xml"/><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doj.state.wi.us/" TargetMode="Externa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2F_CB63431A.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doj.state.wi.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ilenet.widoj.gov/cib/time-system-training-materials-manuals-form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mailto:polachekzd@doj.state.wi.us" TargetMode="External"/><Relationship Id="rId3" Type="http://schemas.openxmlformats.org/officeDocument/2006/relationships/hyperlink" Target="https://www.doj.state.wi.us/" TargetMode="External"/><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mailto:CIBTrain@doj.state.wi.us" TargetMode="External"/><Relationship Id="rId11" Type="http://schemas.openxmlformats.org/officeDocument/2006/relationships/hyperlink" Target="mailto:smabymn@doj.state.wi.us" TargetMode="External"/><Relationship Id="rId5" Type="http://schemas.openxmlformats.org/officeDocument/2006/relationships/hyperlink" Target="mailto:brandnerb@doj.state.wi.us" TargetMode="External"/><Relationship Id="rId10" Type="http://schemas.openxmlformats.org/officeDocument/2006/relationships/hyperlink" Target="mailto:virginjm@doj.state.wi.us" TargetMode="External"/><Relationship Id="rId4" Type="http://schemas.openxmlformats.org/officeDocument/2006/relationships/hyperlink" Target="mailto:cooksm@doj.state.wi.us" TargetMode="External"/><Relationship Id="rId9" Type="http://schemas.openxmlformats.org/officeDocument/2006/relationships/hyperlink" Target="mailto:devereauxweberjd@doj.state.wi.u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D_CC918DCE.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https://www.doj.state.wi.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C3F"/>
        </a:solidFill>
        <a:effectLst/>
      </p:bgPr>
    </p:bg>
    <p:spTree>
      <p:nvGrpSpPr>
        <p:cNvPr id="1" name=""/>
        <p:cNvGrpSpPr/>
        <p:nvPr/>
      </p:nvGrpSpPr>
      <p:grpSpPr>
        <a:xfrm>
          <a:off x="0" y="0"/>
          <a:ext cx="0" cy="0"/>
          <a:chOff x="0" y="0"/>
          <a:chExt cx="0" cy="0"/>
        </a:xfrm>
      </p:grpSpPr>
      <p:pic>
        <p:nvPicPr>
          <p:cNvPr id="94" name="doj-logo-color.png" descr="doj-logo-color.png"/>
          <p:cNvPicPr>
            <a:picLocks noChangeAspect="1"/>
          </p:cNvPicPr>
          <p:nvPr/>
        </p:nvPicPr>
        <p:blipFill>
          <a:blip r:embed="rId3"/>
          <a:stretch>
            <a:fillRect/>
          </a:stretch>
        </p:blipFill>
        <p:spPr>
          <a:xfrm>
            <a:off x="4313347" y="737162"/>
            <a:ext cx="3565306" cy="3565306"/>
          </a:xfrm>
          <a:prstGeom prst="rect">
            <a:avLst/>
          </a:prstGeom>
          <a:ln w="12700">
            <a:miter lim="400000"/>
          </a:ln>
        </p:spPr>
      </p:pic>
      <p:sp>
        <p:nvSpPr>
          <p:cNvPr id="95" name="Title 1"/>
          <p:cNvSpPr txBox="1"/>
          <p:nvPr/>
        </p:nvSpPr>
        <p:spPr>
          <a:xfrm>
            <a:off x="886740" y="4676683"/>
            <a:ext cx="10418520" cy="15889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ctr" defTabSz="914400">
              <a:defRPr sz="4000">
                <a:solidFill>
                  <a:srgbClr val="FFFFFF"/>
                </a:solidFill>
                <a:latin typeface="Public Sans Thin Medium"/>
                <a:ea typeface="Public Sans Thin Medium"/>
                <a:cs typeface="Public Sans Thin Medium"/>
                <a:sym typeface="Public Sans Thin Medium"/>
              </a:defRPr>
            </a:pPr>
            <a:r>
              <a:rPr lang="en-US" dirty="0">
                <a:latin typeface="Public Sans SemiBold" pitchFamily="2" charset="0"/>
              </a:rPr>
              <a:t>CIB – Portal XL Tips &amp; Tricks</a:t>
            </a:r>
          </a:p>
          <a:p>
            <a:pPr algn="ctr" defTabSz="914400">
              <a:defRPr sz="4000">
                <a:solidFill>
                  <a:srgbClr val="FFFFFF"/>
                </a:solidFill>
                <a:latin typeface="Public Sans Thin Medium"/>
                <a:ea typeface="Public Sans Thin Medium"/>
                <a:cs typeface="Public Sans Thin Medium"/>
                <a:sym typeface="Public Sans Thin Medium"/>
              </a:defRPr>
            </a:pPr>
            <a:r>
              <a:rPr lang="en-US" dirty="0">
                <a:latin typeface="Public Sans SemiBold" pitchFamily="2" charset="0"/>
              </a:rPr>
              <a:t>September, 2023</a:t>
            </a:r>
            <a:endParaRPr dirty="0">
              <a:latin typeface="Public Sans SemiBold" pitchFamily="2"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1" y="-3739"/>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CFE2238A-86D1-B87D-6070-89B25840B4CE}"/>
              </a:ext>
            </a:extLst>
          </p:cNvPr>
          <p:cNvSpPr txBox="1">
            <a:spLocks/>
          </p:cNvSpPr>
          <p:nvPr/>
        </p:nvSpPr>
        <p:spPr>
          <a:xfrm>
            <a:off x="295642" y="180015"/>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Browser Settings</a:t>
            </a:r>
          </a:p>
        </p:txBody>
      </p:sp>
      <p:sp>
        <p:nvSpPr>
          <p:cNvPr id="4" name="TextBox 3">
            <a:extLst>
              <a:ext uri="{FF2B5EF4-FFF2-40B4-BE49-F238E27FC236}">
                <a16:creationId xmlns:a16="http://schemas.microsoft.com/office/drawing/2014/main" id="{C60BE560-C7CB-0128-96E3-8FAE8F89809E}"/>
              </a:ext>
            </a:extLst>
          </p:cNvPr>
          <p:cNvSpPr txBox="1"/>
          <p:nvPr/>
        </p:nvSpPr>
        <p:spPr>
          <a:xfrm>
            <a:off x="699190" y="1655443"/>
            <a:ext cx="10532917"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Just a reminder that PXL will work in Chrome, Edge or Firefox, but </a:t>
            </a:r>
            <a:r>
              <a:rPr lang="en-US" b="1" dirty="0"/>
              <a:t>Chrome </a:t>
            </a:r>
            <a:r>
              <a:rPr lang="en-US" dirty="0"/>
              <a:t>usually works best!</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If you are using Chrome or Edge, pop-up blockers will need to be allowed in order to see all pop-up displays. </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If you are using Edge, be sure to disable Sleep mode. </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If you are using Chrome, be sure to disable the memory saver.</a:t>
            </a:r>
          </a:p>
        </p:txBody>
      </p:sp>
    </p:spTree>
    <p:extLst>
      <p:ext uri="{BB962C8B-B14F-4D97-AF65-F5344CB8AC3E}">
        <p14:creationId xmlns:p14="http://schemas.microsoft.com/office/powerpoint/2010/main" val="28667401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PXL Home Page</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3" name="Picture 2">
            <a:extLst>
              <a:ext uri="{FF2B5EF4-FFF2-40B4-BE49-F238E27FC236}">
                <a16:creationId xmlns:a16="http://schemas.microsoft.com/office/drawing/2014/main" id="{B61659D7-FCF3-0F61-9F0D-0E40341C80EE}"/>
              </a:ext>
            </a:extLst>
          </p:cNvPr>
          <p:cNvPicPr>
            <a:picLocks noChangeAspect="1"/>
          </p:cNvPicPr>
          <p:nvPr/>
        </p:nvPicPr>
        <p:blipFill>
          <a:blip r:embed="rId4"/>
          <a:stretch>
            <a:fillRect/>
          </a:stretch>
        </p:blipFill>
        <p:spPr>
          <a:xfrm>
            <a:off x="-1" y="1262286"/>
            <a:ext cx="9528423" cy="5310223"/>
          </a:xfrm>
          <a:prstGeom prst="rect">
            <a:avLst/>
          </a:prstGeom>
        </p:spPr>
      </p:pic>
      <p:sp>
        <p:nvSpPr>
          <p:cNvPr id="4" name="TextBox 3">
            <a:extLst>
              <a:ext uri="{FF2B5EF4-FFF2-40B4-BE49-F238E27FC236}">
                <a16:creationId xmlns:a16="http://schemas.microsoft.com/office/drawing/2014/main" id="{D668A5FB-CE2E-3E1E-20EA-095EEC0EF566}"/>
              </a:ext>
            </a:extLst>
          </p:cNvPr>
          <p:cNvSpPr txBox="1"/>
          <p:nvPr/>
        </p:nvSpPr>
        <p:spPr>
          <a:xfrm>
            <a:off x="9528423" y="1443233"/>
            <a:ext cx="2367935"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Once you are logged in, you will receive a message to indicate if your log in was successful or not.</a:t>
            </a:r>
          </a:p>
          <a:p>
            <a:pPr marR="0" algn="l" defTabSz="457200" rtl="0" fontAlgn="auto" latinLnBrk="0" hangingPunct="0">
              <a:lnSpc>
                <a:spcPct val="100000"/>
              </a:lnSpc>
              <a:spcBef>
                <a:spcPts val="0"/>
              </a:spcBef>
              <a:spcAft>
                <a:spcPts val="0"/>
              </a:spcAft>
              <a:buClrTx/>
              <a:buSzTx/>
              <a:tabLst/>
            </a:pPr>
            <a:endParaRPr kumimoji="0" lang="en-US" sz="1800" b="0" i="0" u="none" strike="noStrike" cap="none" spc="0" normalizeH="0" baseline="0" dirty="0">
              <a:ln>
                <a:noFill/>
              </a:ln>
              <a:solidFill>
                <a:srgbClr val="000000"/>
              </a:solidFill>
              <a:effectLst/>
              <a:uFillTx/>
              <a:latin typeface="Public Sans" pitchFamily="2" charset="0"/>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Notice the tree menus on the left side look very similar to P100. </a:t>
            </a:r>
          </a:p>
          <a:p>
            <a:pPr marR="0" algn="l" defTabSz="457200" rtl="0" fontAlgn="auto" latinLnBrk="0" hangingPunct="0">
              <a:lnSpc>
                <a:spcPct val="100000"/>
              </a:lnSpc>
              <a:spcBef>
                <a:spcPts val="0"/>
              </a:spcBef>
              <a:spcAft>
                <a:spcPts val="0"/>
              </a:spcAft>
              <a:buClrTx/>
              <a:buSzTx/>
              <a:tabLst/>
            </a:pPr>
            <a:endParaRPr lang="en-US" dirty="0">
              <a:latin typeface="Public Sans" pitchFamily="2"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The links on the bottom left side are a little different than what you may have seen in P100.</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Rectangle 1">
            <a:extLst>
              <a:ext uri="{FF2B5EF4-FFF2-40B4-BE49-F238E27FC236}">
                <a16:creationId xmlns:a16="http://schemas.microsoft.com/office/drawing/2014/main" id="{C344008D-022E-3483-7398-112FFA403877}"/>
              </a:ext>
            </a:extLst>
          </p:cNvPr>
          <p:cNvSpPr/>
          <p:nvPr/>
        </p:nvSpPr>
        <p:spPr>
          <a:xfrm>
            <a:off x="0" y="4885856"/>
            <a:ext cx="1665027" cy="1266026"/>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a:extLst>
              <a:ext uri="{FF2B5EF4-FFF2-40B4-BE49-F238E27FC236}">
                <a16:creationId xmlns:a16="http://schemas.microsoft.com/office/drawing/2014/main" id="{14B015FF-72B4-E779-3622-CD3D14977F0D}"/>
              </a:ext>
            </a:extLst>
          </p:cNvPr>
          <p:cNvSpPr/>
          <p:nvPr/>
        </p:nvSpPr>
        <p:spPr>
          <a:xfrm>
            <a:off x="4217158" y="2238233"/>
            <a:ext cx="1078173" cy="286603"/>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454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Toolbar Functions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4" name="Picture 3">
            <a:extLst>
              <a:ext uri="{FF2B5EF4-FFF2-40B4-BE49-F238E27FC236}">
                <a16:creationId xmlns:a16="http://schemas.microsoft.com/office/drawing/2014/main" id="{23DE7687-72B6-3C7D-74D2-10C38A06379E}"/>
              </a:ext>
            </a:extLst>
          </p:cNvPr>
          <p:cNvPicPr>
            <a:picLocks noChangeAspect="1"/>
          </p:cNvPicPr>
          <p:nvPr/>
        </p:nvPicPr>
        <p:blipFill rotWithShape="1">
          <a:blip r:embed="rId4"/>
          <a:srcRect t="391247" r="34179" b="-429258"/>
          <a:stretch/>
        </p:blipFill>
        <p:spPr>
          <a:xfrm>
            <a:off x="0" y="3279004"/>
            <a:ext cx="8024884" cy="414020"/>
          </a:xfrm>
          <a:prstGeom prst="rect">
            <a:avLst/>
          </a:prstGeom>
        </p:spPr>
      </p:pic>
      <p:pic>
        <p:nvPicPr>
          <p:cNvPr id="13" name="Picture 12">
            <a:extLst>
              <a:ext uri="{FF2B5EF4-FFF2-40B4-BE49-F238E27FC236}">
                <a16:creationId xmlns:a16="http://schemas.microsoft.com/office/drawing/2014/main" id="{30D7171A-30E3-F498-0B19-16CC2864DD16}"/>
              </a:ext>
            </a:extLst>
          </p:cNvPr>
          <p:cNvPicPr>
            <a:picLocks noChangeAspect="1"/>
          </p:cNvPicPr>
          <p:nvPr/>
        </p:nvPicPr>
        <p:blipFill>
          <a:blip r:embed="rId5"/>
          <a:stretch>
            <a:fillRect/>
          </a:stretch>
        </p:blipFill>
        <p:spPr>
          <a:xfrm>
            <a:off x="362788" y="1798608"/>
            <a:ext cx="10875022" cy="448336"/>
          </a:xfrm>
          <a:prstGeom prst="rect">
            <a:avLst/>
          </a:prstGeom>
        </p:spPr>
      </p:pic>
      <p:pic>
        <p:nvPicPr>
          <p:cNvPr id="15" name="Picture 14">
            <a:extLst>
              <a:ext uri="{FF2B5EF4-FFF2-40B4-BE49-F238E27FC236}">
                <a16:creationId xmlns:a16="http://schemas.microsoft.com/office/drawing/2014/main" id="{E55D8CA1-1787-B836-7203-26BFAC496128}"/>
              </a:ext>
            </a:extLst>
          </p:cNvPr>
          <p:cNvPicPr>
            <a:picLocks noChangeAspect="1"/>
          </p:cNvPicPr>
          <p:nvPr/>
        </p:nvPicPr>
        <p:blipFill>
          <a:blip r:embed="rId6"/>
          <a:stretch>
            <a:fillRect/>
          </a:stretch>
        </p:blipFill>
        <p:spPr>
          <a:xfrm>
            <a:off x="463152" y="2590964"/>
            <a:ext cx="5153025" cy="3543300"/>
          </a:xfrm>
          <a:prstGeom prst="rect">
            <a:avLst/>
          </a:prstGeom>
        </p:spPr>
      </p:pic>
      <p:pic>
        <p:nvPicPr>
          <p:cNvPr id="17" name="Picture 16">
            <a:extLst>
              <a:ext uri="{FF2B5EF4-FFF2-40B4-BE49-F238E27FC236}">
                <a16:creationId xmlns:a16="http://schemas.microsoft.com/office/drawing/2014/main" id="{DBD13D6F-A1CA-4568-8D67-D5BBAB8AC581}"/>
              </a:ext>
            </a:extLst>
          </p:cNvPr>
          <p:cNvPicPr>
            <a:picLocks noChangeAspect="1"/>
          </p:cNvPicPr>
          <p:nvPr/>
        </p:nvPicPr>
        <p:blipFill>
          <a:blip r:embed="rId7"/>
          <a:stretch>
            <a:fillRect/>
          </a:stretch>
        </p:blipFill>
        <p:spPr>
          <a:xfrm>
            <a:off x="6159869" y="2688609"/>
            <a:ext cx="5334975" cy="3445655"/>
          </a:xfrm>
          <a:prstGeom prst="rect">
            <a:avLst/>
          </a:prstGeom>
        </p:spPr>
      </p:pic>
      <p:sp>
        <p:nvSpPr>
          <p:cNvPr id="18" name="Flowchart: Connector 17">
            <a:extLst>
              <a:ext uri="{FF2B5EF4-FFF2-40B4-BE49-F238E27FC236}">
                <a16:creationId xmlns:a16="http://schemas.microsoft.com/office/drawing/2014/main" id="{FE54963F-00E4-47D9-603B-33F7734E2533}"/>
              </a:ext>
            </a:extLst>
          </p:cNvPr>
          <p:cNvSpPr/>
          <p:nvPr/>
        </p:nvSpPr>
        <p:spPr>
          <a:xfrm>
            <a:off x="5800299" y="1678675"/>
            <a:ext cx="559558" cy="591970"/>
          </a:xfrm>
          <a:prstGeom prst="flowChartConnector">
            <a:avLst/>
          </a:prstGeom>
          <a:noFill/>
          <a:ln w="317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Flowchart: Connector 19">
            <a:extLst>
              <a:ext uri="{FF2B5EF4-FFF2-40B4-BE49-F238E27FC236}">
                <a16:creationId xmlns:a16="http://schemas.microsoft.com/office/drawing/2014/main" id="{FDC65E01-3796-F265-1755-F99580688DEE}"/>
              </a:ext>
            </a:extLst>
          </p:cNvPr>
          <p:cNvSpPr/>
          <p:nvPr/>
        </p:nvSpPr>
        <p:spPr>
          <a:xfrm>
            <a:off x="6730622" y="1678675"/>
            <a:ext cx="559558" cy="591970"/>
          </a:xfrm>
          <a:prstGeom prst="flowChartConnector">
            <a:avLst/>
          </a:prstGeom>
          <a:noFill/>
          <a:ln w="317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55603297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Accessing PXL Forms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5" name="Picture 4">
            <a:extLst>
              <a:ext uri="{FF2B5EF4-FFF2-40B4-BE49-F238E27FC236}">
                <a16:creationId xmlns:a16="http://schemas.microsoft.com/office/drawing/2014/main" id="{FE340845-B44C-31CE-5054-9D843FEE25F0}"/>
              </a:ext>
            </a:extLst>
          </p:cNvPr>
          <p:cNvPicPr>
            <a:picLocks noChangeAspect="1"/>
          </p:cNvPicPr>
          <p:nvPr/>
        </p:nvPicPr>
        <p:blipFill>
          <a:blip r:embed="rId4"/>
          <a:stretch>
            <a:fillRect/>
          </a:stretch>
        </p:blipFill>
        <p:spPr>
          <a:xfrm>
            <a:off x="198832" y="1078173"/>
            <a:ext cx="9090079" cy="5583419"/>
          </a:xfrm>
          <a:prstGeom prst="rect">
            <a:avLst/>
          </a:prstGeom>
        </p:spPr>
      </p:pic>
      <p:sp>
        <p:nvSpPr>
          <p:cNvPr id="7" name="Arrow: Left 6">
            <a:extLst>
              <a:ext uri="{FF2B5EF4-FFF2-40B4-BE49-F238E27FC236}">
                <a16:creationId xmlns:a16="http://schemas.microsoft.com/office/drawing/2014/main" id="{FCE2D4AE-93D4-6A5A-54C9-5F5F2D4AA4FF}"/>
              </a:ext>
            </a:extLst>
          </p:cNvPr>
          <p:cNvSpPr/>
          <p:nvPr/>
        </p:nvSpPr>
        <p:spPr>
          <a:xfrm>
            <a:off x="1624083" y="2688074"/>
            <a:ext cx="641445" cy="259843"/>
          </a:xfrm>
          <a:prstGeom prst="leftArrow">
            <a:avLst/>
          </a:prstGeom>
          <a:solidFill>
            <a:srgbClr val="FFFF00"/>
          </a:solidFill>
          <a:ln w="127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Arrow: Left 12">
            <a:extLst>
              <a:ext uri="{FF2B5EF4-FFF2-40B4-BE49-F238E27FC236}">
                <a16:creationId xmlns:a16="http://schemas.microsoft.com/office/drawing/2014/main" id="{3C37C18E-62A6-61AD-20A1-C5BEC88F0D78}"/>
              </a:ext>
            </a:extLst>
          </p:cNvPr>
          <p:cNvSpPr/>
          <p:nvPr/>
        </p:nvSpPr>
        <p:spPr>
          <a:xfrm>
            <a:off x="4423147" y="6272059"/>
            <a:ext cx="749353" cy="294641"/>
          </a:xfrm>
          <a:prstGeom prst="leftArrow">
            <a:avLst/>
          </a:prstGeom>
          <a:solidFill>
            <a:srgbClr val="FFFF00"/>
          </a:solidFill>
          <a:ln w="127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TextBox 13">
            <a:extLst>
              <a:ext uri="{FF2B5EF4-FFF2-40B4-BE49-F238E27FC236}">
                <a16:creationId xmlns:a16="http://schemas.microsoft.com/office/drawing/2014/main" id="{7093B3C6-E762-1729-D9D6-F50FEACAE46C}"/>
              </a:ext>
            </a:extLst>
          </p:cNvPr>
          <p:cNvSpPr txBox="1"/>
          <p:nvPr/>
        </p:nvSpPr>
        <p:spPr>
          <a:xfrm>
            <a:off x="9288911" y="1262287"/>
            <a:ext cx="2695101" cy="480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Users can choose the form number from the tree menu on the left side (if this is done, the form will automatically display at the bottom of the main Portal screen).</a:t>
            </a:r>
          </a:p>
          <a:p>
            <a:pPr marR="0" algn="l" defTabSz="457200" rtl="0" fontAlgn="auto" latinLnBrk="0" hangingPunct="0">
              <a:lnSpc>
                <a:spcPct val="100000"/>
              </a:lnSpc>
              <a:spcBef>
                <a:spcPts val="0"/>
              </a:spcBef>
              <a:spcAft>
                <a:spcPts val="0"/>
              </a:spcAft>
              <a:buClrTx/>
              <a:buSzTx/>
              <a:tabLst/>
            </a:pPr>
            <a:r>
              <a:rPr lang="en-US" dirty="0">
                <a:latin typeface="Public Sans" pitchFamily="2" charset="0"/>
              </a:rPr>
              <a:t>  </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If the user enters the form number in the black bar at the bottom of the screen or in the text bar at the top, it will open a separate window with the form.</a:t>
            </a:r>
          </a:p>
        </p:txBody>
      </p:sp>
      <p:sp>
        <p:nvSpPr>
          <p:cNvPr id="15" name="Arrow: Left 14">
            <a:extLst>
              <a:ext uri="{FF2B5EF4-FFF2-40B4-BE49-F238E27FC236}">
                <a16:creationId xmlns:a16="http://schemas.microsoft.com/office/drawing/2014/main" id="{0FC3369A-357E-C1DD-3A3B-93B0DF945C4D}"/>
              </a:ext>
            </a:extLst>
          </p:cNvPr>
          <p:cNvSpPr/>
          <p:nvPr/>
        </p:nvSpPr>
        <p:spPr>
          <a:xfrm>
            <a:off x="6472585" y="1637731"/>
            <a:ext cx="749353" cy="294641"/>
          </a:xfrm>
          <a:prstGeom prst="leftArrow">
            <a:avLst/>
          </a:prstGeom>
          <a:solidFill>
            <a:srgbClr val="FFFF00"/>
          </a:solidFill>
          <a:ln w="127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2642205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Free floating PXL Form</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4"/>
              </a:rPr>
              <a:t>https://www.doj.state.wi.us/</a:t>
            </a:r>
          </a:p>
        </p:txBody>
      </p:sp>
      <p:pic>
        <p:nvPicPr>
          <p:cNvPr id="5" name="Picture 4">
            <a:extLst>
              <a:ext uri="{FF2B5EF4-FFF2-40B4-BE49-F238E27FC236}">
                <a16:creationId xmlns:a16="http://schemas.microsoft.com/office/drawing/2014/main" id="{83E7B91B-BCB4-26EE-AC03-F27D51CF311A}"/>
              </a:ext>
            </a:extLst>
          </p:cNvPr>
          <p:cNvPicPr>
            <a:picLocks noChangeAspect="1"/>
          </p:cNvPicPr>
          <p:nvPr/>
        </p:nvPicPr>
        <p:blipFill rotWithShape="1">
          <a:blip r:embed="rId5"/>
          <a:srcRect t="-1143" r="79010" b="-1"/>
          <a:stretch/>
        </p:blipFill>
        <p:spPr>
          <a:xfrm>
            <a:off x="295643" y="1516100"/>
            <a:ext cx="1893416" cy="735781"/>
          </a:xfrm>
          <a:prstGeom prst="rect">
            <a:avLst/>
          </a:prstGeom>
        </p:spPr>
      </p:pic>
      <p:pic>
        <p:nvPicPr>
          <p:cNvPr id="13" name="Picture 12">
            <a:extLst>
              <a:ext uri="{FF2B5EF4-FFF2-40B4-BE49-F238E27FC236}">
                <a16:creationId xmlns:a16="http://schemas.microsoft.com/office/drawing/2014/main" id="{A05AEB3E-541D-B1DF-9E05-A7BEA2C26C41}"/>
              </a:ext>
            </a:extLst>
          </p:cNvPr>
          <p:cNvPicPr>
            <a:picLocks noChangeAspect="1"/>
          </p:cNvPicPr>
          <p:nvPr/>
        </p:nvPicPr>
        <p:blipFill>
          <a:blip r:embed="rId6"/>
          <a:stretch>
            <a:fillRect/>
          </a:stretch>
        </p:blipFill>
        <p:spPr>
          <a:xfrm>
            <a:off x="1699857" y="1306226"/>
            <a:ext cx="6079367" cy="5337587"/>
          </a:xfrm>
          <a:prstGeom prst="rect">
            <a:avLst/>
          </a:prstGeom>
        </p:spPr>
      </p:pic>
      <p:pic>
        <p:nvPicPr>
          <p:cNvPr id="15" name="Picture 14">
            <a:extLst>
              <a:ext uri="{FF2B5EF4-FFF2-40B4-BE49-F238E27FC236}">
                <a16:creationId xmlns:a16="http://schemas.microsoft.com/office/drawing/2014/main" id="{5EA64979-B894-E947-6993-BCA65E35F086}"/>
              </a:ext>
            </a:extLst>
          </p:cNvPr>
          <p:cNvPicPr>
            <a:picLocks noChangeAspect="1"/>
          </p:cNvPicPr>
          <p:nvPr/>
        </p:nvPicPr>
        <p:blipFill>
          <a:blip r:embed="rId7"/>
          <a:stretch>
            <a:fillRect/>
          </a:stretch>
        </p:blipFill>
        <p:spPr>
          <a:xfrm>
            <a:off x="7831569" y="1352856"/>
            <a:ext cx="3952875" cy="3000375"/>
          </a:xfrm>
          <a:prstGeom prst="rect">
            <a:avLst/>
          </a:prstGeom>
        </p:spPr>
      </p:pic>
      <p:pic>
        <p:nvPicPr>
          <p:cNvPr id="17" name="Picture 16">
            <a:extLst>
              <a:ext uri="{FF2B5EF4-FFF2-40B4-BE49-F238E27FC236}">
                <a16:creationId xmlns:a16="http://schemas.microsoft.com/office/drawing/2014/main" id="{66FE9CDB-2628-C338-2AAF-146B30CE4E01}"/>
              </a:ext>
            </a:extLst>
          </p:cNvPr>
          <p:cNvPicPr>
            <a:picLocks noChangeAspect="1"/>
          </p:cNvPicPr>
          <p:nvPr/>
        </p:nvPicPr>
        <p:blipFill>
          <a:blip r:embed="rId8"/>
          <a:stretch>
            <a:fillRect/>
          </a:stretch>
        </p:blipFill>
        <p:spPr>
          <a:xfrm>
            <a:off x="7831569" y="4443800"/>
            <a:ext cx="2660573" cy="2039570"/>
          </a:xfrm>
          <a:prstGeom prst="rect">
            <a:avLst/>
          </a:prstGeom>
        </p:spPr>
      </p:pic>
      <p:pic>
        <p:nvPicPr>
          <p:cNvPr id="19" name="Picture 18">
            <a:extLst>
              <a:ext uri="{FF2B5EF4-FFF2-40B4-BE49-F238E27FC236}">
                <a16:creationId xmlns:a16="http://schemas.microsoft.com/office/drawing/2014/main" id="{84EA223A-1E28-5A62-FFE4-C7ED227FF66E}"/>
              </a:ext>
            </a:extLst>
          </p:cNvPr>
          <p:cNvPicPr>
            <a:picLocks noChangeAspect="1"/>
          </p:cNvPicPr>
          <p:nvPr/>
        </p:nvPicPr>
        <p:blipFill rotWithShape="1">
          <a:blip r:embed="rId9"/>
          <a:srcRect r="41881" b="1212"/>
          <a:stretch/>
        </p:blipFill>
        <p:spPr>
          <a:xfrm>
            <a:off x="280632" y="2505692"/>
            <a:ext cx="1366879" cy="686093"/>
          </a:xfrm>
          <a:prstGeom prst="rect">
            <a:avLst/>
          </a:prstGeom>
        </p:spPr>
      </p:pic>
      <p:sp>
        <p:nvSpPr>
          <p:cNvPr id="2" name="TextBox 1">
            <a:extLst>
              <a:ext uri="{FF2B5EF4-FFF2-40B4-BE49-F238E27FC236}">
                <a16:creationId xmlns:a16="http://schemas.microsoft.com/office/drawing/2014/main" id="{D675A1C7-7666-1D13-347B-42F0AED7212E}"/>
              </a:ext>
            </a:extLst>
          </p:cNvPr>
          <p:cNvSpPr txBox="1"/>
          <p:nvPr/>
        </p:nvSpPr>
        <p:spPr>
          <a:xfrm>
            <a:off x="10544486" y="4817660"/>
            <a:ext cx="146554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Public Sans" pitchFamily="2" charset="0"/>
                <a:sym typeface="Calibri"/>
              </a:rPr>
              <a:t>Make sure your pop-up blocker is turned off!</a:t>
            </a:r>
          </a:p>
        </p:txBody>
      </p:sp>
    </p:spTree>
    <p:extLst>
      <p:ext uri="{BB962C8B-B14F-4D97-AF65-F5344CB8AC3E}">
        <p14:creationId xmlns:p14="http://schemas.microsoft.com/office/powerpoint/2010/main" val="3325782755"/>
      </p:ext>
    </p:extLst>
  </p:cSld>
  <p:clrMapOvr>
    <a:masterClrMapping/>
  </p:clrMapOvr>
  <p:transition spd="med"/>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Free Floating PXL Form (continued)</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4"/>
              </a:rPr>
              <a:t>https://www.doj.state.wi.us/</a:t>
            </a:r>
          </a:p>
        </p:txBody>
      </p:sp>
      <p:pic>
        <p:nvPicPr>
          <p:cNvPr id="7" name="Picture 6">
            <a:extLst>
              <a:ext uri="{FF2B5EF4-FFF2-40B4-BE49-F238E27FC236}">
                <a16:creationId xmlns:a16="http://schemas.microsoft.com/office/drawing/2014/main" id="{FDE8613B-B8B5-462C-42AB-7B8BFFCBB2AF}"/>
              </a:ext>
            </a:extLst>
          </p:cNvPr>
          <p:cNvPicPr>
            <a:picLocks noChangeAspect="1"/>
          </p:cNvPicPr>
          <p:nvPr/>
        </p:nvPicPr>
        <p:blipFill>
          <a:blip r:embed="rId5"/>
          <a:stretch>
            <a:fillRect/>
          </a:stretch>
        </p:blipFill>
        <p:spPr>
          <a:xfrm>
            <a:off x="295642" y="1222541"/>
            <a:ext cx="5271491" cy="5479576"/>
          </a:xfrm>
          <a:prstGeom prst="rect">
            <a:avLst/>
          </a:prstGeom>
        </p:spPr>
      </p:pic>
      <p:pic>
        <p:nvPicPr>
          <p:cNvPr id="13" name="Picture 12">
            <a:extLst>
              <a:ext uri="{FF2B5EF4-FFF2-40B4-BE49-F238E27FC236}">
                <a16:creationId xmlns:a16="http://schemas.microsoft.com/office/drawing/2014/main" id="{728C296D-050A-8913-29F9-150547AA2EAD}"/>
              </a:ext>
            </a:extLst>
          </p:cNvPr>
          <p:cNvPicPr>
            <a:picLocks noChangeAspect="1"/>
          </p:cNvPicPr>
          <p:nvPr/>
        </p:nvPicPr>
        <p:blipFill rotWithShape="1">
          <a:blip r:embed="rId5"/>
          <a:srcRect l="-52581" t="91940" r="125060" b="-14129"/>
          <a:stretch/>
        </p:blipFill>
        <p:spPr>
          <a:xfrm>
            <a:off x="2797216" y="5336275"/>
            <a:ext cx="1815728" cy="1521724"/>
          </a:xfrm>
          <a:prstGeom prst="rect">
            <a:avLst/>
          </a:prstGeom>
        </p:spPr>
      </p:pic>
      <p:pic>
        <p:nvPicPr>
          <p:cNvPr id="28" name="Picture 27">
            <a:extLst>
              <a:ext uri="{FF2B5EF4-FFF2-40B4-BE49-F238E27FC236}">
                <a16:creationId xmlns:a16="http://schemas.microsoft.com/office/drawing/2014/main" id="{D3632594-CBC9-E81B-09F3-739266CFE8D9}"/>
              </a:ext>
            </a:extLst>
          </p:cNvPr>
          <p:cNvPicPr>
            <a:picLocks noChangeAspect="1"/>
          </p:cNvPicPr>
          <p:nvPr/>
        </p:nvPicPr>
        <p:blipFill rotWithShape="1">
          <a:blip r:embed="rId6"/>
          <a:srcRect t="79403" r="74754"/>
          <a:stretch/>
        </p:blipFill>
        <p:spPr>
          <a:xfrm>
            <a:off x="6624869" y="1516099"/>
            <a:ext cx="3152633" cy="2673644"/>
          </a:xfrm>
          <a:prstGeom prst="rect">
            <a:avLst/>
          </a:prstGeom>
        </p:spPr>
      </p:pic>
      <p:sp>
        <p:nvSpPr>
          <p:cNvPr id="29" name="TextBox 28">
            <a:extLst>
              <a:ext uri="{FF2B5EF4-FFF2-40B4-BE49-F238E27FC236}">
                <a16:creationId xmlns:a16="http://schemas.microsoft.com/office/drawing/2014/main" id="{5223EB05-0878-CA44-8702-A41D4C891390}"/>
              </a:ext>
            </a:extLst>
          </p:cNvPr>
          <p:cNvSpPr txBox="1"/>
          <p:nvPr/>
        </p:nvSpPr>
        <p:spPr>
          <a:xfrm>
            <a:off x="6096000" y="4569387"/>
            <a:ext cx="527149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Right click on the form number for an option to change to a different form number.</a:t>
            </a:r>
          </a:p>
        </p:txBody>
      </p:sp>
    </p:spTree>
    <p:extLst>
      <p:ext uri="{BB962C8B-B14F-4D97-AF65-F5344CB8AC3E}">
        <p14:creationId xmlns:p14="http://schemas.microsoft.com/office/powerpoint/2010/main" val="3412280090"/>
      </p:ext>
    </p:extLst>
  </p:cSld>
  <p:clrMapOvr>
    <a:masterClrMapping/>
  </p:clrMapOvr>
  <p:transition spd="med"/>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Favorites Menu</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3" name="Picture 2">
            <a:extLst>
              <a:ext uri="{FF2B5EF4-FFF2-40B4-BE49-F238E27FC236}">
                <a16:creationId xmlns:a16="http://schemas.microsoft.com/office/drawing/2014/main" id="{947E807B-01CD-657F-A423-604FFE99172B}"/>
              </a:ext>
            </a:extLst>
          </p:cNvPr>
          <p:cNvPicPr>
            <a:picLocks noChangeAspect="1"/>
          </p:cNvPicPr>
          <p:nvPr/>
        </p:nvPicPr>
        <p:blipFill>
          <a:blip r:embed="rId4"/>
          <a:stretch>
            <a:fillRect/>
          </a:stretch>
        </p:blipFill>
        <p:spPr>
          <a:xfrm>
            <a:off x="699190" y="1262287"/>
            <a:ext cx="1975124" cy="4779630"/>
          </a:xfrm>
          <a:prstGeom prst="rect">
            <a:avLst/>
          </a:prstGeom>
        </p:spPr>
      </p:pic>
      <p:sp>
        <p:nvSpPr>
          <p:cNvPr id="4" name="Arrow: Left 3">
            <a:extLst>
              <a:ext uri="{FF2B5EF4-FFF2-40B4-BE49-F238E27FC236}">
                <a16:creationId xmlns:a16="http://schemas.microsoft.com/office/drawing/2014/main" id="{E09846D3-CA9B-F685-D172-DB6E1BF37D7B}"/>
              </a:ext>
            </a:extLst>
          </p:cNvPr>
          <p:cNvSpPr/>
          <p:nvPr/>
        </p:nvSpPr>
        <p:spPr>
          <a:xfrm>
            <a:off x="1686752" y="2161787"/>
            <a:ext cx="1274812" cy="414020"/>
          </a:xfrm>
          <a:prstGeom prst="leftArrow">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 name="Picture 5">
            <a:extLst>
              <a:ext uri="{FF2B5EF4-FFF2-40B4-BE49-F238E27FC236}">
                <a16:creationId xmlns:a16="http://schemas.microsoft.com/office/drawing/2014/main" id="{6930F9D2-5D88-D81A-A7B7-E5ECB621895D}"/>
              </a:ext>
            </a:extLst>
          </p:cNvPr>
          <p:cNvPicPr>
            <a:picLocks noChangeAspect="1"/>
          </p:cNvPicPr>
          <p:nvPr/>
        </p:nvPicPr>
        <p:blipFill rotWithShape="1">
          <a:blip r:embed="rId5"/>
          <a:srcRect t="5886" r="88542" b="41146"/>
          <a:stretch/>
        </p:blipFill>
        <p:spPr>
          <a:xfrm>
            <a:off x="5204533" y="1354392"/>
            <a:ext cx="1782934" cy="4464501"/>
          </a:xfrm>
          <a:prstGeom prst="rect">
            <a:avLst/>
          </a:prstGeom>
        </p:spPr>
      </p:pic>
      <p:pic>
        <p:nvPicPr>
          <p:cNvPr id="12" name="Picture 11">
            <a:extLst>
              <a:ext uri="{FF2B5EF4-FFF2-40B4-BE49-F238E27FC236}">
                <a16:creationId xmlns:a16="http://schemas.microsoft.com/office/drawing/2014/main" id="{61BF838D-1789-5512-B04C-836B5B8F709A}"/>
              </a:ext>
            </a:extLst>
          </p:cNvPr>
          <p:cNvPicPr>
            <a:picLocks noChangeAspect="1"/>
          </p:cNvPicPr>
          <p:nvPr/>
        </p:nvPicPr>
        <p:blipFill>
          <a:blip r:embed="rId6"/>
          <a:stretch>
            <a:fillRect/>
          </a:stretch>
        </p:blipFill>
        <p:spPr>
          <a:xfrm>
            <a:off x="9406835" y="1433497"/>
            <a:ext cx="2085975" cy="1924050"/>
          </a:xfrm>
          <a:prstGeom prst="rect">
            <a:avLst/>
          </a:prstGeom>
        </p:spPr>
      </p:pic>
      <p:sp>
        <p:nvSpPr>
          <p:cNvPr id="13" name="TextBox 12">
            <a:extLst>
              <a:ext uri="{FF2B5EF4-FFF2-40B4-BE49-F238E27FC236}">
                <a16:creationId xmlns:a16="http://schemas.microsoft.com/office/drawing/2014/main" id="{D8E21B4E-10CE-9D5B-F380-90C24D145979}"/>
              </a:ext>
            </a:extLst>
          </p:cNvPr>
          <p:cNvSpPr txBox="1"/>
          <p:nvPr/>
        </p:nvSpPr>
        <p:spPr>
          <a:xfrm>
            <a:off x="2950423" y="1355814"/>
            <a:ext cx="1975123"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There is a “My Favorites” folder on the left sided tree menu.  As you can see, it is currently empty.</a:t>
            </a:r>
          </a:p>
        </p:txBody>
      </p:sp>
      <p:sp>
        <p:nvSpPr>
          <p:cNvPr id="14" name="TextBox 13">
            <a:extLst>
              <a:ext uri="{FF2B5EF4-FFF2-40B4-BE49-F238E27FC236}">
                <a16:creationId xmlns:a16="http://schemas.microsoft.com/office/drawing/2014/main" id="{6D231199-CA96-FCFE-28E1-775D745C9920}"/>
              </a:ext>
            </a:extLst>
          </p:cNvPr>
          <p:cNvSpPr txBox="1"/>
          <p:nvPr/>
        </p:nvSpPr>
        <p:spPr>
          <a:xfrm>
            <a:off x="2988791" y="3314070"/>
            <a:ext cx="1908481"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To add a form to your favorites folder, right click on the item in the tree menu and choose “Add To Favorites.”</a:t>
            </a:r>
          </a:p>
        </p:txBody>
      </p:sp>
      <p:sp>
        <p:nvSpPr>
          <p:cNvPr id="15" name="TextBox 14">
            <a:extLst>
              <a:ext uri="{FF2B5EF4-FFF2-40B4-BE49-F238E27FC236}">
                <a16:creationId xmlns:a16="http://schemas.microsoft.com/office/drawing/2014/main" id="{60821852-3F80-A8ED-0111-923CAC203EDB}"/>
              </a:ext>
            </a:extLst>
          </p:cNvPr>
          <p:cNvSpPr txBox="1"/>
          <p:nvPr/>
        </p:nvSpPr>
        <p:spPr>
          <a:xfrm>
            <a:off x="7233313" y="1698645"/>
            <a:ext cx="200826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Here are items that I have added to “My Favorites” folder.</a:t>
            </a:r>
          </a:p>
        </p:txBody>
      </p:sp>
      <p:pic>
        <p:nvPicPr>
          <p:cNvPr id="17" name="Picture 16">
            <a:extLst>
              <a:ext uri="{FF2B5EF4-FFF2-40B4-BE49-F238E27FC236}">
                <a16:creationId xmlns:a16="http://schemas.microsoft.com/office/drawing/2014/main" id="{D5543C08-A10D-FBD2-08E7-29D7BA37931F}"/>
              </a:ext>
            </a:extLst>
          </p:cNvPr>
          <p:cNvPicPr>
            <a:picLocks noChangeAspect="1"/>
          </p:cNvPicPr>
          <p:nvPr/>
        </p:nvPicPr>
        <p:blipFill rotWithShape="1">
          <a:blip r:embed="rId7"/>
          <a:srcRect t="17191" r="89545" b="49637"/>
          <a:stretch/>
        </p:blipFill>
        <p:spPr>
          <a:xfrm>
            <a:off x="9636016" y="3675392"/>
            <a:ext cx="1582444" cy="2719327"/>
          </a:xfrm>
          <a:prstGeom prst="rect">
            <a:avLst/>
          </a:prstGeom>
        </p:spPr>
      </p:pic>
      <p:sp>
        <p:nvSpPr>
          <p:cNvPr id="18" name="TextBox 17">
            <a:extLst>
              <a:ext uri="{FF2B5EF4-FFF2-40B4-BE49-F238E27FC236}">
                <a16:creationId xmlns:a16="http://schemas.microsoft.com/office/drawing/2014/main" id="{D1029888-1DAA-B65E-EEEC-0206BF486540}"/>
              </a:ext>
            </a:extLst>
          </p:cNvPr>
          <p:cNvSpPr txBox="1"/>
          <p:nvPr/>
        </p:nvSpPr>
        <p:spPr>
          <a:xfrm>
            <a:off x="7294727" y="3693184"/>
            <a:ext cx="2008264"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If you wish to remove an item from your favorites folder, just right click and choose “Remove</a:t>
            </a:r>
            <a:r>
              <a:rPr kumimoji="0" lang="en-US" sz="1800" b="0" i="0" u="none" strike="noStrike" cap="none" spc="0" normalizeH="0" baseline="0" dirty="0">
                <a:ln>
                  <a:noFill/>
                </a:ln>
                <a:solidFill>
                  <a:srgbClr val="000000"/>
                </a:solidFill>
                <a:effectLst/>
                <a:uFillTx/>
                <a:latin typeface="+mj-lt"/>
                <a:ea typeface="+mj-ea"/>
                <a:cs typeface="+mj-cs"/>
                <a:sym typeface="Calibri"/>
              </a:rPr>
              <a:t>”</a:t>
            </a:r>
          </a:p>
        </p:txBody>
      </p:sp>
    </p:spTree>
    <p:extLst>
      <p:ext uri="{BB962C8B-B14F-4D97-AF65-F5344CB8AC3E}">
        <p14:creationId xmlns:p14="http://schemas.microsoft.com/office/powerpoint/2010/main" val="11363423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My Drafts	</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4" name="Picture 3">
            <a:extLst>
              <a:ext uri="{FF2B5EF4-FFF2-40B4-BE49-F238E27FC236}">
                <a16:creationId xmlns:a16="http://schemas.microsoft.com/office/drawing/2014/main" id="{96F1D250-B3BF-2512-E62E-B83AA9885665}"/>
              </a:ext>
            </a:extLst>
          </p:cNvPr>
          <p:cNvPicPr>
            <a:picLocks noChangeAspect="1"/>
          </p:cNvPicPr>
          <p:nvPr/>
        </p:nvPicPr>
        <p:blipFill>
          <a:blip r:embed="rId4"/>
          <a:stretch>
            <a:fillRect/>
          </a:stretch>
        </p:blipFill>
        <p:spPr>
          <a:xfrm>
            <a:off x="295641" y="1329102"/>
            <a:ext cx="5149815" cy="5353097"/>
          </a:xfrm>
          <a:prstGeom prst="rect">
            <a:avLst/>
          </a:prstGeom>
        </p:spPr>
      </p:pic>
      <p:pic>
        <p:nvPicPr>
          <p:cNvPr id="6" name="Picture 5">
            <a:extLst>
              <a:ext uri="{FF2B5EF4-FFF2-40B4-BE49-F238E27FC236}">
                <a16:creationId xmlns:a16="http://schemas.microsoft.com/office/drawing/2014/main" id="{61ED7366-882F-2A66-C831-E26DD8132A17}"/>
              </a:ext>
            </a:extLst>
          </p:cNvPr>
          <p:cNvPicPr>
            <a:picLocks noChangeAspect="1"/>
          </p:cNvPicPr>
          <p:nvPr/>
        </p:nvPicPr>
        <p:blipFill>
          <a:blip r:embed="rId5"/>
          <a:stretch>
            <a:fillRect/>
          </a:stretch>
        </p:blipFill>
        <p:spPr>
          <a:xfrm>
            <a:off x="8937862" y="1485900"/>
            <a:ext cx="2095500" cy="1943100"/>
          </a:xfrm>
          <a:prstGeom prst="rect">
            <a:avLst/>
          </a:prstGeom>
        </p:spPr>
      </p:pic>
      <p:sp>
        <p:nvSpPr>
          <p:cNvPr id="7" name="TextBox 6">
            <a:extLst>
              <a:ext uri="{FF2B5EF4-FFF2-40B4-BE49-F238E27FC236}">
                <a16:creationId xmlns:a16="http://schemas.microsoft.com/office/drawing/2014/main" id="{61ECC49B-6288-C859-897D-3B21323DE348}"/>
              </a:ext>
            </a:extLst>
          </p:cNvPr>
          <p:cNvSpPr txBox="1"/>
          <p:nvPr/>
        </p:nvSpPr>
        <p:spPr>
          <a:xfrm>
            <a:off x="5554639" y="1329103"/>
            <a:ext cx="3383223"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Users can begin filling out forms and save them for later if necessary. </a:t>
            </a:r>
          </a:p>
          <a:p>
            <a:pPr marR="0" algn="l" defTabSz="457200" rtl="0" fontAlgn="auto" latinLnBrk="0" hangingPunct="0">
              <a:lnSpc>
                <a:spcPct val="100000"/>
              </a:lnSpc>
              <a:spcBef>
                <a:spcPts val="0"/>
              </a:spcBef>
              <a:spcAft>
                <a:spcPts val="0"/>
              </a:spcAft>
              <a:buClrTx/>
              <a:buSzTx/>
              <a:tabLst/>
            </a:pPr>
            <a:endParaRPr lang="en-US" dirty="0">
              <a:latin typeface="Public Sans" pitchFamily="2"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The form will be saved to that Workstation rather than to the user.</a:t>
            </a:r>
          </a:p>
          <a:p>
            <a:pPr marR="0" algn="l" defTabSz="457200" rtl="0" fontAlgn="auto" latinLnBrk="0" hangingPunct="0">
              <a:lnSpc>
                <a:spcPct val="100000"/>
              </a:lnSpc>
              <a:spcBef>
                <a:spcPts val="0"/>
              </a:spcBef>
              <a:spcAft>
                <a:spcPts val="0"/>
              </a:spcAft>
              <a:buClrTx/>
              <a:buSzTx/>
              <a:tabLst/>
            </a:pPr>
            <a:endParaRPr lang="en-US" dirty="0">
              <a:latin typeface="Public Sans" pitchFamily="2"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If the user logs out, the next user that logs in will be able to access the partially filled in form from “My Drafts”.</a:t>
            </a:r>
          </a:p>
        </p:txBody>
      </p:sp>
      <p:pic>
        <p:nvPicPr>
          <p:cNvPr id="13" name="Picture 12">
            <a:extLst>
              <a:ext uri="{FF2B5EF4-FFF2-40B4-BE49-F238E27FC236}">
                <a16:creationId xmlns:a16="http://schemas.microsoft.com/office/drawing/2014/main" id="{BED78355-4F81-BA68-FB6F-0CE7C05407F5}"/>
              </a:ext>
            </a:extLst>
          </p:cNvPr>
          <p:cNvPicPr>
            <a:picLocks noChangeAspect="1"/>
          </p:cNvPicPr>
          <p:nvPr/>
        </p:nvPicPr>
        <p:blipFill rotWithShape="1">
          <a:blip r:embed="rId6"/>
          <a:srcRect t="6757" r="88482" b="66585"/>
          <a:stretch/>
        </p:blipFill>
        <p:spPr>
          <a:xfrm>
            <a:off x="9104620" y="4147034"/>
            <a:ext cx="1761983" cy="2208989"/>
          </a:xfrm>
          <a:prstGeom prst="rect">
            <a:avLst/>
          </a:prstGeom>
        </p:spPr>
      </p:pic>
      <p:sp>
        <p:nvSpPr>
          <p:cNvPr id="14" name="TextBox 13">
            <a:extLst>
              <a:ext uri="{FF2B5EF4-FFF2-40B4-BE49-F238E27FC236}">
                <a16:creationId xmlns:a16="http://schemas.microsoft.com/office/drawing/2014/main" id="{1D005F44-F7E1-BAAB-C885-1CCC21B1D22B}"/>
              </a:ext>
            </a:extLst>
          </p:cNvPr>
          <p:cNvSpPr txBox="1"/>
          <p:nvPr/>
        </p:nvSpPr>
        <p:spPr>
          <a:xfrm>
            <a:off x="5554639" y="4878698"/>
            <a:ext cx="3254339"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To remove the form fro</a:t>
            </a:r>
            <a:r>
              <a:rPr lang="en-US" dirty="0">
                <a:latin typeface="Public Sans" pitchFamily="2" charset="0"/>
              </a:rPr>
              <a:t>m “My Drafts”, right click on the form from the My Drafts folder and click “Remove.”</a:t>
            </a:r>
            <a:endParaRPr kumimoji="0" lang="en-US" sz="1800" b="0" i="0" u="none" strike="noStrike" cap="none" spc="0" normalizeH="0" baseline="0" dirty="0">
              <a:ln>
                <a:noFill/>
              </a:ln>
              <a:solidFill>
                <a:srgbClr val="000000"/>
              </a:solidFill>
              <a:effectLst/>
              <a:uFillTx/>
              <a:latin typeface="Public Sans" pitchFamily="2" charset="0"/>
              <a:sym typeface="Calibri"/>
            </a:endParaRPr>
          </a:p>
        </p:txBody>
      </p:sp>
    </p:spTree>
    <p:extLst>
      <p:ext uri="{BB962C8B-B14F-4D97-AF65-F5344CB8AC3E}">
        <p14:creationId xmlns:p14="http://schemas.microsoft.com/office/powerpoint/2010/main" val="3672263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PXL Form Search</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4" name="Picture 3">
            <a:extLst>
              <a:ext uri="{FF2B5EF4-FFF2-40B4-BE49-F238E27FC236}">
                <a16:creationId xmlns:a16="http://schemas.microsoft.com/office/drawing/2014/main" id="{3FD6B006-9E63-602C-78FC-D1D31AC54979}"/>
              </a:ext>
            </a:extLst>
          </p:cNvPr>
          <p:cNvPicPr>
            <a:picLocks noChangeAspect="1"/>
          </p:cNvPicPr>
          <p:nvPr/>
        </p:nvPicPr>
        <p:blipFill rotWithShape="1">
          <a:blip r:embed="rId4"/>
          <a:srcRect t="6137" r="88022" b="40752"/>
          <a:stretch/>
        </p:blipFill>
        <p:spPr>
          <a:xfrm>
            <a:off x="203262" y="1428867"/>
            <a:ext cx="2075914" cy="4986074"/>
          </a:xfrm>
          <a:prstGeom prst="rect">
            <a:avLst/>
          </a:prstGeom>
        </p:spPr>
      </p:pic>
      <p:pic>
        <p:nvPicPr>
          <p:cNvPr id="12" name="Picture 11">
            <a:extLst>
              <a:ext uri="{FF2B5EF4-FFF2-40B4-BE49-F238E27FC236}">
                <a16:creationId xmlns:a16="http://schemas.microsoft.com/office/drawing/2014/main" id="{2CC610AD-4628-BDE1-CA8C-15E2835320F1}"/>
              </a:ext>
            </a:extLst>
          </p:cNvPr>
          <p:cNvPicPr>
            <a:picLocks noChangeAspect="1"/>
          </p:cNvPicPr>
          <p:nvPr/>
        </p:nvPicPr>
        <p:blipFill rotWithShape="1">
          <a:blip r:embed="rId5"/>
          <a:srcRect t="41921" r="2005"/>
          <a:stretch/>
        </p:blipFill>
        <p:spPr>
          <a:xfrm>
            <a:off x="4854053" y="1398449"/>
            <a:ext cx="2075913" cy="4960346"/>
          </a:xfrm>
          <a:prstGeom prst="rect">
            <a:avLst/>
          </a:prstGeom>
        </p:spPr>
      </p:pic>
    </p:spTree>
    <p:extLst>
      <p:ext uri="{BB962C8B-B14F-4D97-AF65-F5344CB8AC3E}">
        <p14:creationId xmlns:p14="http://schemas.microsoft.com/office/powerpoint/2010/main" val="12205008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Quick Key Assignments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3" name="Picture 2">
            <a:extLst>
              <a:ext uri="{FF2B5EF4-FFF2-40B4-BE49-F238E27FC236}">
                <a16:creationId xmlns:a16="http://schemas.microsoft.com/office/drawing/2014/main" id="{E87C468B-9935-F34A-F8AF-86040103C210}"/>
              </a:ext>
            </a:extLst>
          </p:cNvPr>
          <p:cNvPicPr>
            <a:picLocks noChangeAspect="1"/>
          </p:cNvPicPr>
          <p:nvPr/>
        </p:nvPicPr>
        <p:blipFill>
          <a:blip r:embed="rId4"/>
          <a:stretch>
            <a:fillRect/>
          </a:stretch>
        </p:blipFill>
        <p:spPr>
          <a:xfrm>
            <a:off x="699190" y="1516099"/>
            <a:ext cx="6296025" cy="342900"/>
          </a:xfrm>
          <a:prstGeom prst="rect">
            <a:avLst/>
          </a:prstGeom>
        </p:spPr>
      </p:pic>
      <p:pic>
        <p:nvPicPr>
          <p:cNvPr id="7" name="Picture 6">
            <a:extLst>
              <a:ext uri="{FF2B5EF4-FFF2-40B4-BE49-F238E27FC236}">
                <a16:creationId xmlns:a16="http://schemas.microsoft.com/office/drawing/2014/main" id="{5ED97042-C0F4-42D4-CBF0-AD8A038917F7}"/>
              </a:ext>
            </a:extLst>
          </p:cNvPr>
          <p:cNvPicPr>
            <a:picLocks noChangeAspect="1"/>
          </p:cNvPicPr>
          <p:nvPr/>
        </p:nvPicPr>
        <p:blipFill>
          <a:blip r:embed="rId5"/>
          <a:stretch>
            <a:fillRect/>
          </a:stretch>
        </p:blipFill>
        <p:spPr>
          <a:xfrm>
            <a:off x="699190" y="1916846"/>
            <a:ext cx="4069293" cy="4479888"/>
          </a:xfrm>
          <a:prstGeom prst="rect">
            <a:avLst/>
          </a:prstGeom>
        </p:spPr>
      </p:pic>
      <p:pic>
        <p:nvPicPr>
          <p:cNvPr id="14" name="Picture 13">
            <a:extLst>
              <a:ext uri="{FF2B5EF4-FFF2-40B4-BE49-F238E27FC236}">
                <a16:creationId xmlns:a16="http://schemas.microsoft.com/office/drawing/2014/main" id="{CD19EF76-07F0-FD0A-5680-56C7D3A02BF8}"/>
              </a:ext>
            </a:extLst>
          </p:cNvPr>
          <p:cNvPicPr>
            <a:picLocks noChangeAspect="1"/>
          </p:cNvPicPr>
          <p:nvPr/>
        </p:nvPicPr>
        <p:blipFill>
          <a:blip r:embed="rId6"/>
          <a:stretch>
            <a:fillRect/>
          </a:stretch>
        </p:blipFill>
        <p:spPr>
          <a:xfrm>
            <a:off x="7766145" y="3692989"/>
            <a:ext cx="4237959" cy="2740854"/>
          </a:xfrm>
          <a:prstGeom prst="rect">
            <a:avLst/>
          </a:prstGeom>
        </p:spPr>
      </p:pic>
      <p:pic>
        <p:nvPicPr>
          <p:cNvPr id="16" name="Picture 15">
            <a:extLst>
              <a:ext uri="{FF2B5EF4-FFF2-40B4-BE49-F238E27FC236}">
                <a16:creationId xmlns:a16="http://schemas.microsoft.com/office/drawing/2014/main" id="{48663C1B-21C4-CF31-E33F-E84E6A9451C9}"/>
              </a:ext>
            </a:extLst>
          </p:cNvPr>
          <p:cNvPicPr>
            <a:picLocks noChangeAspect="1"/>
          </p:cNvPicPr>
          <p:nvPr/>
        </p:nvPicPr>
        <p:blipFill>
          <a:blip r:embed="rId7"/>
          <a:stretch>
            <a:fillRect/>
          </a:stretch>
        </p:blipFill>
        <p:spPr>
          <a:xfrm>
            <a:off x="4768483" y="1262287"/>
            <a:ext cx="4222392" cy="3070746"/>
          </a:xfrm>
          <a:prstGeom prst="rect">
            <a:avLst/>
          </a:prstGeom>
        </p:spPr>
      </p:pic>
    </p:spTree>
    <p:extLst>
      <p:ext uri="{BB962C8B-B14F-4D97-AF65-F5344CB8AC3E}">
        <p14:creationId xmlns:p14="http://schemas.microsoft.com/office/powerpoint/2010/main" val="16704630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TIME &amp; Tech Manager</a:t>
            </a:r>
            <a:endParaRPr dirty="0">
              <a:solidFill>
                <a:schemeClr val="bg1">
                  <a:lumMod val="20000"/>
                  <a:lumOff val="80000"/>
                </a:schemeClr>
              </a:solidFill>
            </a:endParaRPr>
          </a:p>
        </p:txBody>
      </p:sp>
      <p:pic>
        <p:nvPicPr>
          <p:cNvPr id="3" name="Picture 2" descr="A person in a suit smiling&#10;&#10;Description automatically generated with low confidence">
            <a:extLst>
              <a:ext uri="{FF2B5EF4-FFF2-40B4-BE49-F238E27FC236}">
                <a16:creationId xmlns:a16="http://schemas.microsoft.com/office/drawing/2014/main" id="{64914596-369C-0D28-DBAB-C310A9A72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089" y="1663699"/>
            <a:ext cx="2774931" cy="4174409"/>
          </a:xfrm>
          <a:prstGeom prst="rect">
            <a:avLst/>
          </a:prstGeom>
        </p:spPr>
      </p:pic>
      <p:sp>
        <p:nvSpPr>
          <p:cNvPr id="5" name="TextBox 4">
            <a:extLst>
              <a:ext uri="{FF2B5EF4-FFF2-40B4-BE49-F238E27FC236}">
                <a16:creationId xmlns:a16="http://schemas.microsoft.com/office/drawing/2014/main" id="{5C2B0776-6AA0-EDD8-8698-CB764070B4CE}"/>
              </a:ext>
            </a:extLst>
          </p:cNvPr>
          <p:cNvSpPr txBox="1"/>
          <p:nvPr/>
        </p:nvSpPr>
        <p:spPr>
          <a:xfrm>
            <a:off x="4739185" y="1899437"/>
            <a:ext cx="6467021" cy="4341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0000"/>
              </a:lnSpc>
              <a:spcBef>
                <a:spcPts val="0"/>
              </a:spcBef>
              <a:spcAft>
                <a:spcPts val="1700"/>
              </a:spcAft>
            </a:pPr>
            <a:r>
              <a:rPr lang="en-US" sz="1800" dirty="0">
                <a:ln>
                  <a:noFill/>
                </a:ln>
                <a:solidFill>
                  <a:srgbClr val="000000"/>
                </a:solidFill>
                <a:effectLst/>
                <a:latin typeface="Public Sans Light" pitchFamily="2" charset="0"/>
                <a:ea typeface="Arial Unicode MS"/>
                <a:cs typeface="Arial Unicode MS"/>
              </a:rPr>
              <a:t>Craig returned to the TIME and Technical Unit in February 2023 to fill the TIME and Technical Manager position which was left vacant after Katie Schuh’s promotion to Deputy Director last year. Craig began his career with CIB in 2013 with the Firearms Unit and then in 2014, he joined the TIME and Technical Unit as a Program and Policy Analyst where he spent six years helping to keep the TIME System running. In December 2020, Craig accepted a new position as a Criminal History Unit Manager, working to ensure the criminal history repository was maintained in accordance with Wisconsin State Statute 165.83. Craig is excited to be back in the TIME and Technical Unit and welcomes any feedback or suggestions on how we can improve the TIME System.  </a:t>
            </a:r>
            <a:endParaRPr lang="en-US" sz="1800" dirty="0">
              <a:ln>
                <a:noFill/>
              </a:ln>
              <a:solidFill>
                <a:srgbClr val="000000"/>
              </a:solidFill>
              <a:effectLst/>
              <a:latin typeface="Charter Roman"/>
              <a:ea typeface="Arial Unicode MS"/>
              <a:cs typeface="Arial Unicode MS"/>
            </a:endParaRPr>
          </a:p>
        </p:txBody>
      </p:sp>
      <p:sp>
        <p:nvSpPr>
          <p:cNvPr id="4" name="TextBox 3">
            <a:extLst>
              <a:ext uri="{FF2B5EF4-FFF2-40B4-BE49-F238E27FC236}">
                <a16:creationId xmlns:a16="http://schemas.microsoft.com/office/drawing/2014/main" id="{68B98DC6-60DC-CA7C-AD8E-26E9595A644B}"/>
              </a:ext>
            </a:extLst>
          </p:cNvPr>
          <p:cNvSpPr txBox="1"/>
          <p:nvPr/>
        </p:nvSpPr>
        <p:spPr>
          <a:xfrm>
            <a:off x="6686302" y="1518382"/>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Craig Thering</a:t>
            </a:r>
          </a:p>
        </p:txBody>
      </p:sp>
    </p:spTree>
    <p:extLst>
      <p:ext uri="{BB962C8B-B14F-4D97-AF65-F5344CB8AC3E}">
        <p14:creationId xmlns:p14="http://schemas.microsoft.com/office/powerpoint/2010/main" val="12511833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Text Key Assignments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5" name="Picture 4">
            <a:extLst>
              <a:ext uri="{FF2B5EF4-FFF2-40B4-BE49-F238E27FC236}">
                <a16:creationId xmlns:a16="http://schemas.microsoft.com/office/drawing/2014/main" id="{E22FF23E-07A1-5414-30B2-5E05D6D4CD0C}"/>
              </a:ext>
            </a:extLst>
          </p:cNvPr>
          <p:cNvPicPr>
            <a:picLocks noChangeAspect="1"/>
          </p:cNvPicPr>
          <p:nvPr/>
        </p:nvPicPr>
        <p:blipFill>
          <a:blip r:embed="rId4"/>
          <a:stretch>
            <a:fillRect/>
          </a:stretch>
        </p:blipFill>
        <p:spPr>
          <a:xfrm>
            <a:off x="391591" y="1262287"/>
            <a:ext cx="5008256" cy="5044482"/>
          </a:xfrm>
          <a:prstGeom prst="rect">
            <a:avLst/>
          </a:prstGeom>
        </p:spPr>
      </p:pic>
      <p:pic>
        <p:nvPicPr>
          <p:cNvPr id="13" name="Picture 12">
            <a:extLst>
              <a:ext uri="{FF2B5EF4-FFF2-40B4-BE49-F238E27FC236}">
                <a16:creationId xmlns:a16="http://schemas.microsoft.com/office/drawing/2014/main" id="{F02778E9-53BE-8FBC-BC50-983256175F3A}"/>
              </a:ext>
            </a:extLst>
          </p:cNvPr>
          <p:cNvPicPr>
            <a:picLocks noChangeAspect="1"/>
          </p:cNvPicPr>
          <p:nvPr/>
        </p:nvPicPr>
        <p:blipFill>
          <a:blip r:embed="rId5"/>
          <a:stretch>
            <a:fillRect/>
          </a:stretch>
        </p:blipFill>
        <p:spPr>
          <a:xfrm>
            <a:off x="5570656" y="2919369"/>
            <a:ext cx="3663974" cy="3465154"/>
          </a:xfrm>
          <a:prstGeom prst="rect">
            <a:avLst/>
          </a:prstGeom>
        </p:spPr>
      </p:pic>
      <p:pic>
        <p:nvPicPr>
          <p:cNvPr id="16" name="Picture 15">
            <a:extLst>
              <a:ext uri="{FF2B5EF4-FFF2-40B4-BE49-F238E27FC236}">
                <a16:creationId xmlns:a16="http://schemas.microsoft.com/office/drawing/2014/main" id="{1F45B884-1B73-1BB5-A92B-910827BB005F}"/>
              </a:ext>
            </a:extLst>
          </p:cNvPr>
          <p:cNvPicPr>
            <a:picLocks noChangeAspect="1"/>
          </p:cNvPicPr>
          <p:nvPr/>
        </p:nvPicPr>
        <p:blipFill>
          <a:blip r:embed="rId6"/>
          <a:stretch>
            <a:fillRect/>
          </a:stretch>
        </p:blipFill>
        <p:spPr>
          <a:xfrm>
            <a:off x="7657733" y="1262287"/>
            <a:ext cx="4238625" cy="3295650"/>
          </a:xfrm>
          <a:prstGeom prst="rect">
            <a:avLst/>
          </a:prstGeom>
        </p:spPr>
      </p:pic>
    </p:spTree>
    <p:extLst>
      <p:ext uri="{BB962C8B-B14F-4D97-AF65-F5344CB8AC3E}">
        <p14:creationId xmlns:p14="http://schemas.microsoft.com/office/powerpoint/2010/main" val="4054188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3385FE02-1C3F-2BB2-58C7-B3A452800571}"/>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Log Search Functionality</a:t>
            </a:r>
          </a:p>
        </p:txBody>
      </p:sp>
      <p:pic>
        <p:nvPicPr>
          <p:cNvPr id="4" name="Picture 3">
            <a:extLst>
              <a:ext uri="{FF2B5EF4-FFF2-40B4-BE49-F238E27FC236}">
                <a16:creationId xmlns:a16="http://schemas.microsoft.com/office/drawing/2014/main" id="{37998E19-0ACB-AC9D-37BD-133CB0723808}"/>
              </a:ext>
            </a:extLst>
          </p:cNvPr>
          <p:cNvPicPr>
            <a:picLocks noChangeAspect="1"/>
          </p:cNvPicPr>
          <p:nvPr/>
        </p:nvPicPr>
        <p:blipFill>
          <a:blip r:embed="rId4"/>
          <a:stretch>
            <a:fillRect/>
          </a:stretch>
        </p:blipFill>
        <p:spPr>
          <a:xfrm>
            <a:off x="295642" y="1454557"/>
            <a:ext cx="7641574" cy="572709"/>
          </a:xfrm>
          <a:prstGeom prst="rect">
            <a:avLst/>
          </a:prstGeom>
        </p:spPr>
      </p:pic>
      <p:sp>
        <p:nvSpPr>
          <p:cNvPr id="5" name="Oval 4">
            <a:extLst>
              <a:ext uri="{FF2B5EF4-FFF2-40B4-BE49-F238E27FC236}">
                <a16:creationId xmlns:a16="http://schemas.microsoft.com/office/drawing/2014/main" id="{C45F47CA-4814-8E79-0401-975CF6D48C19}"/>
              </a:ext>
            </a:extLst>
          </p:cNvPr>
          <p:cNvSpPr/>
          <p:nvPr/>
        </p:nvSpPr>
        <p:spPr>
          <a:xfrm>
            <a:off x="3098042" y="1311606"/>
            <a:ext cx="682388" cy="928048"/>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7" name="Picture 6">
            <a:extLst>
              <a:ext uri="{FF2B5EF4-FFF2-40B4-BE49-F238E27FC236}">
                <a16:creationId xmlns:a16="http://schemas.microsoft.com/office/drawing/2014/main" id="{E530B90E-BBC8-B45A-E02B-F12C3798988D}"/>
              </a:ext>
            </a:extLst>
          </p:cNvPr>
          <p:cNvPicPr>
            <a:picLocks noChangeAspect="1"/>
          </p:cNvPicPr>
          <p:nvPr/>
        </p:nvPicPr>
        <p:blipFill>
          <a:blip r:embed="rId5"/>
          <a:stretch>
            <a:fillRect/>
          </a:stretch>
        </p:blipFill>
        <p:spPr>
          <a:xfrm>
            <a:off x="579280" y="2368943"/>
            <a:ext cx="6074754" cy="3509677"/>
          </a:xfrm>
          <a:prstGeom prst="rect">
            <a:avLst/>
          </a:prstGeom>
        </p:spPr>
      </p:pic>
      <p:pic>
        <p:nvPicPr>
          <p:cNvPr id="13" name="Picture 12">
            <a:extLst>
              <a:ext uri="{FF2B5EF4-FFF2-40B4-BE49-F238E27FC236}">
                <a16:creationId xmlns:a16="http://schemas.microsoft.com/office/drawing/2014/main" id="{A193AC82-D19D-E92C-9B14-B83AC945F064}"/>
              </a:ext>
            </a:extLst>
          </p:cNvPr>
          <p:cNvPicPr>
            <a:picLocks noChangeAspect="1"/>
          </p:cNvPicPr>
          <p:nvPr/>
        </p:nvPicPr>
        <p:blipFill>
          <a:blip r:embed="rId6"/>
          <a:stretch>
            <a:fillRect/>
          </a:stretch>
        </p:blipFill>
        <p:spPr>
          <a:xfrm>
            <a:off x="6158458" y="2027266"/>
            <a:ext cx="5006862" cy="3509678"/>
          </a:xfrm>
          <a:prstGeom prst="rect">
            <a:avLst/>
          </a:prstGeom>
        </p:spPr>
      </p:pic>
    </p:spTree>
    <p:extLst>
      <p:ext uri="{BB962C8B-B14F-4D97-AF65-F5344CB8AC3E}">
        <p14:creationId xmlns:p14="http://schemas.microsoft.com/office/powerpoint/2010/main" val="16373306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03690FBC-2A6D-56EB-B47A-6E96F786D52A}"/>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Display Message Option for New Users</a:t>
            </a:r>
          </a:p>
        </p:txBody>
      </p:sp>
      <p:pic>
        <p:nvPicPr>
          <p:cNvPr id="3" name="Picture 2" descr="Graphical user interface, text, application&#10;&#10;Description automatically generated">
            <a:extLst>
              <a:ext uri="{FF2B5EF4-FFF2-40B4-BE49-F238E27FC236}">
                <a16:creationId xmlns:a16="http://schemas.microsoft.com/office/drawing/2014/main" id="{1CAEA53E-D7A2-2469-D55D-DE02561B7AA3}"/>
              </a:ext>
            </a:extLst>
          </p:cNvPr>
          <p:cNvPicPr>
            <a:picLocks noChangeAspect="1"/>
          </p:cNvPicPr>
          <p:nvPr/>
        </p:nvPicPr>
        <p:blipFill>
          <a:blip r:embed="rId4"/>
          <a:stretch>
            <a:fillRect/>
          </a:stretch>
        </p:blipFill>
        <p:spPr>
          <a:xfrm>
            <a:off x="981501" y="1455845"/>
            <a:ext cx="7275394" cy="4805180"/>
          </a:xfrm>
          <a:prstGeom prst="rect">
            <a:avLst/>
          </a:prstGeom>
        </p:spPr>
      </p:pic>
      <p:sp>
        <p:nvSpPr>
          <p:cNvPr id="5" name="Arrow: Left 4">
            <a:extLst>
              <a:ext uri="{FF2B5EF4-FFF2-40B4-BE49-F238E27FC236}">
                <a16:creationId xmlns:a16="http://schemas.microsoft.com/office/drawing/2014/main" id="{9BA143A7-20E4-25B0-C56F-72041C75D277}"/>
              </a:ext>
            </a:extLst>
          </p:cNvPr>
          <p:cNvSpPr/>
          <p:nvPr/>
        </p:nvSpPr>
        <p:spPr>
          <a:xfrm>
            <a:off x="6619163" y="3014980"/>
            <a:ext cx="955343" cy="414020"/>
          </a:xfrm>
          <a:prstGeom prst="leftArrow">
            <a:avLst/>
          </a:prstGeom>
          <a:solidFill>
            <a:srgbClr val="FF0000"/>
          </a:solidFill>
          <a:ln w="12700" cap="flat">
            <a:solidFill>
              <a:srgbClr val="FFFF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31C739F5-36EC-74CF-2BDA-3D7CF7FFFD44}"/>
              </a:ext>
            </a:extLst>
          </p:cNvPr>
          <p:cNvSpPr txBox="1"/>
          <p:nvPr/>
        </p:nvSpPr>
        <p:spPr>
          <a:xfrm>
            <a:off x="8348139" y="1827110"/>
            <a:ext cx="3144671"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2" indent="-285750">
              <a:buFont typeface="Arial" panose="020B0604020202020204" pitchFamily="34" charset="0"/>
              <a:buChar char="•"/>
              <a:defRPr/>
            </a:pPr>
            <a:r>
              <a:rPr lang="en-US" dirty="0">
                <a:latin typeface="Public Sans" pitchFamily="2" charset="0"/>
                <a:cs typeface="Calibri"/>
              </a:rPr>
              <a:t>Display messages by </a:t>
            </a:r>
            <a:r>
              <a:rPr lang="en-US" b="1" dirty="0">
                <a:latin typeface="Public Sans" pitchFamily="2" charset="0"/>
                <a:cs typeface="Calibri"/>
              </a:rPr>
              <a:t>Workstation</a:t>
            </a:r>
            <a:r>
              <a:rPr lang="en-US" dirty="0">
                <a:latin typeface="Public Sans" pitchFamily="2" charset="0"/>
                <a:cs typeface="Calibri"/>
              </a:rPr>
              <a:t> is recommended vs display by user for brand new users</a:t>
            </a:r>
          </a:p>
        </p:txBody>
      </p:sp>
    </p:spTree>
    <p:extLst>
      <p:ext uri="{BB962C8B-B14F-4D97-AF65-F5344CB8AC3E}">
        <p14:creationId xmlns:p14="http://schemas.microsoft.com/office/powerpoint/2010/main" val="167020409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03690FBC-2A6D-56EB-B47A-6E96F786D52A}"/>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Printing From Portal XL</a:t>
            </a:r>
          </a:p>
        </p:txBody>
      </p:sp>
      <p:sp>
        <p:nvSpPr>
          <p:cNvPr id="4" name="TextBox 3">
            <a:extLst>
              <a:ext uri="{FF2B5EF4-FFF2-40B4-BE49-F238E27FC236}">
                <a16:creationId xmlns:a16="http://schemas.microsoft.com/office/drawing/2014/main" id="{215700F0-17E1-2217-CC12-528F5898F16D}"/>
              </a:ext>
            </a:extLst>
          </p:cNvPr>
          <p:cNvSpPr txBox="1"/>
          <p:nvPr/>
        </p:nvSpPr>
        <p:spPr>
          <a:xfrm>
            <a:off x="699190" y="1720334"/>
            <a:ext cx="60960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2" indent="-285750">
              <a:buFont typeface="Arial" panose="020B0604020202020204" pitchFamily="34" charset="0"/>
              <a:buChar char="•"/>
              <a:defRPr/>
            </a:pPr>
            <a:r>
              <a:rPr lang="en-US" dirty="0">
                <a:latin typeface="Public Sans" pitchFamily="2" charset="0"/>
                <a:cs typeface="Calibri"/>
              </a:rPr>
              <a:t>Portal XL utilizes the web browser’s printer settings.</a:t>
            </a:r>
          </a:p>
          <a:p>
            <a:pPr marL="285750" lvl="2" indent="-285750">
              <a:buFont typeface="Arial" panose="020B0604020202020204" pitchFamily="34" charset="0"/>
              <a:buChar char="•"/>
              <a:defRPr/>
            </a:pPr>
            <a:r>
              <a:rPr lang="en-US" dirty="0">
                <a:latin typeface="Public Sans" pitchFamily="2" charset="0"/>
                <a:cs typeface="Calibri"/>
              </a:rPr>
              <a:t>The printer settings that are able to be adjusted from within Portal XL are shown below.</a:t>
            </a:r>
          </a:p>
        </p:txBody>
      </p:sp>
      <p:pic>
        <p:nvPicPr>
          <p:cNvPr id="6" name="Picture 5">
            <a:extLst>
              <a:ext uri="{FF2B5EF4-FFF2-40B4-BE49-F238E27FC236}">
                <a16:creationId xmlns:a16="http://schemas.microsoft.com/office/drawing/2014/main" id="{1EE74F49-B5DC-5506-5E9C-7D0B2B2DC071}"/>
              </a:ext>
            </a:extLst>
          </p:cNvPr>
          <p:cNvPicPr>
            <a:picLocks noChangeAspect="1"/>
          </p:cNvPicPr>
          <p:nvPr/>
        </p:nvPicPr>
        <p:blipFill>
          <a:blip r:embed="rId4"/>
          <a:stretch>
            <a:fillRect/>
          </a:stretch>
        </p:blipFill>
        <p:spPr>
          <a:xfrm>
            <a:off x="7020685" y="1351231"/>
            <a:ext cx="4293309" cy="4995748"/>
          </a:xfrm>
          <a:prstGeom prst="rect">
            <a:avLst/>
          </a:prstGeom>
        </p:spPr>
      </p:pic>
      <p:pic>
        <p:nvPicPr>
          <p:cNvPr id="12" name="Picture 11">
            <a:extLst>
              <a:ext uri="{FF2B5EF4-FFF2-40B4-BE49-F238E27FC236}">
                <a16:creationId xmlns:a16="http://schemas.microsoft.com/office/drawing/2014/main" id="{ED678109-69B1-F619-FAD4-AB6DD0F49E1B}"/>
              </a:ext>
            </a:extLst>
          </p:cNvPr>
          <p:cNvPicPr>
            <a:picLocks noChangeAspect="1"/>
          </p:cNvPicPr>
          <p:nvPr/>
        </p:nvPicPr>
        <p:blipFill>
          <a:blip r:embed="rId5"/>
          <a:stretch>
            <a:fillRect/>
          </a:stretch>
        </p:blipFill>
        <p:spPr>
          <a:xfrm>
            <a:off x="1092454" y="2648514"/>
            <a:ext cx="5055363" cy="3365754"/>
          </a:xfrm>
          <a:prstGeom prst="rect">
            <a:avLst/>
          </a:prstGeom>
        </p:spPr>
      </p:pic>
    </p:spTree>
    <p:extLst>
      <p:ext uri="{BB962C8B-B14F-4D97-AF65-F5344CB8AC3E}">
        <p14:creationId xmlns:p14="http://schemas.microsoft.com/office/powerpoint/2010/main" val="24664161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03690FBC-2A6D-56EB-B47A-6E96F786D52A}"/>
              </a:ext>
            </a:extLst>
          </p:cNvPr>
          <p:cNvSpPr txBox="1">
            <a:spLocks/>
          </p:cNvSpPr>
          <p:nvPr/>
        </p:nvSpPr>
        <p:spPr>
          <a:xfrm>
            <a:off x="295642" y="250074"/>
            <a:ext cx="11689094"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fontScale="92500"/>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Printing From Portal XL – Unattended Printing</a:t>
            </a:r>
          </a:p>
        </p:txBody>
      </p:sp>
      <p:sp>
        <p:nvSpPr>
          <p:cNvPr id="4" name="TextBox 3">
            <a:extLst>
              <a:ext uri="{FF2B5EF4-FFF2-40B4-BE49-F238E27FC236}">
                <a16:creationId xmlns:a16="http://schemas.microsoft.com/office/drawing/2014/main" id="{215700F0-17E1-2217-CC12-528F5898F16D}"/>
              </a:ext>
            </a:extLst>
          </p:cNvPr>
          <p:cNvSpPr txBox="1"/>
          <p:nvPr/>
        </p:nvSpPr>
        <p:spPr>
          <a:xfrm>
            <a:off x="699189" y="1720334"/>
            <a:ext cx="10464679"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2" indent="-285750">
              <a:buFont typeface="Wingdings" panose="05000000000000000000" pitchFamily="2" charset="2"/>
              <a:buChar char="§"/>
              <a:defRPr/>
            </a:pPr>
            <a:r>
              <a:rPr lang="en-US" dirty="0">
                <a:latin typeface="Public Sans" pitchFamily="2" charset="0"/>
                <a:cs typeface="Calibri"/>
              </a:rPr>
              <a:t>If you prefer to Print on Submit and Print Messages When Received, you’ll need to complete the following workaround to prevent the printer prompt needing to be acknowledged for every log response.</a:t>
            </a:r>
          </a:p>
          <a:p>
            <a:pPr marL="285750" lvl="2" indent="-285750">
              <a:buFont typeface="Wingdings" panose="05000000000000000000" pitchFamily="2" charset="2"/>
              <a:buChar char="§"/>
              <a:defRPr/>
            </a:pPr>
            <a:endParaRPr lang="en-US" dirty="0">
              <a:latin typeface="Calibri" panose="020F0502020204030204" pitchFamily="34" charset="0"/>
              <a:cs typeface="Calibri"/>
            </a:endParaRPr>
          </a:p>
          <a:p>
            <a:pPr lvl="2" indent="0">
              <a:defRPr/>
            </a:pPr>
            <a:r>
              <a:rPr lang="en-US" dirty="0">
                <a:latin typeface="Public Sans" pitchFamily="2" charset="0"/>
                <a:cs typeface="Calibri"/>
              </a:rPr>
              <a:t>		1. Create a new Google Chrome shortcut and rename it to differentiate it from your 			regular Chrome shortcut. (This new shortcut will need to be the one used for Portal XL.)</a:t>
            </a:r>
          </a:p>
          <a:p>
            <a:pPr lvl="2" indent="0">
              <a:defRPr/>
            </a:pPr>
            <a:endParaRPr lang="en-US" dirty="0">
              <a:latin typeface="Public Sans" pitchFamily="2" charset="0"/>
              <a:cs typeface="Calibri"/>
            </a:endParaRPr>
          </a:p>
          <a:p>
            <a:pPr lvl="4" indent="0">
              <a:defRPr/>
            </a:pPr>
            <a:r>
              <a:rPr lang="en-US" dirty="0">
                <a:latin typeface="Public Sans" pitchFamily="2" charset="0"/>
                <a:cs typeface="Calibri"/>
              </a:rPr>
              <a:t>		2. After creating the desktop shortcut, right click the shortcut and click "Properties".</a:t>
            </a:r>
          </a:p>
          <a:p>
            <a:pPr lvl="2" indent="0">
              <a:defRPr/>
            </a:pPr>
            <a:r>
              <a:rPr lang="en-US" dirty="0">
                <a:latin typeface="Public Sans" pitchFamily="2" charset="0"/>
                <a:cs typeface="Calibri"/>
              </a:rPr>
              <a:t>		3. In the "Target" field after "...chrome.exe", type this:</a:t>
            </a:r>
          </a:p>
          <a:p>
            <a:pPr lvl="2" indent="0">
              <a:defRPr/>
            </a:pPr>
            <a:r>
              <a:rPr lang="en-US" dirty="0">
                <a:latin typeface="Public Sans" pitchFamily="2" charset="0"/>
                <a:cs typeface="Calibri"/>
              </a:rPr>
              <a:t>		--kiosk-printing</a:t>
            </a:r>
          </a:p>
          <a:p>
            <a:pPr lvl="2" indent="0">
              <a:defRPr/>
            </a:pPr>
            <a:r>
              <a:rPr lang="en-US" dirty="0">
                <a:latin typeface="Public Sans" pitchFamily="2" charset="0"/>
                <a:cs typeface="Calibri"/>
              </a:rPr>
              <a:t>		(Note there is a space after ”, then two hyphens)</a:t>
            </a:r>
          </a:p>
          <a:p>
            <a:pPr lvl="2" indent="0">
              <a:defRPr/>
            </a:pPr>
            <a:r>
              <a:rPr lang="en-US" dirty="0">
                <a:latin typeface="Public Sans" pitchFamily="2" charset="0"/>
                <a:cs typeface="Calibri"/>
              </a:rPr>
              <a:t>		4. Click apply.</a:t>
            </a:r>
          </a:p>
          <a:p>
            <a:pPr lvl="2" indent="0">
              <a:defRPr/>
            </a:pPr>
            <a:endParaRPr lang="en-US" dirty="0">
              <a:latin typeface="Public Sans" pitchFamily="2" charset="0"/>
              <a:cs typeface="Calibri"/>
            </a:endParaRPr>
          </a:p>
          <a:p>
            <a:pPr lvl="2" indent="0">
              <a:defRPr/>
            </a:pPr>
            <a:r>
              <a:rPr lang="en-US" dirty="0">
                <a:latin typeface="Public Sans" pitchFamily="2" charset="0"/>
                <a:cs typeface="Calibri"/>
              </a:rPr>
              <a:t>Now, when you use this shortcut to Chrome, and print something, you will not be prompted with the pop up to print or cancel.</a:t>
            </a:r>
          </a:p>
          <a:p>
            <a:pPr marL="285750" lvl="2" indent="-285750">
              <a:buFont typeface="Wingdings" panose="05000000000000000000" pitchFamily="2" charset="2"/>
              <a:buChar char="§"/>
              <a:defRPr/>
            </a:pPr>
            <a:endParaRPr lang="en-US" dirty="0">
              <a:latin typeface="Calibri" panose="020F0502020204030204" pitchFamily="34" charset="0"/>
              <a:cs typeface="Calibri"/>
            </a:endParaRPr>
          </a:p>
        </p:txBody>
      </p:sp>
      <p:pic>
        <p:nvPicPr>
          <p:cNvPr id="1029" name="Picture 3">
            <a:extLst>
              <a:ext uri="{FF2B5EF4-FFF2-40B4-BE49-F238E27FC236}">
                <a16:creationId xmlns:a16="http://schemas.microsoft.com/office/drawing/2014/main" id="{9BFFD009-065D-4DBE-DB81-FF3444801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4378" y="4311239"/>
            <a:ext cx="1974349" cy="65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20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extBox 1">
            <a:extLst>
              <a:ext uri="{FF2B5EF4-FFF2-40B4-BE49-F238E27FC236}">
                <a16:creationId xmlns:a16="http://schemas.microsoft.com/office/drawing/2014/main" id="{D7091E55-36F2-EC6E-BBEA-91F1DD3E290A}"/>
              </a:ext>
            </a:extLst>
          </p:cNvPr>
          <p:cNvSpPr txBox="1"/>
          <p:nvPr/>
        </p:nvSpPr>
        <p:spPr>
          <a:xfrm>
            <a:off x="699190" y="3944203"/>
            <a:ext cx="10601156"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For more information, the Portal XL User manual is available on WILENET.</a:t>
            </a:r>
          </a:p>
          <a:p>
            <a:pPr marL="0" marR="0" indent="0" algn="l" defTabSz="457200" rtl="0" fontAlgn="auto" latinLnBrk="0" hangingPunct="0">
              <a:lnSpc>
                <a:spcPct val="100000"/>
              </a:lnSpc>
              <a:spcBef>
                <a:spcPts val="0"/>
              </a:spcBef>
              <a:spcAft>
                <a:spcPts val="0"/>
              </a:spcAft>
              <a:buClrTx/>
              <a:buSzTx/>
              <a:buFontTx/>
              <a:buNone/>
              <a:tabLst/>
            </a:pPr>
            <a:endParaRPr lang="en-US" dirty="0">
              <a:latin typeface="Public Sans" pitchFamily="2"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Just go to </a:t>
            </a:r>
            <a:r>
              <a:rPr lang="en-US" dirty="0">
                <a:latin typeface="Public Sans" pitchFamily="2" charset="0"/>
              </a:rPr>
              <a:t>w</a:t>
            </a:r>
            <a:r>
              <a:rPr kumimoji="0" lang="en-US" sz="1800" b="0" i="0" u="none" strike="noStrike" cap="none" spc="0" normalizeH="0" baseline="0" dirty="0">
                <a:ln>
                  <a:noFill/>
                </a:ln>
                <a:solidFill>
                  <a:srgbClr val="000000"/>
                </a:solidFill>
                <a:effectLst/>
                <a:uFillTx/>
                <a:latin typeface="Public Sans" pitchFamily="2" charset="0"/>
                <a:sym typeface="Calibri"/>
              </a:rPr>
              <a:t>ilenet.widoj.gov, click on Resources, choose Crime Information Bureau, then click on TIME System Training Materials-Manuals-Forms.  The manual is located under the Manuals section on that page.   </a:t>
            </a:r>
          </a:p>
          <a:p>
            <a:pPr marL="0" marR="0" indent="0" algn="l" defTabSz="457200" rtl="0" fontAlgn="auto" latinLnBrk="0" hangingPunct="0">
              <a:lnSpc>
                <a:spcPct val="100000"/>
              </a:lnSpc>
              <a:spcBef>
                <a:spcPts val="0"/>
              </a:spcBef>
              <a:spcAft>
                <a:spcPts val="0"/>
              </a:spcAft>
              <a:buClrTx/>
              <a:buSzTx/>
              <a:buFontTx/>
              <a:buNone/>
              <a:tabLst/>
            </a:pPr>
            <a:endParaRPr lang="en-US" dirty="0">
              <a:latin typeface="Public Sans" pitchFamily="2" charset="0"/>
            </a:endParaRPr>
          </a:p>
          <a:p>
            <a:pPr marL="0" marR="0" indent="0" algn="l" defTabSz="457200" rtl="0" fontAlgn="auto" latinLnBrk="0" hangingPunct="0">
              <a:lnSpc>
                <a:spcPct val="100000"/>
              </a:lnSpc>
              <a:spcBef>
                <a:spcPts val="0"/>
              </a:spcBef>
              <a:spcAft>
                <a:spcPts val="0"/>
              </a:spcAft>
              <a:buClrTx/>
              <a:buSzTx/>
              <a:buFontTx/>
              <a:buNone/>
              <a:tabLst/>
            </a:pPr>
            <a:r>
              <a:rPr lang="en-US" dirty="0">
                <a:latin typeface="Public Sans" pitchFamily="2" charset="0"/>
                <a:hlinkClick r:id="rId4"/>
              </a:rPr>
              <a:t>TIME System Training Materials-Manuals-Forms | WILENET (widoj.gov)</a:t>
            </a:r>
            <a:endParaRPr kumimoji="0" lang="en-US" sz="1800" b="0" i="0" u="none" strike="noStrike" cap="none" spc="0" normalizeH="0" baseline="0" dirty="0">
              <a:ln>
                <a:noFill/>
              </a:ln>
              <a:solidFill>
                <a:srgbClr val="000000"/>
              </a:solidFill>
              <a:effectLst/>
              <a:uFillTx/>
              <a:latin typeface="Public Sans" pitchFamily="2" charset="0"/>
              <a:sym typeface="Calibri"/>
            </a:endParaRPr>
          </a:p>
        </p:txBody>
      </p:sp>
      <p:pic>
        <p:nvPicPr>
          <p:cNvPr id="4" name="Picture 3">
            <a:extLst>
              <a:ext uri="{FF2B5EF4-FFF2-40B4-BE49-F238E27FC236}">
                <a16:creationId xmlns:a16="http://schemas.microsoft.com/office/drawing/2014/main" id="{9F07D5C8-DB4D-9828-7FB3-3F5C32505B30}"/>
              </a:ext>
            </a:extLst>
          </p:cNvPr>
          <p:cNvPicPr>
            <a:picLocks noChangeAspect="1"/>
          </p:cNvPicPr>
          <p:nvPr/>
        </p:nvPicPr>
        <p:blipFill>
          <a:blip r:embed="rId5"/>
          <a:stretch>
            <a:fillRect/>
          </a:stretch>
        </p:blipFill>
        <p:spPr>
          <a:xfrm>
            <a:off x="699190" y="1841245"/>
            <a:ext cx="5915025" cy="1524000"/>
          </a:xfrm>
          <a:prstGeom prst="rect">
            <a:avLst/>
          </a:prstGeom>
        </p:spPr>
      </p:pic>
      <p:sp>
        <p:nvSpPr>
          <p:cNvPr id="5" name="Title 1">
            <a:extLst>
              <a:ext uri="{FF2B5EF4-FFF2-40B4-BE49-F238E27FC236}">
                <a16:creationId xmlns:a16="http://schemas.microsoft.com/office/drawing/2014/main" id="{FD4F18D1-71D9-7047-7DFF-2B74D07D5772}"/>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Portal XL User Manual</a:t>
            </a:r>
          </a:p>
        </p:txBody>
      </p:sp>
      <p:pic>
        <p:nvPicPr>
          <p:cNvPr id="7" name="Picture 6">
            <a:extLst>
              <a:ext uri="{FF2B5EF4-FFF2-40B4-BE49-F238E27FC236}">
                <a16:creationId xmlns:a16="http://schemas.microsoft.com/office/drawing/2014/main" id="{33E7A823-A336-93D9-EA82-B183AC3AD030}"/>
              </a:ext>
            </a:extLst>
          </p:cNvPr>
          <p:cNvPicPr>
            <a:picLocks noChangeAspect="1"/>
          </p:cNvPicPr>
          <p:nvPr/>
        </p:nvPicPr>
        <p:blipFill>
          <a:blip r:embed="rId6"/>
          <a:stretch>
            <a:fillRect/>
          </a:stretch>
        </p:blipFill>
        <p:spPr>
          <a:xfrm>
            <a:off x="8464171" y="1279664"/>
            <a:ext cx="2392492" cy="3071960"/>
          </a:xfrm>
          <a:prstGeom prst="rect">
            <a:avLst/>
          </a:prstGeom>
        </p:spPr>
      </p:pic>
    </p:spTree>
    <p:extLst>
      <p:ext uri="{BB962C8B-B14F-4D97-AF65-F5344CB8AC3E}">
        <p14:creationId xmlns:p14="http://schemas.microsoft.com/office/powerpoint/2010/main" val="244324543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a:solidFill>
                  <a:schemeClr val="bg1">
                    <a:lumMod val="20000"/>
                    <a:lumOff val="80000"/>
                  </a:schemeClr>
                </a:solidFill>
              </a:rPr>
              <a:t>Question &amp; Answer</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6" name="TextBox 5">
            <a:extLst>
              <a:ext uri="{FF2B5EF4-FFF2-40B4-BE49-F238E27FC236}">
                <a16:creationId xmlns:a16="http://schemas.microsoft.com/office/drawing/2014/main" id="{40D81932-669B-4CB2-9DBC-67B0FC976DF1}"/>
              </a:ext>
            </a:extLst>
          </p:cNvPr>
          <p:cNvSpPr txBox="1"/>
          <p:nvPr/>
        </p:nvSpPr>
        <p:spPr>
          <a:xfrm>
            <a:off x="152706" y="1262287"/>
            <a:ext cx="4405114"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endParaRPr lang="en-US" sz="2000" dirty="0">
              <a:latin typeface="Public Sans ExtraLight"/>
            </a:endParaRPr>
          </a:p>
          <a:p>
            <a:pPr algn="ctr"/>
            <a:r>
              <a:rPr lang="en-US" sz="2000" dirty="0">
                <a:latin typeface="Public Sans ExtraLight"/>
              </a:rPr>
              <a:t>Sarah Cook (Training Officer)</a:t>
            </a:r>
          </a:p>
          <a:p>
            <a:pPr algn="ctr"/>
            <a:r>
              <a:rPr lang="en-US" sz="2000" dirty="0">
                <a:latin typeface="Public Sans ExtraLight"/>
                <a:hlinkClick r:id="rId4"/>
              </a:rPr>
              <a:t>cooksm@doj.state.wi.us</a:t>
            </a:r>
            <a:endParaRPr lang="en-US" sz="2000" dirty="0">
              <a:latin typeface="Public Sans ExtraLight"/>
            </a:endParaRPr>
          </a:p>
          <a:p>
            <a:pPr algn="ctr"/>
            <a:r>
              <a:rPr lang="en-US" sz="2000" dirty="0">
                <a:latin typeface="Public Sans ExtraLight"/>
              </a:rPr>
              <a:t>608-261-7667</a:t>
            </a:r>
          </a:p>
          <a:p>
            <a:pPr algn="ctr"/>
            <a:endParaRPr lang="en-US" sz="2000" dirty="0">
              <a:latin typeface="Public Sans ExtraLight"/>
            </a:endParaRPr>
          </a:p>
          <a:p>
            <a:pPr algn="ctr"/>
            <a:r>
              <a:rPr lang="en-US" sz="2000" dirty="0">
                <a:latin typeface="Public Sans ExtraLight"/>
              </a:rPr>
              <a:t>Ben Brandner (Training Officer)</a:t>
            </a:r>
          </a:p>
          <a:p>
            <a:pPr algn="ctr"/>
            <a:r>
              <a:rPr lang="en-US" sz="2000" dirty="0">
                <a:latin typeface="Public Sans ExtraLight"/>
                <a:hlinkClick r:id="rId5"/>
              </a:rPr>
              <a:t>brandnerb@doj.state.wi.us</a:t>
            </a:r>
            <a:endParaRPr lang="en-US" sz="2000" dirty="0">
              <a:latin typeface="Public Sans ExtraLight"/>
            </a:endParaRPr>
          </a:p>
          <a:p>
            <a:pPr algn="ctr"/>
            <a:r>
              <a:rPr lang="en-US" sz="2000" dirty="0">
                <a:latin typeface="Public Sans ExtraLight"/>
              </a:rPr>
              <a:t>608-266-9341 </a:t>
            </a:r>
          </a:p>
          <a:p>
            <a:pPr algn="ctr"/>
            <a:endParaRPr lang="en-US" sz="2000" dirty="0">
              <a:latin typeface="Public Sans ExtraLight"/>
            </a:endParaRPr>
          </a:p>
          <a:p>
            <a:pPr algn="ctr"/>
            <a:r>
              <a:rPr lang="en-US" sz="2000" dirty="0">
                <a:latin typeface="Public Sans ExtraLight"/>
                <a:hlinkClick r:id="rId6"/>
              </a:rPr>
              <a:t>CIBTrain@doj.state.wi.us</a:t>
            </a:r>
            <a:r>
              <a:rPr lang="en-US" sz="2000" dirty="0">
                <a:latin typeface="Public Sans ExtraLight"/>
              </a:rPr>
              <a:t> </a:t>
            </a:r>
            <a:endParaRPr lang="en-US" sz="2000" dirty="0">
              <a:latin typeface="Public Sans ExtraLight" pitchFamily="2" charset="0"/>
            </a:endParaRPr>
          </a:p>
          <a:p>
            <a:pPr>
              <a:spcBef>
                <a:spcPts val="1800"/>
              </a:spcBef>
              <a:spcAft>
                <a:spcPts val="600"/>
              </a:spcAft>
            </a:pPr>
            <a:endParaRPr lang="en-US" sz="2400" dirty="0">
              <a:latin typeface="Public Sans ExtraLight" pitchFamily="2" charset="0"/>
            </a:endParaRPr>
          </a:p>
          <a:p>
            <a:pPr>
              <a:spcBef>
                <a:spcPts val="1800"/>
              </a:spcBef>
              <a:spcAft>
                <a:spcPts val="600"/>
              </a:spcAft>
            </a:pPr>
            <a:endParaRPr lang="en-US" sz="2400" dirty="0">
              <a:latin typeface="Public Sans ExtraLight" pitchFamily="2" charset="0"/>
            </a:endParaRPr>
          </a:p>
        </p:txBody>
      </p:sp>
      <p:pic>
        <p:nvPicPr>
          <p:cNvPr id="3" name="Picture 2" descr="Logo&#10;&#10;Description automatically generated">
            <a:extLst>
              <a:ext uri="{FF2B5EF4-FFF2-40B4-BE49-F238E27FC236}">
                <a16:creationId xmlns:a16="http://schemas.microsoft.com/office/drawing/2014/main" id="{A4A5B208-658E-470F-BA9C-3F6D7976DC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4840" y="2423241"/>
            <a:ext cx="2011518" cy="2011518"/>
          </a:xfrm>
          <a:prstGeom prst="rect">
            <a:avLst/>
          </a:prstGeom>
        </p:spPr>
      </p:pic>
      <p:sp>
        <p:nvSpPr>
          <p:cNvPr id="5" name="TextBox 4">
            <a:extLst>
              <a:ext uri="{FF2B5EF4-FFF2-40B4-BE49-F238E27FC236}">
                <a16:creationId xmlns:a16="http://schemas.microsoft.com/office/drawing/2014/main" id="{98036EC2-AC4C-3E5A-8900-7C446EF75868}"/>
              </a:ext>
            </a:extLst>
          </p:cNvPr>
          <p:cNvSpPr txBox="1"/>
          <p:nvPr/>
        </p:nvSpPr>
        <p:spPr>
          <a:xfrm>
            <a:off x="4738886" y="1262287"/>
            <a:ext cx="4312718"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dirty="0">
                <a:latin typeface="Public Sans ExtraLight"/>
              </a:rPr>
              <a:t>Zach Polachek (Advanced PPA)</a:t>
            </a:r>
            <a:endParaRPr lang="en-US" sz="2000" dirty="0">
              <a:latin typeface="Public Sans ExtraLight" pitchFamily="2" charset="0"/>
            </a:endParaRPr>
          </a:p>
          <a:p>
            <a:pPr algn="ctr"/>
            <a:r>
              <a:rPr lang="en-US" sz="2000" dirty="0">
                <a:latin typeface="Public Sans ExtraLight"/>
                <a:hlinkClick r:id="rId8"/>
              </a:rPr>
              <a:t>polachekzd@doj.state.wi.us</a:t>
            </a:r>
            <a:endParaRPr lang="en-US" sz="2000" dirty="0">
              <a:latin typeface="Public Sans ExtraLight" pitchFamily="2" charset="0"/>
            </a:endParaRPr>
          </a:p>
          <a:p>
            <a:pPr algn="ctr"/>
            <a:r>
              <a:rPr lang="en-US" sz="2000" dirty="0">
                <a:latin typeface="Public Sans ExtraLight"/>
              </a:rPr>
              <a:t>(608) 264-9470</a:t>
            </a:r>
          </a:p>
          <a:p>
            <a:pPr algn="ctr"/>
            <a:endParaRPr lang="en-US" sz="2000" dirty="0">
              <a:latin typeface="Public Sans ExtraLight"/>
            </a:endParaRPr>
          </a:p>
          <a:p>
            <a:pPr algn="ctr"/>
            <a:r>
              <a:rPr lang="en-US" sz="2000" dirty="0">
                <a:latin typeface="Public Sans ExtraLight"/>
              </a:rPr>
              <a:t>Jeanette Devereaux-Weber (PPA)</a:t>
            </a:r>
          </a:p>
          <a:p>
            <a:pPr algn="ctr"/>
            <a:r>
              <a:rPr lang="en-US" sz="2000" dirty="0">
                <a:latin typeface="Public Sans ExtraLight"/>
                <a:hlinkClick r:id="rId9"/>
              </a:rPr>
              <a:t>devereauxweberjd@doj.state.wi.us</a:t>
            </a:r>
            <a:r>
              <a:rPr lang="en-US" sz="2000" dirty="0">
                <a:latin typeface="Public Sans ExtraLight"/>
              </a:rPr>
              <a:t>	</a:t>
            </a:r>
          </a:p>
          <a:p>
            <a:pPr algn="ctr"/>
            <a:r>
              <a:rPr lang="en-US" sz="2000" dirty="0">
                <a:latin typeface="Public Sans ExtraLight"/>
              </a:rPr>
              <a:t>608-266-2426</a:t>
            </a:r>
          </a:p>
          <a:p>
            <a:pPr algn="ctr"/>
            <a:endParaRPr lang="en-US" sz="2000" dirty="0">
              <a:latin typeface="Public Sans ExtraLight"/>
            </a:endParaRPr>
          </a:p>
          <a:p>
            <a:pPr algn="ctr"/>
            <a:r>
              <a:rPr lang="en-US" sz="2000" dirty="0">
                <a:latin typeface="Public Sans ExtraLight"/>
              </a:rPr>
              <a:t>Jennifer Virgin (PPA)</a:t>
            </a:r>
          </a:p>
          <a:p>
            <a:pPr algn="ctr"/>
            <a:r>
              <a:rPr lang="en-US" sz="2000" dirty="0">
                <a:latin typeface="Public Sans ExtraLight"/>
                <a:hlinkClick r:id="rId10"/>
              </a:rPr>
              <a:t>virginjm@doj.state.wi.us</a:t>
            </a:r>
            <a:r>
              <a:rPr lang="en-US" sz="2000" dirty="0">
                <a:latin typeface="Public Sans ExtraLight"/>
              </a:rPr>
              <a:t>	</a:t>
            </a:r>
          </a:p>
          <a:p>
            <a:pPr algn="ctr"/>
            <a:r>
              <a:rPr lang="en-US" sz="2000">
                <a:latin typeface="Public Sans ExtraLight"/>
              </a:rPr>
              <a:t>608-266-7792</a:t>
            </a:r>
          </a:p>
          <a:p>
            <a:pPr algn="ctr"/>
            <a:endParaRPr lang="en-US" sz="2000" dirty="0">
              <a:latin typeface="Public Sans ExtraLight"/>
            </a:endParaRPr>
          </a:p>
          <a:p>
            <a:pPr algn="ctr"/>
            <a:r>
              <a:rPr lang="en-US" sz="2000" dirty="0">
                <a:latin typeface="Public Sans ExtraLight"/>
              </a:rPr>
              <a:t>Megan </a:t>
            </a:r>
            <a:r>
              <a:rPr lang="en-US" sz="2000" dirty="0" err="1">
                <a:latin typeface="Public Sans ExtraLight"/>
              </a:rPr>
              <a:t>Smaby</a:t>
            </a:r>
            <a:r>
              <a:rPr lang="en-US" sz="2000" dirty="0">
                <a:latin typeface="Public Sans ExtraLight"/>
              </a:rPr>
              <a:t> (PPA)</a:t>
            </a:r>
          </a:p>
          <a:p>
            <a:pPr algn="ctr"/>
            <a:r>
              <a:rPr lang="en-US" sz="2000" dirty="0">
                <a:latin typeface="Public Sans ExtraLight"/>
                <a:hlinkClick r:id="rId11"/>
              </a:rPr>
              <a:t>smabymn@doj.state.wi.us</a:t>
            </a:r>
            <a:r>
              <a:rPr lang="en-US" sz="2000" dirty="0">
                <a:latin typeface="Public Sans ExtraLight"/>
              </a:rPr>
              <a:t>	</a:t>
            </a:r>
          </a:p>
          <a:p>
            <a:pPr algn="ctr"/>
            <a:r>
              <a:rPr lang="en-US" sz="2000" dirty="0">
                <a:latin typeface="Public Sans ExtraLight"/>
              </a:rPr>
              <a:t>608-261-8135</a:t>
            </a:r>
          </a:p>
        </p:txBody>
      </p:sp>
    </p:spTree>
    <p:extLst>
      <p:ext uri="{BB962C8B-B14F-4D97-AF65-F5344CB8AC3E}">
        <p14:creationId xmlns:p14="http://schemas.microsoft.com/office/powerpoint/2010/main" val="27885654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C3F"/>
        </a:solidFill>
        <a:effectLst/>
      </p:bgPr>
    </p:bg>
    <p:spTree>
      <p:nvGrpSpPr>
        <p:cNvPr id="1" name=""/>
        <p:cNvGrpSpPr/>
        <p:nvPr/>
      </p:nvGrpSpPr>
      <p:grpSpPr>
        <a:xfrm>
          <a:off x="0" y="0"/>
          <a:ext cx="0" cy="0"/>
          <a:chOff x="0" y="0"/>
          <a:chExt cx="0" cy="0"/>
        </a:xfrm>
      </p:grpSpPr>
      <p:pic>
        <p:nvPicPr>
          <p:cNvPr id="210" name="doj-logo-color.png" descr="doj-logo-color.png"/>
          <p:cNvPicPr>
            <a:picLocks noChangeAspect="1"/>
          </p:cNvPicPr>
          <p:nvPr/>
        </p:nvPicPr>
        <p:blipFill>
          <a:blip r:embed="rId2"/>
          <a:stretch>
            <a:fillRect/>
          </a:stretch>
        </p:blipFill>
        <p:spPr>
          <a:xfrm>
            <a:off x="4313347" y="737162"/>
            <a:ext cx="3565306" cy="3565306"/>
          </a:xfrm>
          <a:prstGeom prst="rect">
            <a:avLst/>
          </a:prstGeom>
          <a:ln w="12700">
            <a:miter lim="400000"/>
          </a:ln>
        </p:spPr>
      </p:pic>
      <p:sp>
        <p:nvSpPr>
          <p:cNvPr id="211" name="Title 1"/>
          <p:cNvSpPr txBox="1"/>
          <p:nvPr/>
        </p:nvSpPr>
        <p:spPr>
          <a:xfrm>
            <a:off x="886740" y="5000700"/>
            <a:ext cx="10418520" cy="12649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algn="ctr" defTabSz="914400">
              <a:defRPr sz="4000">
                <a:solidFill>
                  <a:srgbClr val="FFFFFF"/>
                </a:solidFill>
                <a:latin typeface="Public Sans Thin Medium"/>
                <a:ea typeface="Public Sans Thin Medium"/>
                <a:cs typeface="Public Sans Thin Medium"/>
                <a:sym typeface="Public Sans Thin Medium"/>
              </a:defRPr>
            </a:lvl1pPr>
          </a:lstStyle>
          <a:p>
            <a:r>
              <a:rPr>
                <a:latin typeface="Public Sans SemiBold" pitchFamily="2" charset="0"/>
              </a:rPr>
              <a:t>Thank You!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10" name="Title 1"/>
          <p:cNvSpPr txBox="1">
            <a:spLocks noGrp="1"/>
          </p:cNvSpPr>
          <p:nvPr>
            <p:ph type="title"/>
          </p:nvPr>
        </p:nvSpPr>
        <p:spPr>
          <a:xfrm>
            <a:off x="699190" y="250075"/>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Trainers</a:t>
            </a:r>
            <a:endParaRPr dirty="0">
              <a:solidFill>
                <a:schemeClr val="bg1">
                  <a:lumMod val="20000"/>
                  <a:lumOff val="80000"/>
                </a:schemeClr>
              </a:solidFill>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3"/>
              </a:rPr>
              <a:t>https://www.doj.state.wi.us/</a:t>
            </a:r>
          </a:p>
        </p:txBody>
      </p:sp>
      <p:sp>
        <p:nvSpPr>
          <p:cNvPr id="5" name="TextBox 4">
            <a:extLst>
              <a:ext uri="{FF2B5EF4-FFF2-40B4-BE49-F238E27FC236}">
                <a16:creationId xmlns:a16="http://schemas.microsoft.com/office/drawing/2014/main" id="{5139CDA3-8943-425C-9DD2-F1F366E6F058}"/>
              </a:ext>
            </a:extLst>
          </p:cNvPr>
          <p:cNvSpPr txBox="1"/>
          <p:nvPr/>
        </p:nvSpPr>
        <p:spPr>
          <a:xfrm>
            <a:off x="2655671" y="2061601"/>
            <a:ext cx="3238052" cy="2169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Ben Brandner is a Training </a:t>
            </a:r>
            <a:r>
              <a:rPr lang="en-US" sz="1500" dirty="0">
                <a:latin typeface="Public Sans" pitchFamily="2" charset="0"/>
                <a:ea typeface="Arial Unicode MS"/>
                <a:cs typeface="Arial Unicode MS"/>
              </a:rPr>
              <a:t>O</a:t>
            </a:r>
            <a:r>
              <a:rPr lang="en-US" sz="1500" dirty="0">
                <a:ln>
                  <a:noFill/>
                </a:ln>
                <a:solidFill>
                  <a:srgbClr val="000000"/>
                </a:solidFill>
                <a:effectLst/>
                <a:latin typeface="Public Sans" pitchFamily="2" charset="0"/>
                <a:ea typeface="Arial Unicode MS"/>
                <a:cs typeface="Arial Unicode MS"/>
              </a:rPr>
              <a:t>fficer with the Wisconsin Department of Justice.  Ben joined the Wisconsin Department of Justice as Justice Program Associate in 2015. He has been with the TIME &amp; Tech unit since 2021.  Ben previously worked in the hospitality industry as a food safety trainer</a:t>
            </a: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7" name="TextBox 6">
            <a:extLst>
              <a:ext uri="{FF2B5EF4-FFF2-40B4-BE49-F238E27FC236}">
                <a16:creationId xmlns:a16="http://schemas.microsoft.com/office/drawing/2014/main" id="{D62BBFEA-4EB6-45C3-A9E5-F43236263785}"/>
              </a:ext>
            </a:extLst>
          </p:cNvPr>
          <p:cNvSpPr txBox="1"/>
          <p:nvPr/>
        </p:nvSpPr>
        <p:spPr>
          <a:xfrm>
            <a:off x="8508255" y="2100401"/>
            <a:ext cx="3494636" cy="2400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Sarah Cook is a Training Officer </a:t>
            </a:r>
            <a:r>
              <a:rPr lang="en-US" sz="1500" dirty="0">
                <a:latin typeface="Public Sans" pitchFamily="2" charset="0"/>
                <a:ea typeface="Arial Unicode MS"/>
                <a:cs typeface="Arial Unicode MS"/>
              </a:rPr>
              <a:t>with the Wisconsin Department of Justice and has been with the unit since 2021.  Prior to that, </a:t>
            </a:r>
            <a:r>
              <a:rPr lang="en-US" sz="1500" dirty="0">
                <a:ln>
                  <a:noFill/>
                </a:ln>
                <a:solidFill>
                  <a:srgbClr val="000000"/>
                </a:solidFill>
                <a:effectLst/>
                <a:latin typeface="Public Sans" pitchFamily="2" charset="0"/>
                <a:ea typeface="Arial Unicode MS"/>
                <a:cs typeface="Arial Unicode MS"/>
              </a:rPr>
              <a:t>Sarah worked for the Waukesha County Communications Center (911 dispatch center) as a dispatcher for over 14 years and traine</a:t>
            </a:r>
            <a:r>
              <a:rPr lang="en-US" sz="1500" dirty="0">
                <a:latin typeface="Public Sans" pitchFamily="2" charset="0"/>
                <a:ea typeface="Arial Unicode MS"/>
                <a:cs typeface="Arial Unicode MS"/>
              </a:rPr>
              <a:t>d new hires both on the job and in the classroom for 11 years. </a:t>
            </a:r>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8" name="TextBox 7">
            <a:extLst>
              <a:ext uri="{FF2B5EF4-FFF2-40B4-BE49-F238E27FC236}">
                <a16:creationId xmlns:a16="http://schemas.microsoft.com/office/drawing/2014/main" id="{1E9B8B3E-3041-4237-961E-7CBE455E4238}"/>
              </a:ext>
            </a:extLst>
          </p:cNvPr>
          <p:cNvSpPr txBox="1"/>
          <p:nvPr/>
        </p:nvSpPr>
        <p:spPr>
          <a:xfrm>
            <a:off x="3320636" y="1692271"/>
            <a:ext cx="159755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Ben Brandner</a:t>
            </a:r>
          </a:p>
        </p:txBody>
      </p:sp>
      <p:sp>
        <p:nvSpPr>
          <p:cNvPr id="9" name="TextBox 8">
            <a:extLst>
              <a:ext uri="{FF2B5EF4-FFF2-40B4-BE49-F238E27FC236}">
                <a16:creationId xmlns:a16="http://schemas.microsoft.com/office/drawing/2014/main" id="{144D81E5-26D0-4383-88F6-59C65066C488}"/>
              </a:ext>
            </a:extLst>
          </p:cNvPr>
          <p:cNvSpPr txBox="1"/>
          <p:nvPr/>
        </p:nvSpPr>
        <p:spPr>
          <a:xfrm>
            <a:off x="8883691" y="1694793"/>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Sarah Cook</a:t>
            </a:r>
          </a:p>
        </p:txBody>
      </p:sp>
      <p:pic>
        <p:nvPicPr>
          <p:cNvPr id="15" name="Picture 14">
            <a:extLst>
              <a:ext uri="{FF2B5EF4-FFF2-40B4-BE49-F238E27FC236}">
                <a16:creationId xmlns:a16="http://schemas.microsoft.com/office/drawing/2014/main" id="{1EDA7A8A-ECD1-4B05-BDFC-EDDE63A59B2D}"/>
              </a:ext>
            </a:extLst>
          </p:cNvPr>
          <p:cNvPicPr/>
          <p:nvPr/>
        </p:nvPicPr>
        <p:blipFill rotWithShape="1">
          <a:blip r:embed="rId4" cstate="print">
            <a:extLst>
              <a:ext uri="{28A0092B-C50C-407E-A947-70E740481C1C}">
                <a14:useLocalDpi xmlns:a14="http://schemas.microsoft.com/office/drawing/2010/main" val="0"/>
              </a:ext>
            </a:extLst>
          </a:blip>
          <a:srcRect l="9710" t="9212" r="9262"/>
          <a:stretch/>
        </p:blipFill>
        <p:spPr>
          <a:xfrm>
            <a:off x="58206" y="1604144"/>
            <a:ext cx="2560320" cy="3474720"/>
          </a:xfrm>
          <a:prstGeom prst="rect">
            <a:avLst/>
          </a:prstGeom>
        </p:spPr>
      </p:pic>
      <p:pic>
        <p:nvPicPr>
          <p:cNvPr id="2" name="Picture 1">
            <a:extLst>
              <a:ext uri="{FF2B5EF4-FFF2-40B4-BE49-F238E27FC236}">
                <a16:creationId xmlns:a16="http://schemas.microsoft.com/office/drawing/2014/main" id="{3B3DF974-5A5A-48B2-B9EF-7CEC781F6937}"/>
              </a:ext>
            </a:extLst>
          </p:cNvPr>
          <p:cNvPicPr/>
          <p:nvPr/>
        </p:nvPicPr>
        <p:blipFill rotWithShape="1">
          <a:blip r:embed="rId5" cstate="print">
            <a:extLst>
              <a:ext uri="{28A0092B-C50C-407E-A947-70E740481C1C}">
                <a14:useLocalDpi xmlns:a14="http://schemas.microsoft.com/office/drawing/2010/main" val="0"/>
              </a:ext>
            </a:extLst>
          </a:blip>
          <a:srcRect l="23741" t="9480" r="11242" b="12408"/>
          <a:stretch/>
        </p:blipFill>
        <p:spPr>
          <a:xfrm>
            <a:off x="5893723" y="1692271"/>
            <a:ext cx="2468880" cy="3474720"/>
          </a:xfrm>
          <a:prstGeom prst="rect">
            <a:avLst/>
          </a:prstGeom>
        </p:spPr>
      </p:pic>
    </p:spTree>
    <p:extLst>
      <p:ext uri="{BB962C8B-B14F-4D97-AF65-F5344CB8AC3E}">
        <p14:creationId xmlns:p14="http://schemas.microsoft.com/office/powerpoint/2010/main" val="5627372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9D3FAA93-4C09-FE24-1AC4-CA36B538AA06}"/>
              </a:ext>
            </a:extLst>
          </p:cNvPr>
          <p:cNvSpPr txBox="1">
            <a:spLocks/>
          </p:cNvSpPr>
          <p:nvPr/>
        </p:nvSpPr>
        <p:spPr>
          <a:xfrm>
            <a:off x="295642" y="250073"/>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Program &amp; Policy Analysts (PPAs)</a:t>
            </a:r>
          </a:p>
        </p:txBody>
      </p:sp>
      <p:sp>
        <p:nvSpPr>
          <p:cNvPr id="3" name="TextBox 2">
            <a:extLst>
              <a:ext uri="{FF2B5EF4-FFF2-40B4-BE49-F238E27FC236}">
                <a16:creationId xmlns:a16="http://schemas.microsoft.com/office/drawing/2014/main" id="{7144CB5C-4DB6-1E6C-6EDB-96192B53C3A1}"/>
              </a:ext>
            </a:extLst>
          </p:cNvPr>
          <p:cNvSpPr txBox="1"/>
          <p:nvPr/>
        </p:nvSpPr>
        <p:spPr>
          <a:xfrm>
            <a:off x="2976522" y="1925042"/>
            <a:ext cx="2907928" cy="33701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effectLst/>
                <a:latin typeface="Public Sans" pitchFamily="2" charset="0"/>
                <a:ea typeface="Calibri" panose="020F0502020204030204" pitchFamily="34" charset="0"/>
              </a:rPr>
              <a:t>Zach is the Program &amp; Policy Analyst-Advanced for the Crime Information Bureau at the Wisconsin DOJ. Zach started with WI DOJ in 2012 as a Firearms Unit LPPA. He transferred to the TIME &amp; Tech Unit in 2015 as Program &amp; Policy Analyst. Zach has been in the TIME &amp; Tech Unit for 8 ½ years and has completed the FBI Level 1 Cyber Investigator Certification Program.</a:t>
            </a:r>
          </a:p>
          <a:p>
            <a:endParaRPr lang="en-US" dirty="0">
              <a:latin typeface="Public Sans"/>
            </a:endParaRPr>
          </a:p>
        </p:txBody>
      </p:sp>
      <p:sp>
        <p:nvSpPr>
          <p:cNvPr id="4" name="TextBox 3">
            <a:extLst>
              <a:ext uri="{FF2B5EF4-FFF2-40B4-BE49-F238E27FC236}">
                <a16:creationId xmlns:a16="http://schemas.microsoft.com/office/drawing/2014/main" id="{2D11C10D-CD6A-DD18-4086-43D0D350CC46}"/>
              </a:ext>
            </a:extLst>
          </p:cNvPr>
          <p:cNvSpPr txBox="1"/>
          <p:nvPr/>
        </p:nvSpPr>
        <p:spPr>
          <a:xfrm>
            <a:off x="3235802" y="1547331"/>
            <a:ext cx="1928648" cy="382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dirty="0">
                <a:latin typeface="Public Sans"/>
              </a:rPr>
              <a:t>Zach Polachek</a:t>
            </a:r>
            <a:endParaRPr lang="en-US" b="1" dirty="0"/>
          </a:p>
        </p:txBody>
      </p:sp>
      <p:sp>
        <p:nvSpPr>
          <p:cNvPr id="5" name="TextBox 4">
            <a:extLst>
              <a:ext uri="{FF2B5EF4-FFF2-40B4-BE49-F238E27FC236}">
                <a16:creationId xmlns:a16="http://schemas.microsoft.com/office/drawing/2014/main" id="{543B9009-CDB1-1E96-4FE7-2E107572D316}"/>
              </a:ext>
            </a:extLst>
          </p:cNvPr>
          <p:cNvSpPr txBox="1"/>
          <p:nvPr/>
        </p:nvSpPr>
        <p:spPr>
          <a:xfrm>
            <a:off x="8872134" y="1965981"/>
            <a:ext cx="2905106" cy="2169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effectLst/>
                <a:latin typeface="Public Sans" pitchFamily="2" charset="0"/>
                <a:ea typeface="Calibri" panose="020F0502020204030204" pitchFamily="34" charset="0"/>
              </a:rPr>
              <a:t>Jeanette Devereaux-Weber has been a Program &amp; Policy Analyst for the TIME &amp; Technical Unit since 2019. She started her WI DOJ career in the Criminal History Unit as a Criminal History Records </a:t>
            </a:r>
            <a:r>
              <a:rPr lang="en-US" sz="1500" dirty="0">
                <a:latin typeface="Public Sans" pitchFamily="2" charset="0"/>
                <a:ea typeface="Calibri" panose="020F0502020204030204" pitchFamily="34" charset="0"/>
              </a:rPr>
              <a:t>S</a:t>
            </a:r>
            <a:r>
              <a:rPr lang="en-US" sz="1500" dirty="0">
                <a:effectLst/>
                <a:latin typeface="Public Sans" pitchFamily="2" charset="0"/>
                <a:ea typeface="Calibri" panose="020F0502020204030204" pitchFamily="34" charset="0"/>
              </a:rPr>
              <a:t>pecialist in 2012.</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7" name="TextBox 6">
            <a:extLst>
              <a:ext uri="{FF2B5EF4-FFF2-40B4-BE49-F238E27FC236}">
                <a16:creationId xmlns:a16="http://schemas.microsoft.com/office/drawing/2014/main" id="{1598403F-A2C0-F1CC-7428-3E87E0D8594D}"/>
              </a:ext>
            </a:extLst>
          </p:cNvPr>
          <p:cNvSpPr txBox="1"/>
          <p:nvPr/>
        </p:nvSpPr>
        <p:spPr>
          <a:xfrm>
            <a:off x="8872134" y="1547331"/>
            <a:ext cx="30979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Jeanette Devereau</a:t>
            </a:r>
            <a:r>
              <a:rPr lang="en-US" b="1" dirty="0">
                <a:latin typeface="Public Sans" pitchFamily="2" charset="0"/>
              </a:rPr>
              <a:t>x-Weber</a:t>
            </a:r>
            <a:endParaRPr kumimoji="0" lang="en-US" b="1" i="0" u="none" strike="noStrike" cap="none" spc="0" normalizeH="0" baseline="0" dirty="0">
              <a:ln>
                <a:noFill/>
              </a:ln>
              <a:solidFill>
                <a:srgbClr val="000000"/>
              </a:solidFill>
              <a:effectLst/>
              <a:uFillTx/>
              <a:latin typeface="Public Sans" pitchFamily="2" charset="0"/>
              <a:sym typeface="Calibri"/>
            </a:endParaRPr>
          </a:p>
        </p:txBody>
      </p:sp>
      <p:pic>
        <p:nvPicPr>
          <p:cNvPr id="16" name="Picture 15" descr="A picture containing person, person, wearing, suit&#10;&#10;Description automatically generated">
            <a:extLst>
              <a:ext uri="{FF2B5EF4-FFF2-40B4-BE49-F238E27FC236}">
                <a16:creationId xmlns:a16="http://schemas.microsoft.com/office/drawing/2014/main" id="{F1616627-463E-6CD8-ED1A-C48CBA8E53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886" r="4561" b="10192"/>
          <a:stretch/>
        </p:blipFill>
        <p:spPr>
          <a:xfrm>
            <a:off x="42332" y="1516097"/>
            <a:ext cx="2655346" cy="3463495"/>
          </a:xfrm>
          <a:prstGeom prst="rect">
            <a:avLst/>
          </a:prstGeom>
        </p:spPr>
      </p:pic>
      <p:pic>
        <p:nvPicPr>
          <p:cNvPr id="18" name="Picture 17" descr="A person smiling in front of flags&#10;&#10;Description automatically generated with low confidence">
            <a:extLst>
              <a:ext uri="{FF2B5EF4-FFF2-40B4-BE49-F238E27FC236}">
                <a16:creationId xmlns:a16="http://schemas.microsoft.com/office/drawing/2014/main" id="{E8F1E490-6BD6-0A8F-BA07-37614E03D6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83" r="10181" b="25887"/>
          <a:stretch/>
        </p:blipFill>
        <p:spPr>
          <a:xfrm>
            <a:off x="6104679" y="1516097"/>
            <a:ext cx="2547226" cy="3393652"/>
          </a:xfrm>
          <a:prstGeom prst="rect">
            <a:avLst/>
          </a:prstGeom>
        </p:spPr>
      </p:pic>
    </p:spTree>
    <p:extLst>
      <p:ext uri="{BB962C8B-B14F-4D97-AF65-F5344CB8AC3E}">
        <p14:creationId xmlns:p14="http://schemas.microsoft.com/office/powerpoint/2010/main" val="25141588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9D3FAA93-4C09-FE24-1AC4-CA36B538AA06}"/>
              </a:ext>
            </a:extLst>
          </p:cNvPr>
          <p:cNvSpPr txBox="1">
            <a:spLocks/>
          </p:cNvSpPr>
          <p:nvPr/>
        </p:nvSpPr>
        <p:spPr>
          <a:xfrm>
            <a:off x="295642" y="250073"/>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fontScale="92500"/>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Program &amp; Policy Analysts (PPAs) continued</a:t>
            </a:r>
          </a:p>
        </p:txBody>
      </p:sp>
      <p:sp>
        <p:nvSpPr>
          <p:cNvPr id="6" name="TextBox 5">
            <a:extLst>
              <a:ext uri="{FF2B5EF4-FFF2-40B4-BE49-F238E27FC236}">
                <a16:creationId xmlns:a16="http://schemas.microsoft.com/office/drawing/2014/main" id="{EFCD1426-1E6F-3716-5643-81F457BFE336}"/>
              </a:ext>
            </a:extLst>
          </p:cNvPr>
          <p:cNvSpPr txBox="1"/>
          <p:nvPr/>
        </p:nvSpPr>
        <p:spPr>
          <a:xfrm>
            <a:off x="2819625" y="1957931"/>
            <a:ext cx="3228207" cy="4413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kern="100" dirty="0">
                <a:effectLst/>
                <a:latin typeface="Public Sans" pitchFamily="2" charset="0"/>
                <a:ea typeface="Calibri" panose="020F0502020204030204" pitchFamily="34" charset="0"/>
                <a:cs typeface="Times New Roman" panose="02020603050405020304" pitchFamily="18" charset="0"/>
              </a:rPr>
              <a:t>Jenn started in CIB in 2017 as a member of the Firearms Unit.  In March of 2018 she transferred to the Department of Revenue.  Jenn returned to the Firearms Unit in January 2019 as a JPA Senior.  In October 2021, Jenn was promoted to JPA Advanced.  She has helped update training manuals, trained new hires, and has been a resource for other team members.  In August 2023, she accepted a new role as a Program and Policy Analyst in the TIME and Technical Unit.  Jenn is excited to learn more about the TIME System.</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12" name="TextBox 11">
            <a:extLst>
              <a:ext uri="{FF2B5EF4-FFF2-40B4-BE49-F238E27FC236}">
                <a16:creationId xmlns:a16="http://schemas.microsoft.com/office/drawing/2014/main" id="{DB773EF1-E9A2-2B4F-26CC-F69063ECACFC}"/>
              </a:ext>
            </a:extLst>
          </p:cNvPr>
          <p:cNvSpPr txBox="1"/>
          <p:nvPr/>
        </p:nvSpPr>
        <p:spPr>
          <a:xfrm>
            <a:off x="3342601" y="1588601"/>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Jennifer Virgin</a:t>
            </a:r>
          </a:p>
        </p:txBody>
      </p:sp>
      <p:sp>
        <p:nvSpPr>
          <p:cNvPr id="13" name="TextBox 12">
            <a:extLst>
              <a:ext uri="{FF2B5EF4-FFF2-40B4-BE49-F238E27FC236}">
                <a16:creationId xmlns:a16="http://schemas.microsoft.com/office/drawing/2014/main" id="{AEDB16C0-7459-9E39-E208-9EC6C9A6F4BD}"/>
              </a:ext>
            </a:extLst>
          </p:cNvPr>
          <p:cNvSpPr txBox="1"/>
          <p:nvPr/>
        </p:nvSpPr>
        <p:spPr>
          <a:xfrm>
            <a:off x="9384311" y="1611630"/>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Megan Smaby</a:t>
            </a:r>
          </a:p>
        </p:txBody>
      </p:sp>
      <p:sp>
        <p:nvSpPr>
          <p:cNvPr id="14" name="TextBox 13">
            <a:extLst>
              <a:ext uri="{FF2B5EF4-FFF2-40B4-BE49-F238E27FC236}">
                <a16:creationId xmlns:a16="http://schemas.microsoft.com/office/drawing/2014/main" id="{47BBC6B3-70EF-87D4-1394-4EA7223DF545}"/>
              </a:ext>
            </a:extLst>
          </p:cNvPr>
          <p:cNvSpPr txBox="1"/>
          <p:nvPr/>
        </p:nvSpPr>
        <p:spPr>
          <a:xfrm>
            <a:off x="8691242" y="1957932"/>
            <a:ext cx="3500758"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Megan joined the TIME and Tech unit in 2023. </a:t>
            </a:r>
            <a:r>
              <a:rPr lang="en-US" sz="1500" dirty="0">
                <a:effectLst/>
                <a:latin typeface="Public Sans" pitchFamily="2" charset="0"/>
                <a:ea typeface="Calibri" panose="020F0502020204030204" pitchFamily="34" charset="0"/>
              </a:rPr>
              <a:t>Megan Smaby started in CIB in 2016 has an LTE for the Firearms Unit. She has spent the last 7 years conducting background checks for Wisconsin Concealed Carry licenses, HR218 certifications, and handgun purchases. In addition, she assisted law enforcement agencies in completing their firearm return checks. She is leaving the Firearms Unit as an Advanced Justice Program Associate and is looking forward to her new role as a Program and Policy Analyst with the TIME and Technical Unit.</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pic>
        <p:nvPicPr>
          <p:cNvPr id="20" name="Picture 19">
            <a:extLst>
              <a:ext uri="{FF2B5EF4-FFF2-40B4-BE49-F238E27FC236}">
                <a16:creationId xmlns:a16="http://schemas.microsoft.com/office/drawing/2014/main" id="{A01E66DE-BBD6-218E-F84D-2B26FA1C6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4" r="994" b="16353"/>
          <a:stretch/>
        </p:blipFill>
        <p:spPr>
          <a:xfrm>
            <a:off x="25903" y="1614956"/>
            <a:ext cx="2617508" cy="3104867"/>
          </a:xfrm>
          <a:prstGeom prst="rect">
            <a:avLst/>
          </a:prstGeom>
        </p:spPr>
      </p:pic>
      <p:pic>
        <p:nvPicPr>
          <p:cNvPr id="22" name="Picture 21">
            <a:extLst>
              <a:ext uri="{FF2B5EF4-FFF2-40B4-BE49-F238E27FC236}">
                <a16:creationId xmlns:a16="http://schemas.microsoft.com/office/drawing/2014/main" id="{26739F33-E2F3-FA5C-FBE0-13C3B67357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85" t="7273" r="5856" b="21375"/>
          <a:stretch/>
        </p:blipFill>
        <p:spPr>
          <a:xfrm>
            <a:off x="6162741" y="1611630"/>
            <a:ext cx="2413591" cy="3135138"/>
          </a:xfrm>
          <a:prstGeom prst="rect">
            <a:avLst/>
          </a:prstGeom>
        </p:spPr>
      </p:pic>
    </p:spTree>
    <p:extLst>
      <p:ext uri="{BB962C8B-B14F-4D97-AF65-F5344CB8AC3E}">
        <p14:creationId xmlns:p14="http://schemas.microsoft.com/office/powerpoint/2010/main" val="25633503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TIME System Operations Manager</a:t>
            </a:r>
            <a:endParaRPr dirty="0">
              <a:solidFill>
                <a:schemeClr val="bg1">
                  <a:lumMod val="20000"/>
                  <a:lumOff val="80000"/>
                </a:schemeClr>
              </a:solidFill>
            </a:endParaRPr>
          </a:p>
        </p:txBody>
      </p:sp>
      <p:pic>
        <p:nvPicPr>
          <p:cNvPr id="4" name="Picture 3">
            <a:extLst>
              <a:ext uri="{FF2B5EF4-FFF2-40B4-BE49-F238E27FC236}">
                <a16:creationId xmlns:a16="http://schemas.microsoft.com/office/drawing/2014/main" id="{01996F78-7D65-CDDA-763A-7B884CE5E9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2086" y="1805948"/>
            <a:ext cx="2468880" cy="3703320"/>
          </a:xfrm>
          <a:prstGeom prst="rect">
            <a:avLst/>
          </a:prstGeom>
        </p:spPr>
      </p:pic>
      <p:sp>
        <p:nvSpPr>
          <p:cNvPr id="7" name="TextBox 6">
            <a:extLst>
              <a:ext uri="{FF2B5EF4-FFF2-40B4-BE49-F238E27FC236}">
                <a16:creationId xmlns:a16="http://schemas.microsoft.com/office/drawing/2014/main" id="{E820DD96-7795-DE32-E30D-F12B7ABA0D6B}"/>
              </a:ext>
            </a:extLst>
          </p:cNvPr>
          <p:cNvSpPr txBox="1"/>
          <p:nvPr/>
        </p:nvSpPr>
        <p:spPr>
          <a:xfrm>
            <a:off x="4470057" y="2132635"/>
            <a:ext cx="6057900"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effectLst/>
                <a:latin typeface="Public Sans Light" pitchFamily="2" charset="0"/>
                <a:ea typeface="Arial Unicode MS"/>
                <a:cs typeface="Times New Roman" panose="02020603050405020304" pitchFamily="18" charset="0"/>
              </a:rPr>
              <a:t>Brian returned to DOJ in July of 2021, taking over the TSCC (TIME System Control Center) Operations Manager position. Brian has been with the State of Wisconsin for 18 years and has worked in the Department of Health Services, Department of Corrections, Department of Transportation, and most notably, 12 of those years in TSCC. </a:t>
            </a:r>
            <a:endParaRPr lang="en-US" dirty="0"/>
          </a:p>
        </p:txBody>
      </p:sp>
      <p:sp>
        <p:nvSpPr>
          <p:cNvPr id="3" name="TextBox 2">
            <a:extLst>
              <a:ext uri="{FF2B5EF4-FFF2-40B4-BE49-F238E27FC236}">
                <a16:creationId xmlns:a16="http://schemas.microsoft.com/office/drawing/2014/main" id="{E3855A2B-74F6-F45F-FBA5-77489F90C94B}"/>
              </a:ext>
            </a:extLst>
          </p:cNvPr>
          <p:cNvSpPr txBox="1"/>
          <p:nvPr/>
        </p:nvSpPr>
        <p:spPr>
          <a:xfrm>
            <a:off x="5809397" y="1738645"/>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Brian Kalinoski</a:t>
            </a:r>
          </a:p>
        </p:txBody>
      </p:sp>
    </p:spTree>
    <p:extLst>
      <p:ext uri="{BB962C8B-B14F-4D97-AF65-F5344CB8AC3E}">
        <p14:creationId xmlns:p14="http://schemas.microsoft.com/office/powerpoint/2010/main" val="20340175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Recent Departures</a:t>
            </a:r>
            <a:endParaRPr dirty="0">
              <a:solidFill>
                <a:schemeClr val="bg1">
                  <a:lumMod val="20000"/>
                  <a:lumOff val="80000"/>
                </a:schemeClr>
              </a:solidFill>
            </a:endParaRPr>
          </a:p>
        </p:txBody>
      </p:sp>
      <p:pic>
        <p:nvPicPr>
          <p:cNvPr id="3" name="Picture 6" descr="Freshcorn2.jpg">
            <a:extLst>
              <a:ext uri="{FF2B5EF4-FFF2-40B4-BE49-F238E27FC236}">
                <a16:creationId xmlns:a16="http://schemas.microsoft.com/office/drawing/2014/main" id="{286C2B70-43AB-D713-DF72-B75240C543FB}"/>
              </a:ext>
            </a:extLst>
          </p:cNvPr>
          <p:cNvPicPr>
            <a:picLocks noChangeAspect="1"/>
          </p:cNvPicPr>
          <p:nvPr/>
        </p:nvPicPr>
        <p:blipFill rotWithShape="1">
          <a:blip r:embed="rId4"/>
          <a:srcRect l="21910" t="22025" r="20787" b="26847"/>
          <a:stretch/>
        </p:blipFill>
        <p:spPr>
          <a:xfrm>
            <a:off x="699190" y="1572642"/>
            <a:ext cx="3412965" cy="4571585"/>
          </a:xfrm>
          <a:prstGeom prst="rect">
            <a:avLst/>
          </a:prstGeom>
        </p:spPr>
      </p:pic>
      <p:sp>
        <p:nvSpPr>
          <p:cNvPr id="5" name="TextBox 4">
            <a:extLst>
              <a:ext uri="{FF2B5EF4-FFF2-40B4-BE49-F238E27FC236}">
                <a16:creationId xmlns:a16="http://schemas.microsoft.com/office/drawing/2014/main" id="{C284E5EE-0793-FB55-CA74-C8DDACCFF7BF}"/>
              </a:ext>
            </a:extLst>
          </p:cNvPr>
          <p:cNvSpPr txBox="1"/>
          <p:nvPr/>
        </p:nvSpPr>
        <p:spPr>
          <a:xfrm>
            <a:off x="4799402" y="2095206"/>
            <a:ext cx="5381827"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0" i="0" u="none" strike="noStrike" baseline="0" dirty="0">
                <a:latin typeface="Public Sans"/>
              </a:rPr>
              <a:t>Emily Freshcorn was the Senior Training Officer in the Crime Information Bureau of the Wisconsin Department of Justice and has been with the unit since 2016.  She will be returning to her home state and will be missed! </a:t>
            </a:r>
            <a:endParaRPr lang="en-US" dirty="0">
              <a:latin typeface="Public Sans"/>
            </a:endParaRPr>
          </a:p>
        </p:txBody>
      </p:sp>
      <p:sp>
        <p:nvSpPr>
          <p:cNvPr id="6" name="TextBox 5">
            <a:extLst>
              <a:ext uri="{FF2B5EF4-FFF2-40B4-BE49-F238E27FC236}">
                <a16:creationId xmlns:a16="http://schemas.microsoft.com/office/drawing/2014/main" id="{C35EA832-9205-98B3-D3CC-68624A631B54}"/>
              </a:ext>
            </a:extLst>
          </p:cNvPr>
          <p:cNvSpPr txBox="1"/>
          <p:nvPr/>
        </p:nvSpPr>
        <p:spPr>
          <a:xfrm>
            <a:off x="5471559" y="1689978"/>
            <a:ext cx="28771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dirty="0">
                <a:latin typeface="Public Sans"/>
              </a:rPr>
              <a:t>Emily Freshcorn</a:t>
            </a:r>
            <a:endParaRPr lang="en-US" b="1" dirty="0"/>
          </a:p>
        </p:txBody>
      </p:sp>
      <p:pic>
        <p:nvPicPr>
          <p:cNvPr id="13" name="Graphic 12" descr="Crying face with solid fill with solid fill">
            <a:extLst>
              <a:ext uri="{FF2B5EF4-FFF2-40B4-BE49-F238E27FC236}">
                <a16:creationId xmlns:a16="http://schemas.microsoft.com/office/drawing/2014/main" id="{3A534624-8DE7-1DE7-D778-835AC47B62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6040" y="4253622"/>
            <a:ext cx="914400" cy="914400"/>
          </a:xfrm>
          <a:prstGeom prst="rect">
            <a:avLst/>
          </a:prstGeom>
        </p:spPr>
      </p:pic>
    </p:spTree>
    <p:extLst>
      <p:ext uri="{BB962C8B-B14F-4D97-AF65-F5344CB8AC3E}">
        <p14:creationId xmlns:p14="http://schemas.microsoft.com/office/powerpoint/2010/main" val="9879546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1" y="-3739"/>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CFE2238A-86D1-B87D-6070-89B25840B4CE}"/>
              </a:ext>
            </a:extLst>
          </p:cNvPr>
          <p:cNvSpPr txBox="1">
            <a:spLocks/>
          </p:cNvSpPr>
          <p:nvPr/>
        </p:nvSpPr>
        <p:spPr>
          <a:xfrm>
            <a:off x="295642" y="180015"/>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PXL Conversion Status Update</a:t>
            </a:r>
          </a:p>
        </p:txBody>
      </p:sp>
      <p:graphicFrame>
        <p:nvGraphicFramePr>
          <p:cNvPr id="5" name="Table 5">
            <a:extLst>
              <a:ext uri="{FF2B5EF4-FFF2-40B4-BE49-F238E27FC236}">
                <a16:creationId xmlns:a16="http://schemas.microsoft.com/office/drawing/2014/main" id="{33A791B4-5E4C-7F77-7E56-A3E351C2DC56}"/>
              </a:ext>
            </a:extLst>
          </p:cNvPr>
          <p:cNvGraphicFramePr>
            <a:graphicFrameLocks noGrp="1"/>
          </p:cNvGraphicFramePr>
          <p:nvPr>
            <p:extLst>
              <p:ext uri="{D42A27DB-BD31-4B8C-83A1-F6EECF244321}">
                <p14:modId xmlns:p14="http://schemas.microsoft.com/office/powerpoint/2010/main" val="1331270479"/>
              </p:ext>
            </p:extLst>
          </p:nvPr>
        </p:nvGraphicFramePr>
        <p:xfrm>
          <a:off x="1037230" y="2347415"/>
          <a:ext cx="10052034" cy="1893499"/>
        </p:xfrm>
        <a:graphic>
          <a:graphicData uri="http://schemas.openxmlformats.org/drawingml/2006/table">
            <a:tbl>
              <a:tblPr firstRow="1" bandRow="1">
                <a:tableStyleId>{7E9639D4-E3E2-4D34-9284-5A2195B3D0D7}</a:tableStyleId>
              </a:tblPr>
              <a:tblGrid>
                <a:gridCol w="3350678">
                  <a:extLst>
                    <a:ext uri="{9D8B030D-6E8A-4147-A177-3AD203B41FA5}">
                      <a16:colId xmlns:a16="http://schemas.microsoft.com/office/drawing/2014/main" val="2152732646"/>
                    </a:ext>
                  </a:extLst>
                </a:gridCol>
                <a:gridCol w="3350678">
                  <a:extLst>
                    <a:ext uri="{9D8B030D-6E8A-4147-A177-3AD203B41FA5}">
                      <a16:colId xmlns:a16="http://schemas.microsoft.com/office/drawing/2014/main" val="3626236231"/>
                    </a:ext>
                  </a:extLst>
                </a:gridCol>
                <a:gridCol w="3350678">
                  <a:extLst>
                    <a:ext uri="{9D8B030D-6E8A-4147-A177-3AD203B41FA5}">
                      <a16:colId xmlns:a16="http://schemas.microsoft.com/office/drawing/2014/main" val="3515960472"/>
                    </a:ext>
                  </a:extLst>
                </a:gridCol>
              </a:tblGrid>
              <a:tr h="1202886">
                <a:tc>
                  <a:txBody>
                    <a:bodyPr/>
                    <a:lstStyle/>
                    <a:p>
                      <a:pPr algn="ctr"/>
                      <a:r>
                        <a:rPr lang="en-US" sz="2800" dirty="0">
                          <a:latin typeface="Public Sans" pitchFamily="2" charset="0"/>
                        </a:rPr>
                        <a:t>Converted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Public Sans" pitchFamily="2" charset="0"/>
                        </a:rPr>
                        <a:t>Partially Converted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Public Sans" pitchFamily="2" charset="0"/>
                        </a:rPr>
                        <a:t>Not Yet Converted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050497"/>
                  </a:ext>
                </a:extLst>
              </a:tr>
              <a:tr h="690613">
                <a:tc>
                  <a:txBody>
                    <a:bodyPr/>
                    <a:lstStyle/>
                    <a:p>
                      <a:pPr algn="ctr"/>
                      <a:r>
                        <a:rPr lang="en-US" sz="2000" dirty="0">
                          <a:latin typeface="Public Sans" pitchFamily="2"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Public Sans" pitchFamily="2"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Public Sans" pitchFamily="2"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953867"/>
                  </a:ext>
                </a:extLst>
              </a:tr>
            </a:tbl>
          </a:graphicData>
        </a:graphic>
      </p:graphicFrame>
    </p:spTree>
    <p:extLst>
      <p:ext uri="{BB962C8B-B14F-4D97-AF65-F5344CB8AC3E}">
        <p14:creationId xmlns:p14="http://schemas.microsoft.com/office/powerpoint/2010/main" val="13011847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1" y="-3739"/>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Log in Page</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dirty="0"/>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dirty="0">
                <a:solidFill>
                  <a:srgbClr val="0563C1"/>
                </a:solidFill>
                <a:uFill>
                  <a:solidFill>
                    <a:srgbClr val="0563C1"/>
                  </a:solidFill>
                </a:uFill>
                <a:latin typeface="Public Sans ExtraLight" pitchFamily="2" charset="0"/>
                <a:hlinkClick r:id="rId4"/>
              </a:rPr>
              <a:t>https://www.doj.state.wi.us/</a:t>
            </a:r>
          </a:p>
        </p:txBody>
      </p:sp>
      <p:pic>
        <p:nvPicPr>
          <p:cNvPr id="4" name="Picture 3">
            <a:extLst>
              <a:ext uri="{FF2B5EF4-FFF2-40B4-BE49-F238E27FC236}">
                <a16:creationId xmlns:a16="http://schemas.microsoft.com/office/drawing/2014/main" id="{9F877D34-FFD4-F369-2A61-03280EE31FBF}"/>
              </a:ext>
            </a:extLst>
          </p:cNvPr>
          <p:cNvPicPr>
            <a:picLocks noChangeAspect="1"/>
          </p:cNvPicPr>
          <p:nvPr/>
        </p:nvPicPr>
        <p:blipFill>
          <a:blip r:embed="rId5"/>
          <a:stretch>
            <a:fillRect/>
          </a:stretch>
        </p:blipFill>
        <p:spPr>
          <a:xfrm>
            <a:off x="403548" y="1262287"/>
            <a:ext cx="8731381" cy="5122236"/>
          </a:xfrm>
          <a:prstGeom prst="rect">
            <a:avLst/>
          </a:prstGeom>
        </p:spPr>
      </p:pic>
      <p:sp>
        <p:nvSpPr>
          <p:cNvPr id="6" name="Text Placeholder 5">
            <a:extLst>
              <a:ext uri="{FF2B5EF4-FFF2-40B4-BE49-F238E27FC236}">
                <a16:creationId xmlns:a16="http://schemas.microsoft.com/office/drawing/2014/main" id="{6C3CCB33-480D-E884-E1E9-3E04C2CD8584}"/>
              </a:ext>
            </a:extLst>
          </p:cNvPr>
          <p:cNvSpPr>
            <a:spLocks noGrp="1"/>
          </p:cNvSpPr>
          <p:nvPr>
            <p:ph type="body" sz="half" idx="1"/>
          </p:nvPr>
        </p:nvSpPr>
        <p:spPr>
          <a:xfrm>
            <a:off x="9134929" y="1516099"/>
            <a:ext cx="2761429" cy="4868423"/>
          </a:xfrm>
        </p:spPr>
        <p:txBody>
          <a:bodyPr>
            <a:normAutofit/>
          </a:bodyPr>
          <a:lstStyle/>
          <a:p>
            <a:r>
              <a:rPr lang="en-US" sz="1800" dirty="0">
                <a:latin typeface="Public Sans" pitchFamily="2" charset="0"/>
              </a:rPr>
              <a:t>Portal XL is a browser-based application.  It will work in </a:t>
            </a:r>
            <a:r>
              <a:rPr lang="en-US" sz="1800" b="1" dirty="0">
                <a:latin typeface="Public Sans" pitchFamily="2" charset="0"/>
              </a:rPr>
              <a:t>Chrome, Edge and Firefox</a:t>
            </a:r>
            <a:r>
              <a:rPr lang="en-US" sz="1800" dirty="0">
                <a:latin typeface="Public Sans" pitchFamily="2" charset="0"/>
              </a:rPr>
              <a:t>; however, Chrome usually works best. </a:t>
            </a:r>
          </a:p>
          <a:p>
            <a:r>
              <a:rPr lang="en-US" sz="1800" dirty="0">
                <a:latin typeface="Public Sans" pitchFamily="2" charset="0"/>
              </a:rPr>
              <a:t>As you can see, the log in screen looks very similar to Portal 100.  </a:t>
            </a:r>
          </a:p>
          <a:p>
            <a:r>
              <a:rPr lang="en-US" sz="1800" dirty="0">
                <a:latin typeface="Public Sans" pitchFamily="2" charset="0"/>
              </a:rPr>
              <a:t>You will need to agree with the security warning at the top and then after verifying your terminal ID, enter your TRAIN username and your current password.</a:t>
            </a:r>
          </a:p>
        </p:txBody>
      </p:sp>
    </p:spTree>
    <p:extLst>
      <p:ext uri="{BB962C8B-B14F-4D97-AF65-F5344CB8AC3E}">
        <p14:creationId xmlns:p14="http://schemas.microsoft.com/office/powerpoint/2010/main" val="3432091086"/>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DOJ-new">
      <a:dk1>
        <a:srgbClr val="002C3F"/>
      </a:dk1>
      <a:lt1>
        <a:srgbClr val="4AC8FF"/>
      </a:lt1>
      <a:dk2>
        <a:srgbClr val="5A5A5A"/>
      </a:dk2>
      <a:lt2>
        <a:srgbClr val="A5A5A5"/>
      </a:lt2>
      <a:accent1>
        <a:srgbClr val="993047"/>
      </a:accent1>
      <a:accent2>
        <a:srgbClr val="E9E1DB"/>
      </a:accent2>
      <a:accent3>
        <a:srgbClr val="FFCB18"/>
      </a:accent3>
      <a:accent4>
        <a:srgbClr val="14951D"/>
      </a:accent4>
      <a:accent5>
        <a:srgbClr val="D8D8D8"/>
      </a:accent5>
      <a:accent6>
        <a:srgbClr val="F0F0F0"/>
      </a:accent6>
      <a:hlink>
        <a:srgbClr val="005EA2"/>
      </a:hlink>
      <a:folHlink>
        <a:srgbClr val="954F72"/>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17060</TotalTime>
  <Words>2915</Words>
  <Application>Microsoft Office PowerPoint</Application>
  <PresentationFormat>Widescreen</PresentationFormat>
  <Paragraphs>205</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Charter Roman</vt:lpstr>
      <vt:lpstr>Public Sans</vt:lpstr>
      <vt:lpstr>Public Sans ExtraLight</vt:lpstr>
      <vt:lpstr>Public Sans Light</vt:lpstr>
      <vt:lpstr>Public Sans SemiBold</vt:lpstr>
      <vt:lpstr>Wingdings</vt:lpstr>
      <vt:lpstr>Office Theme</vt:lpstr>
      <vt:lpstr>PowerPoint Presentation</vt:lpstr>
      <vt:lpstr>TIME &amp; Tech Manager</vt:lpstr>
      <vt:lpstr>Trainers</vt:lpstr>
      <vt:lpstr>PowerPoint Presentation</vt:lpstr>
      <vt:lpstr>PowerPoint Presentation</vt:lpstr>
      <vt:lpstr>TIME System Operations Manager</vt:lpstr>
      <vt:lpstr>Recent Departures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Kosharek, Gregory R.</dc:creator>
  <cp:lastModifiedBy>Benjamin Brandner</cp:lastModifiedBy>
  <cp:revision>187</cp:revision>
  <dcterms:modified xsi:type="dcterms:W3CDTF">2023-09-18T21:24:46Z</dcterms:modified>
</cp:coreProperties>
</file>